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51" r:id="rId2"/>
  </p:sldMasterIdLst>
  <p:notesMasterIdLst>
    <p:notesMasterId r:id="rId30"/>
  </p:notesMasterIdLst>
  <p:sldIdLst>
    <p:sldId id="424" r:id="rId3"/>
    <p:sldId id="427" r:id="rId4"/>
    <p:sldId id="377" r:id="rId5"/>
    <p:sldId id="257" r:id="rId6"/>
    <p:sldId id="396" r:id="rId7"/>
    <p:sldId id="294" r:id="rId8"/>
    <p:sldId id="423" r:id="rId9"/>
    <p:sldId id="428" r:id="rId10"/>
    <p:sldId id="279" r:id="rId11"/>
    <p:sldId id="280" r:id="rId12"/>
    <p:sldId id="281" r:id="rId13"/>
    <p:sldId id="429" r:id="rId14"/>
    <p:sldId id="432" r:id="rId15"/>
    <p:sldId id="287" r:id="rId16"/>
    <p:sldId id="290" r:id="rId17"/>
    <p:sldId id="288" r:id="rId18"/>
    <p:sldId id="284" r:id="rId19"/>
    <p:sldId id="289" r:id="rId20"/>
    <p:sldId id="291" r:id="rId21"/>
    <p:sldId id="431" r:id="rId22"/>
    <p:sldId id="295" r:id="rId23"/>
    <p:sldId id="370" r:id="rId24"/>
    <p:sldId id="422" r:id="rId25"/>
    <p:sldId id="426" r:id="rId26"/>
    <p:sldId id="368" r:id="rId27"/>
    <p:sldId id="369" r:id="rId28"/>
    <p:sldId id="430" r:id="rId2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  <p:extLst>
    <p:ext uri="{EFAFB233-063F-42B5-8137-9DF3F51BA10A}">
      <p15:sldGuideLst xmlns=""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Marcela Jelínková" initials="MJ" lastIdx="0" clrIdx="0">
    <p:extLst/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D636A8"/>
    <a:srgbClr val="9D1F79"/>
    <a:srgbClr val="FF99FF"/>
    <a:srgbClr val="FFFF66"/>
    <a:srgbClr val="9B9B99"/>
    <a:srgbClr val="731759"/>
    <a:srgbClr val="FF0D0D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=""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1259" autoAdjust="0"/>
    <p:restoredTop sz="89048" autoAdjust="0"/>
  </p:normalViewPr>
  <p:slideViewPr>
    <p:cSldViewPr>
      <p:cViewPr varScale="1">
        <p:scale>
          <a:sx n="93" d="100"/>
          <a:sy n="9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34" Type="http://schemas.openxmlformats.org/officeDocument/2006/relationships/theme" Target="theme/them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slide" Target="slides/slide27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presProps" Target="presProp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commentAuthors" Target="commentAuthor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notesMaster" Target="notesMasters/notesMaster1.xml"/><Relationship Id="rId35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AFE094AC-C553-4E22-BF2F-27EE2C107E6A}" type="datetimeFigureOut">
              <a:rPr lang="cs-CZ"/>
              <a:pPr>
                <a:defRPr/>
              </a:pPr>
              <a:t>27.9.2013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FE37CB23-F0C9-4FF4-B93B-70C1869D8AE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6759377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Arial" charset="0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Arial" charset="0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Arial" charset="0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Arial" charset="0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Arial" charset="0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939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59396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fld id="{1C915D1E-52AB-4237-8D96-97BB284B83B6}" type="slidenum">
              <a:rPr lang="cs-CZ" smtClean="0"/>
              <a:pPr/>
              <a:t>1</a:t>
            </a:fld>
            <a:endParaRPr lang="cs-CZ" smtClean="0"/>
          </a:p>
        </p:txBody>
      </p:sp>
    </p:spTree>
    <p:extLst>
      <p:ext uri="{BB962C8B-B14F-4D97-AF65-F5344CB8AC3E}">
        <p14:creationId xmlns:p14="http://schemas.microsoft.com/office/powerpoint/2010/main" val="112303083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6041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6042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fld id="{1C176893-3740-47E5-A000-CF2A9592F882}" type="slidenum">
              <a:rPr lang="cs-CZ" smtClean="0"/>
              <a:pPr/>
              <a:t>2</a:t>
            </a:fld>
            <a:endParaRPr lang="cs-CZ" smtClean="0"/>
          </a:p>
        </p:txBody>
      </p:sp>
    </p:spTree>
    <p:extLst>
      <p:ext uri="{BB962C8B-B14F-4D97-AF65-F5344CB8AC3E}">
        <p14:creationId xmlns:p14="http://schemas.microsoft.com/office/powerpoint/2010/main" val="305888162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9458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/>
          <a:lstStyle/>
          <a:p>
            <a:pPr>
              <a:spcBef>
                <a:spcPct val="0"/>
              </a:spcBef>
              <a:buFontTx/>
              <a:buChar char="•"/>
            </a:pPr>
            <a:r>
              <a:rPr lang="cs-CZ" dirty="0" smtClean="0"/>
              <a:t> neznázorňoval dynamiku a vitalitu, ale „tajemství a melancholii ulice“</a:t>
            </a:r>
          </a:p>
          <a:p>
            <a:pPr>
              <a:spcBef>
                <a:spcPct val="0"/>
              </a:spcBef>
              <a:buFontTx/>
              <a:buChar char="•"/>
            </a:pPr>
            <a:r>
              <a:rPr lang="cs-CZ" dirty="0" smtClean="0"/>
              <a:t> bezčasovost věčného trvání, tíživá melancholie osamocení a ticha, historická vznešenost a velkost, nadčasový klid, ticho…</a:t>
            </a:r>
          </a:p>
          <a:p>
            <a:pPr>
              <a:spcBef>
                <a:spcPct val="0"/>
              </a:spcBef>
              <a:buFontTx/>
              <a:buChar char="•"/>
            </a:pPr>
            <a:r>
              <a:rPr lang="cs-CZ" dirty="0" smtClean="0"/>
              <a:t>typický motiv snových, opuštěných náměstí, obdiv k </a:t>
            </a:r>
            <a:r>
              <a:rPr lang="cs-CZ" dirty="0" err="1" smtClean="0"/>
              <a:t>Nietzemu</a:t>
            </a:r>
            <a:endParaRPr lang="cs-CZ" dirty="0" smtClean="0"/>
          </a:p>
          <a:p>
            <a:pPr>
              <a:spcBef>
                <a:spcPct val="0"/>
              </a:spcBef>
              <a:buFontTx/>
              <a:buChar char="•"/>
            </a:pPr>
            <a:r>
              <a:rPr lang="cs-CZ" dirty="0" smtClean="0"/>
              <a:t> vášeň pro město Turín – jednou se zde na </a:t>
            </a:r>
            <a:r>
              <a:rPr lang="cs-CZ" dirty="0" err="1" smtClean="0"/>
              <a:t>Piazza</a:t>
            </a:r>
            <a:r>
              <a:rPr lang="cs-CZ" dirty="0" smtClean="0"/>
              <a:t> Carlo Alberti přemožen svými pocity v pomatení smyslů zhroutil</a:t>
            </a:r>
          </a:p>
          <a:p>
            <a:pPr>
              <a:spcBef>
                <a:spcPct val="0"/>
              </a:spcBef>
              <a:buFontTx/>
              <a:buChar char="•"/>
            </a:pPr>
            <a:r>
              <a:rPr lang="cs-CZ" sz="1200" dirty="0" smtClean="0"/>
              <a:t>Alberto </a:t>
            </a:r>
            <a:r>
              <a:rPr lang="cs-CZ" sz="1200" dirty="0" err="1" smtClean="0"/>
              <a:t>Savinio</a:t>
            </a:r>
            <a:r>
              <a:rPr lang="cs-CZ" sz="1200" dirty="0" smtClean="0"/>
              <a:t> (Andrea de </a:t>
            </a:r>
            <a:r>
              <a:rPr lang="cs-CZ" sz="1200" dirty="0" err="1" smtClean="0"/>
              <a:t>Chirico</a:t>
            </a:r>
            <a:r>
              <a:rPr lang="cs-CZ" sz="1200" dirty="0" smtClean="0"/>
              <a:t>) - bratr</a:t>
            </a:r>
            <a:endParaRPr lang="cs-CZ" dirty="0" smtClean="0"/>
          </a:p>
          <a:p>
            <a:pPr>
              <a:spcBef>
                <a:spcPct val="0"/>
              </a:spcBef>
              <a:buFontTx/>
              <a:buChar char="•"/>
            </a:pPr>
            <a:endParaRPr lang="cs-CZ" dirty="0" smtClean="0"/>
          </a:p>
          <a:p>
            <a:pPr>
              <a:spcBef>
                <a:spcPct val="0"/>
              </a:spcBef>
              <a:buFontTx/>
              <a:buChar char="•"/>
            </a:pPr>
            <a:endParaRPr lang="cs-CZ" dirty="0" smtClean="0"/>
          </a:p>
        </p:txBody>
      </p:sp>
      <p:sp>
        <p:nvSpPr>
          <p:cNvPr id="19459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20594B78-4F7C-422E-835F-B0098FDDBC28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9</a:t>
            </a:fld>
            <a:endParaRPr lang="cs-CZ"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3561681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2530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/>
          <a:lstStyle/>
          <a:p>
            <a:pPr>
              <a:spcBef>
                <a:spcPct val="0"/>
              </a:spcBef>
            </a:pPr>
            <a:r>
              <a:rPr lang="cs-CZ" dirty="0" smtClean="0"/>
              <a:t>ležící socha je vzpomínkou na antické dílo ve Vatikánu, náměstí rámují vysoké arkády a průčelí domů s ostrými stíny, prázdnotu prostoru nevhodně narušuje dýmající lokomotiva v pozadí – citace malířovy vzpomínky z dětství</a:t>
            </a:r>
          </a:p>
        </p:txBody>
      </p:sp>
      <p:sp>
        <p:nvSpPr>
          <p:cNvPr id="22531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96DB732D-B2B3-4C72-8992-489B564FA8BA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11</a:t>
            </a:fld>
            <a:endParaRPr lang="cs-CZ"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4879126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1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072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/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30723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7649B35C-2B8D-4EE2-965B-EEC2D21388A3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14</a:t>
            </a:fld>
            <a:endParaRPr lang="cs-CZ"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8213147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5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6626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/>
          <a:lstStyle/>
          <a:p>
            <a:pPr>
              <a:spcBef>
                <a:spcPct val="0"/>
              </a:spcBef>
            </a:pPr>
            <a:r>
              <a:rPr lang="cs-CZ" smtClean="0"/>
              <a:t>1924</a:t>
            </a:r>
          </a:p>
        </p:txBody>
      </p:sp>
      <p:sp>
        <p:nvSpPr>
          <p:cNvPr id="26627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9D309BDB-B3E5-46B1-8674-9A28BB7696EE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17</a:t>
            </a:fld>
            <a:endParaRPr lang="cs-CZ"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6387643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3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3794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/>
          <a:lstStyle/>
          <a:p>
            <a:pPr>
              <a:spcBef>
                <a:spcPct val="0"/>
              </a:spcBef>
            </a:pPr>
            <a:r>
              <a:rPr lang="cs-CZ" smtClean="0"/>
              <a:t>náměstí se jakoby prudce svažuje do hloubky – díky iracionální perspektivě, prkenná podlaha připomíná jeviště – na ní rozestavěny podivné sloupovité postavy, figuríny bez obličeje, v pozadí – pevnost města Ferrara (podle něj nejmetafyzičtěší ze všech měst), starobylá pevnost konfrontována s komíny na levé straně</a:t>
            </a:r>
          </a:p>
        </p:txBody>
      </p:sp>
      <p:sp>
        <p:nvSpPr>
          <p:cNvPr id="33795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92C8F67E-B3F0-4713-9F59-1413415E8F9A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18</a:t>
            </a:fld>
            <a:endParaRPr lang="cs-CZ"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7542436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gif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gif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6"/>
          <p:cNvSpPr/>
          <p:nvPr userDrawn="1"/>
        </p:nvSpPr>
        <p:spPr>
          <a:xfrm>
            <a:off x="770936" y="2967335"/>
            <a:ext cx="7515840" cy="1446550"/>
          </a:xfrm>
          <a:prstGeom prst="rect">
            <a:avLst/>
          </a:prstGeom>
          <a:solidFill>
            <a:schemeClr val="bg1"/>
          </a:solidFill>
        </p:spPr>
        <p:txBody>
          <a:bodyPr wrap="none">
            <a:spAutoFit/>
            <a:scene3d>
              <a:camera prst="orthographicFront">
                <a:rot lat="0" lon="0" rev="0"/>
              </a:camera>
              <a:lightRig rig="glow" dir="t">
                <a:rot lat="0" lon="0" rev="3600000"/>
              </a:lightRig>
            </a:scene3d>
            <a:sp3d prstMaterial="softEdge">
              <a:bevelT w="29210" h="16510"/>
              <a:contourClr>
                <a:schemeClr val="accent4">
                  <a:alpha val="95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8800" b="1" dirty="0">
                <a:ln>
                  <a:prstDash val="solid"/>
                </a:ln>
                <a:gradFill rotWithShape="1">
                  <a:gsLst>
                    <a:gs pos="0">
                      <a:schemeClr val="accent4">
                        <a:tint val="70000"/>
                        <a:satMod val="200000"/>
                      </a:schemeClr>
                    </a:gs>
                    <a:gs pos="40000">
                      <a:schemeClr val="accent4">
                        <a:tint val="90000"/>
                        <a:satMod val="130000"/>
                      </a:schemeClr>
                    </a:gs>
                    <a:gs pos="50000">
                      <a:schemeClr val="accent4">
                        <a:tint val="90000"/>
                        <a:satMod val="130000"/>
                      </a:schemeClr>
                    </a:gs>
                    <a:gs pos="68000">
                      <a:schemeClr val="accent4">
                        <a:tint val="90000"/>
                        <a:satMod val="130000"/>
                      </a:schemeClr>
                    </a:gs>
                    <a:gs pos="100000">
                      <a:schemeClr val="accent4">
                        <a:tint val="70000"/>
                        <a:satMod val="200000"/>
                      </a:schemeClr>
                    </a:gs>
                  </a:gsLst>
                  <a:lin ang="5400000"/>
                </a:gradFill>
                <a:effectLst>
                  <a:outerShdw blurRad="88000" dist="50800" dir="5040000" algn="tl">
                    <a:schemeClr val="accent4">
                      <a:tint val="80000"/>
                      <a:satMod val="250000"/>
                      <a:alpha val="45000"/>
                    </a:schemeClr>
                  </a:outerShdw>
                </a:effectLst>
                <a:latin typeface="+mn-lt"/>
                <a:cs typeface="+mn-cs"/>
              </a:rPr>
              <a:t>SURREALISMUS</a:t>
            </a:r>
            <a:endParaRPr lang="cs-CZ" sz="5400" b="1" dirty="0">
              <a:ln>
                <a:prstDash val="solid"/>
              </a:ln>
              <a:gradFill rotWithShape="1">
                <a:gsLst>
                  <a:gs pos="0">
                    <a:schemeClr val="accent4">
                      <a:tint val="70000"/>
                      <a:satMod val="200000"/>
                    </a:schemeClr>
                  </a:gs>
                  <a:gs pos="40000">
                    <a:schemeClr val="accent4">
                      <a:tint val="90000"/>
                      <a:satMod val="130000"/>
                    </a:schemeClr>
                  </a:gs>
                  <a:gs pos="50000">
                    <a:schemeClr val="accent4">
                      <a:tint val="90000"/>
                      <a:satMod val="130000"/>
                    </a:schemeClr>
                  </a:gs>
                  <a:gs pos="68000">
                    <a:schemeClr val="accent4">
                      <a:tint val="90000"/>
                      <a:satMod val="130000"/>
                    </a:schemeClr>
                  </a:gs>
                  <a:gs pos="100000">
                    <a:schemeClr val="accent4">
                      <a:tint val="70000"/>
                      <a:satMod val="200000"/>
                    </a:schemeClr>
                  </a:gs>
                </a:gsLst>
                <a:lin ang="5400000"/>
              </a:gradFill>
              <a:effectLst>
                <a:outerShdw blurRad="88000" dist="50800" dir="5040000" algn="tl">
                  <a:schemeClr val="accent4">
                    <a:tint val="80000"/>
                    <a:satMod val="250000"/>
                    <a:alpha val="45000"/>
                  </a:schemeClr>
                </a:outerShdw>
              </a:effectLst>
              <a:latin typeface="+mn-lt"/>
              <a:cs typeface="+mn-cs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>
            <a:lvl1pPr>
              <a:defRPr/>
            </a:lvl1pPr>
          </a:lstStyle>
          <a:p>
            <a:r>
              <a:rPr lang="en-US" dirty="0" smtClean="0"/>
              <a:t>Klepnutím lze upravit styl předlohy nadpisů.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35197C-8EAF-4E81-8683-8E16D3830B04}" type="datetimeFigureOut">
              <a:rPr lang="cs-CZ"/>
              <a:pPr>
                <a:defRPr/>
              </a:pPr>
              <a:t>27.9.2013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D1123CF-FACF-4D41-B247-A926F26C69D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Autofit/>
          </a:bodyPr>
          <a:lstStyle>
            <a:lvl1pPr>
              <a:defRPr sz="480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r>
              <a:rPr lang="cs-CZ" dirty="0" smtClean="0"/>
              <a:t>Klepnutím lze upravit styl předlohy nadpisů.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2DC5744-8805-4579-9114-49AD82B38479}" type="datetimeFigureOut">
              <a:rPr lang="cs-CZ"/>
              <a:pPr>
                <a:defRPr/>
              </a:pPr>
              <a:t>27.9.2013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1CE1F84-7918-4DD9-ACBD-38034C8BB8A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itace: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hasCustomPrompt="1"/>
          </p:nvPr>
        </p:nvSpPr>
        <p:spPr>
          <a:xfrm>
            <a:off x="251520" y="260648"/>
            <a:ext cx="8640960" cy="562074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Autofit/>
          </a:bodyPr>
          <a:lstStyle>
            <a:lvl1pPr>
              <a:defRPr sz="2000">
                <a:solidFill>
                  <a:srgbClr val="002060"/>
                </a:solidFill>
              </a:defRPr>
            </a:lvl1pPr>
          </a:lstStyle>
          <a:p>
            <a:r>
              <a:rPr lang="cs-CZ" dirty="0" smtClean="0"/>
              <a:t>Citace: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 hasCustomPrompt="1"/>
          </p:nvPr>
        </p:nvSpPr>
        <p:spPr>
          <a:xfrm>
            <a:off x="251520" y="980728"/>
            <a:ext cx="8640960" cy="5760640"/>
          </a:xfrm>
          <a:solidFill>
            <a:schemeClr val="bg1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/>
          <a:lstStyle>
            <a:lvl1pPr marL="514350" indent="-514350">
              <a:buFont typeface="+mj-lt"/>
              <a:buAutoNum type="arabicPeriod"/>
              <a:defRPr sz="1100"/>
            </a:lvl1pPr>
          </a:lstStyle>
          <a:p>
            <a:pPr lvl="0"/>
            <a:r>
              <a:rPr lang="cs-CZ" dirty="0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2DC5744-8805-4579-9114-49AD82B38479}" type="datetimeFigureOut">
              <a:rPr lang="cs-CZ"/>
              <a:pPr>
                <a:defRPr/>
              </a:pPr>
              <a:t>27.9.2013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1CE1F84-7918-4DD9-ACBD-38034C8BB8A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78475306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DBAB659-9DD5-4585-A4F1-626998EFEE63}" type="datetimeFigureOut">
              <a:rPr lang="cs-CZ"/>
              <a:pPr>
                <a:defRPr/>
              </a:pPr>
              <a:t>27.9.2013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3417CC-46AA-432A-A6A0-5ABD15A7DA5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1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Autofit/>
          </a:bodyPr>
          <a:lstStyle>
            <a:lvl1pPr>
              <a:defRPr sz="4800" b="1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r>
              <a:rPr lang="cs-CZ" dirty="0" smtClean="0"/>
              <a:t>Klepnutím lze upravit styl předlohy nadpisů.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788024" y="1700213"/>
            <a:ext cx="4038600" cy="4756150"/>
          </a:xfrm>
          <a:solidFill>
            <a:schemeClr val="bg1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/>
          <a:lstStyle>
            <a:lvl1pPr marL="457200" indent="-457200">
              <a:buSzPct val="150000"/>
              <a:buFontTx/>
              <a:buBlip>
                <a:blip r:embed="rId2"/>
              </a:buBlip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FA23A23-D023-412B-9AE0-E6AB735C588C}" type="datetimeFigureOut">
              <a:rPr lang="cs-CZ"/>
              <a:pPr>
                <a:defRPr/>
              </a:pPr>
              <a:t>27.9.2013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13CC391-D119-448F-B312-4D5620939CA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2700338" y="2781300"/>
            <a:ext cx="914400" cy="914400"/>
          </a:xfrm>
        </p:spPr>
        <p:txBody>
          <a:bodyPr/>
          <a:lstStyle/>
          <a:p>
            <a:pPr lvl="2"/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Autofit/>
          </a:bodyPr>
          <a:lstStyle>
            <a:lvl1pPr>
              <a:defRPr sz="4800" b="1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r>
              <a:rPr lang="cs-CZ" dirty="0" smtClean="0"/>
              <a:t>Klepnutím lze upravit styl předlohy nadpisů.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00213"/>
            <a:ext cx="8369424" cy="4756150"/>
          </a:xfrm>
          <a:solidFill>
            <a:schemeClr val="bg1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/>
          <a:lstStyle>
            <a:lvl1pPr marL="457200" indent="-457200">
              <a:buSzPct val="150000"/>
              <a:buFontTx/>
              <a:buBlip>
                <a:blip r:embed="rId2"/>
              </a:buBlip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FA23A23-D023-412B-9AE0-E6AB735C588C}" type="datetimeFigureOut">
              <a:rPr lang="cs-CZ"/>
              <a:pPr>
                <a:defRPr/>
              </a:pPr>
              <a:t>27.9.2013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13CC391-D119-448F-B312-4D5620939CA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65247732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36645" y="260648"/>
            <a:ext cx="8229600" cy="1008112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Autofit/>
          </a:bodyPr>
          <a:lstStyle>
            <a:lvl1pPr>
              <a:defRPr sz="4400" b="1">
                <a:solidFill>
                  <a:srgbClr val="002060"/>
                </a:solidFill>
              </a:defRPr>
            </a:lvl1pPr>
          </a:lstStyle>
          <a:p>
            <a:r>
              <a:rPr lang="cs-CZ" dirty="0" smtClean="0"/>
              <a:t>Klepnutím lze upravit styl předlohy nadpisů.</a:t>
            </a:r>
            <a:endParaRPr lang="cs-CZ" dirty="0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0E420AE-A006-46EE-A40F-4F2368FB0E78}" type="datetimeFigureOut">
              <a:rPr lang="cs-CZ"/>
              <a:pPr>
                <a:defRPr/>
              </a:pPr>
              <a:t>27.9.2013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A4DE63-17E7-4A74-9E03-499EF54AC19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54282FD-57AA-414F-A4E0-6D37310259D8}" type="datetimeFigureOut">
              <a:rPr lang="cs-CZ"/>
              <a:pPr>
                <a:defRPr/>
              </a:pPr>
              <a:t>27.9.2013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8E42FE3-59E9-4F6C-83F9-C3C53886F81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273050"/>
            <a:ext cx="3141985" cy="1571774"/>
          </a:xfrm>
        </p:spPr>
        <p:txBody>
          <a:bodyPr anchor="b"/>
          <a:lstStyle>
            <a:lvl1pPr algn="l">
              <a:defRPr sz="2400" b="1"/>
            </a:lvl1pPr>
          </a:lstStyle>
          <a:p>
            <a:r>
              <a:rPr lang="cs-CZ" dirty="0" smtClean="0"/>
              <a:t>Klepnutím lze upravit styl předlohy nadpisů.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  <a:solidFill>
            <a:schemeClr val="bg1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E835145-F130-4761-BA31-145FAFD86989}" type="datetimeFigureOut">
              <a:rPr lang="cs-CZ"/>
              <a:pPr>
                <a:defRPr/>
              </a:pPr>
              <a:t>27.9.2013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0D56BB4-F311-41B3-A551-425BDAC8109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A9585F-1F2C-45F2-923B-B9556549A1AE}" type="datetimeFigureOut">
              <a:rPr lang="cs-CZ"/>
              <a:pPr>
                <a:defRPr/>
              </a:pPr>
              <a:t>27.9.2013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FE30523-8BC6-44A3-86FA-A5228670C10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C669477-CABB-4128-993D-23ADB0D86875}" type="datetimeFigureOut">
              <a:rPr lang="cs-CZ"/>
              <a:pPr>
                <a:defRPr/>
              </a:pPr>
              <a:t>27.9.2013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C199693-A634-453E-953D-FD8C97D9357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E1EC071-FEBB-40BD-B2D6-9D93B17C814C}" type="datetimeFigureOut">
              <a:rPr lang="cs-CZ"/>
              <a:pPr>
                <a:defRPr/>
              </a:pPr>
              <a:t>27.9.2013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3A5C2DB-E28C-4F7F-8D72-CD0EFAD9D4A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CC7B9153-639B-4397-A78C-E9BC40CB998E}" type="datetimeFigureOut">
              <a:rPr lang="cs-CZ"/>
              <a:pPr/>
              <a:t>27.9.2013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2842B3E-17EC-4FAC-8820-F065F005DC71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6FDCC533-8196-41BB-8E4E-4299E08495BE}" type="datetimeFigureOut">
              <a:rPr lang="cs-CZ"/>
              <a:pPr/>
              <a:t>27.9.2013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8536117-033B-4CFA-AB29-1F93DAE6EC12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35E5C037-9E66-4261-B994-305C8FF67CAF}" type="datetimeFigureOut">
              <a:rPr lang="cs-CZ"/>
              <a:pPr/>
              <a:t>27.9.2013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7E49C18-D01F-44E4-9ADF-FCF3087B07DC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34EE2CC3-FEDD-402D-9770-45E38714FF55}" type="datetimeFigureOut">
              <a:rPr lang="cs-CZ"/>
              <a:pPr/>
              <a:t>27.9.2013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E922F44-AE95-4643-AB8D-D7A1C45DB519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08BD011A-5E79-49BA-8D3D-12B6696FD71E}" type="datetimeFigureOut">
              <a:rPr lang="cs-CZ"/>
              <a:pPr/>
              <a:t>27.9.2013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4B02A65-C0AF-474F-B22D-1C8D8B382CE3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D49CC033-D45C-4404-B7F1-39FDB0F09492}" type="datetimeFigureOut">
              <a:rPr lang="cs-CZ"/>
              <a:pPr/>
              <a:t>27.9.2013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F3FE07A-603C-4A9F-B0A4-E12ABDDB1C14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7AA3CF79-EDA6-483C-AC18-CEE55C638AE3}" type="datetimeFigureOut">
              <a:rPr lang="cs-CZ"/>
              <a:pPr/>
              <a:t>27.9.2013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D60BAF4-2DB5-4AA7-83AF-64DB460501BA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382D745F-C3E9-42CC-9D72-0A9E7F02284C}" type="datetimeFigureOut">
              <a:rPr lang="cs-CZ"/>
              <a:pPr/>
              <a:t>27.9.2013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F2FEBE8-8215-4680-8DF6-C3A2032D5B5A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921C082B-1FCE-453F-8A14-3C610814394D}" type="datetimeFigureOut">
              <a:rPr lang="cs-CZ"/>
              <a:pPr/>
              <a:t>27.9.2013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B5B6A07-DF9D-43CF-B3B2-EF9FBE02C3B4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9F20BF9E-CC0E-438E-A255-F1A3C08820A4}" type="datetimeFigureOut">
              <a:rPr lang="cs-CZ"/>
              <a:pPr/>
              <a:t>27.9.2013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622FD34-C138-428C-B75F-097B00ACAD57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38925" y="188913"/>
            <a:ext cx="2058988" cy="5937250"/>
          </a:xfrm>
        </p:spPr>
        <p:txBody>
          <a:bodyPr vert="eaVert"/>
          <a:lstStyle/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88913"/>
            <a:ext cx="6029325" cy="5937250"/>
          </a:xfrm>
        </p:spPr>
        <p:txBody>
          <a:bodyPr vert="eaVert"/>
          <a:lstStyle/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512FF4B2-E217-4F52-BC15-2D932BCB0E27}" type="datetimeFigureOut">
              <a:rPr lang="cs-CZ"/>
              <a:pPr/>
              <a:t>27.9.2013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C6BFD49-9B70-4429-951F-AD19281E7185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0.xml"/><Relationship Id="rId3" Type="http://schemas.openxmlformats.org/officeDocument/2006/relationships/slideLayout" Target="../slideLayouts/slideLayout15.xml"/><Relationship Id="rId7" Type="http://schemas.openxmlformats.org/officeDocument/2006/relationships/slideLayout" Target="../slideLayouts/slideLayout19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4.xml"/><Relationship Id="rId1" Type="http://schemas.openxmlformats.org/officeDocument/2006/relationships/slideLayout" Target="../slideLayouts/slideLayout13.xml"/><Relationship Id="rId6" Type="http://schemas.openxmlformats.org/officeDocument/2006/relationships/slideLayout" Target="../slideLayouts/slideLayout18.xml"/><Relationship Id="rId11" Type="http://schemas.openxmlformats.org/officeDocument/2006/relationships/slideLayout" Target="../slideLayouts/slideLayout23.xml"/><Relationship Id="rId5" Type="http://schemas.openxmlformats.org/officeDocument/2006/relationships/slideLayout" Target="../slideLayouts/slideLayout17.xml"/><Relationship Id="rId10" Type="http://schemas.openxmlformats.org/officeDocument/2006/relationships/slideLayout" Target="../slideLayouts/slideLayout22.xml"/><Relationship Id="rId4" Type="http://schemas.openxmlformats.org/officeDocument/2006/relationships/slideLayout" Target="../slideLayouts/slideLayout16.xml"/><Relationship Id="rId9" Type="http://schemas.openxmlformats.org/officeDocument/2006/relationships/slideLayout" Target="../slideLayouts/slideLayout2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D636A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solidFill>
            <a:srgbClr val="FFFF00"/>
          </a:solid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D198AD9F-C59F-40AD-B2AC-477A5450E0C4}" type="datetimeFigureOut">
              <a:rPr lang="cs-CZ"/>
              <a:pPr>
                <a:defRPr/>
              </a:pPr>
              <a:t>27.9.2013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C67E53D5-9EA3-4AA1-9294-CD2736C796D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61" r:id="rId2"/>
    <p:sldLayoutId id="2147483675" r:id="rId3"/>
    <p:sldLayoutId id="2147483660" r:id="rId4"/>
    <p:sldLayoutId id="2147483659" r:id="rId5"/>
    <p:sldLayoutId id="2147483676" r:id="rId6"/>
    <p:sldLayoutId id="2147483657" r:id="rId7"/>
    <p:sldLayoutId id="2147483656" r:id="rId8"/>
    <p:sldLayoutId id="2147483655" r:id="rId9"/>
    <p:sldLayoutId id="2147483654" r:id="rId10"/>
    <p:sldLayoutId id="2147483653" r:id="rId11"/>
    <p:sldLayoutId id="2147483652" r:id="rId12"/>
  </p:sldLayoutIdLst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>
        <p:tmplLst>
          <p:tmpl lvl="1">
            <p:tnLst>
              <p:par>
                <p:cTn presetID="22" presetClass="entr" presetSubtype="4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wipe(down)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2">
            <p:tnLst>
              <p:par>
                <p:cTn presetID="22" presetClass="entr" presetSubtype="4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wipe(down)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3">
            <p:tnLst>
              <p:par>
                <p:cTn presetID="22" presetClass="entr" presetSubtype="4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wipe(down)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4">
            <p:tnLst>
              <p:par>
                <p:cTn presetID="22" presetClass="entr" presetSubtype="4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wipe(down)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5">
            <p:tnLst>
              <p:par>
                <p:cTn presetID="22" presetClass="entr" presetSubtype="4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wipe(down)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b="1" kern="1200">
          <a:solidFill>
            <a:schemeClr val="hlink"/>
          </a:solidFill>
          <a:latin typeface="Arial" charset="0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 b="1">
          <a:solidFill>
            <a:schemeClr val="hlink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 b="1">
          <a:solidFill>
            <a:schemeClr val="hlink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 b="1">
          <a:solidFill>
            <a:schemeClr val="hlink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 b="1">
          <a:solidFill>
            <a:schemeClr val="hlink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Arial" charset="0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Arial" charset="0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Arial" charset="0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Arial" charset="0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Arial" charset="0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rgbClr val="D636A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90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68313" y="188913"/>
            <a:ext cx="8229600" cy="1143000"/>
          </a:xfrm>
          <a:prstGeom prst="rect">
            <a:avLst/>
          </a:prstGeom>
          <a:solidFill>
            <a:srgbClr val="00CCFF"/>
          </a:solidFill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2390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2390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fld id="{6A553526-4377-4BE1-A56E-14F57686B5B8}" type="datetimeFigureOut">
              <a:rPr lang="cs-CZ"/>
              <a:pPr/>
              <a:t>27.9.2013</a:t>
            </a:fld>
            <a:endParaRPr lang="cs-CZ"/>
          </a:p>
        </p:txBody>
      </p:sp>
      <p:sp>
        <p:nvSpPr>
          <p:cNvPr id="12390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cs-CZ"/>
          </a:p>
        </p:txBody>
      </p:sp>
      <p:sp>
        <p:nvSpPr>
          <p:cNvPr id="12391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DE243C22-6CAC-4A4C-96E5-77218253F18C}" type="slidenum">
              <a:rPr lang="cs-CZ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  <p:sldLayoutId id="2147483663" r:id="rId2"/>
    <p:sldLayoutId id="2147483664" r:id="rId3"/>
    <p:sldLayoutId id="2147483665" r:id="rId4"/>
    <p:sldLayoutId id="2147483666" r:id="rId5"/>
    <p:sldLayoutId id="2147483667" r:id="rId6"/>
    <p:sldLayoutId id="2147483668" r:id="rId7"/>
    <p:sldLayoutId id="2147483669" r:id="rId8"/>
    <p:sldLayoutId id="2147483670" r:id="rId9"/>
    <p:sldLayoutId id="2147483671" r:id="rId10"/>
    <p:sldLayoutId id="2147483672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b="1">
          <a:solidFill>
            <a:srgbClr val="FF0D0D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 b="1">
          <a:solidFill>
            <a:srgbClr val="FF0D0D"/>
          </a:solidFill>
          <a:latin typeface="Arial" charset="0"/>
          <a:cs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 b="1">
          <a:solidFill>
            <a:srgbClr val="FF0D0D"/>
          </a:solidFill>
          <a:latin typeface="Arial" charset="0"/>
          <a:cs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 b="1">
          <a:solidFill>
            <a:srgbClr val="FF0D0D"/>
          </a:solidFill>
          <a:latin typeface="Arial" charset="0"/>
          <a:cs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 b="1">
          <a:solidFill>
            <a:srgbClr val="FF0D0D"/>
          </a:solidFill>
          <a:latin typeface="Arial" charset="0"/>
          <a:cs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 b="1">
          <a:solidFill>
            <a:srgbClr val="FF0D0D"/>
          </a:solidFill>
          <a:latin typeface="Arial" charset="0"/>
          <a:cs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 b="1">
          <a:solidFill>
            <a:srgbClr val="FF0D0D"/>
          </a:solidFill>
          <a:latin typeface="Arial" charset="0"/>
          <a:cs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 b="1">
          <a:solidFill>
            <a:srgbClr val="FF0D0D"/>
          </a:solidFill>
          <a:latin typeface="Arial" charset="0"/>
          <a:cs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 b="1">
          <a:solidFill>
            <a:srgbClr val="FF0D0D"/>
          </a:solidFill>
          <a:latin typeface="Arial" charset="0"/>
          <a:cs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8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8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8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d_yh0rruFg4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8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5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6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g"/><Relationship Id="rId1" Type="http://schemas.openxmlformats.org/officeDocument/2006/relationships/slideLayout" Target="../slideLayouts/slideLayout8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hyperlink" Target="http://www.wikipaintings.org/en/giorgio-de-chirico" TargetMode="External"/><Relationship Id="rId13" Type="http://schemas.openxmlformats.org/officeDocument/2006/relationships/hyperlink" Target="http://www.wikipaintings.org/en/giorgio-de-chirico/mystery-and-melancholy-of-a-street-1914" TargetMode="External"/><Relationship Id="rId3" Type="http://schemas.openxmlformats.org/officeDocument/2006/relationships/hyperlink" Target="http://lormiguel.tumblr.com/post/42222654666/brauner-victor-photomontage-illustrating-one-of-sa-a-pan" TargetMode="External"/><Relationship Id="rId7" Type="http://schemas.openxmlformats.org/officeDocument/2006/relationships/hyperlink" Target="http://www.wikipaintings.org/en/giorgio-de-chirico/self-portrait-1911" TargetMode="External"/><Relationship Id="rId12" Type="http://schemas.openxmlformats.org/officeDocument/2006/relationships/hyperlink" Target="http://www.wikipaintings.org/en/giorgio-de-chirico/hector-and-andromache-1912" TargetMode="External"/><Relationship Id="rId2" Type="http://schemas.openxmlformats.org/officeDocument/2006/relationships/hyperlink" Target="http://en.wikipedia.org/wiki/File:Andr%C3%A9_Breton.JPG" TargetMode="External"/><Relationship Id="rId1" Type="http://schemas.openxmlformats.org/officeDocument/2006/relationships/slideLayout" Target="../slideLayouts/slideLayout3.xml"/><Relationship Id="rId6" Type="http://schemas.openxmlformats.org/officeDocument/2006/relationships/hyperlink" Target="http://commons.wikimedia.org/wiki/File:Giorgio_de_Chirico_(portrait).jpg?uselang=cs" TargetMode="External"/><Relationship Id="rId11" Type="http://schemas.openxmlformats.org/officeDocument/2006/relationships/hyperlink" Target="http://www.wikipaintings.org/en/giorgio-de-chirico/the-soothsayer-s-recompense-1913" TargetMode="External"/><Relationship Id="rId5" Type="http://schemas.openxmlformats.org/officeDocument/2006/relationships/hyperlink" Target="http://commons.wikimedia.org/wiki/File:Maldoror-Chant_VI-paragraphe1-Beau_comme-2.jpg" TargetMode="External"/><Relationship Id="rId10" Type="http://schemas.openxmlformats.org/officeDocument/2006/relationships/hyperlink" Target="http://www.wikipaintings.org/en/giorgio-de-chirico/the-enigma-of-the-hour-1911" TargetMode="External"/><Relationship Id="rId4" Type="http://schemas.openxmlformats.org/officeDocument/2006/relationships/hyperlink" Target="http://en.wikipedia.org/wiki/File:Lautreamont1.jpg" TargetMode="External"/><Relationship Id="rId9" Type="http://schemas.openxmlformats.org/officeDocument/2006/relationships/hyperlink" Target="http://www.wikipaintings.org/en/giorgio-de-chirico/piazza-d-italia-1913" TargetMode="External"/></Relationships>
</file>

<file path=ppt/slides/_rels/slide26.xml.rels><?xml version="1.0" encoding="UTF-8" standalone="yes"?>
<Relationships xmlns="http://schemas.openxmlformats.org/package/2006/relationships"><Relationship Id="rId8" Type="http://schemas.openxmlformats.org/officeDocument/2006/relationships/hyperlink" Target="http://www.wikipaintings.org/en/carlo-carra/a-pine-by-the-sea-1921" TargetMode="External"/><Relationship Id="rId3" Type="http://schemas.openxmlformats.org/officeDocument/2006/relationships/hyperlink" Target="http://www.wikipaintings.org/en/giorgio-de-chirico/portrait-of-guillaume-apollinaire-1914" TargetMode="External"/><Relationship Id="rId7" Type="http://schemas.openxmlformats.org/officeDocument/2006/relationships/hyperlink" Target="http://www.wikipaintings.org/en/carlo-carra/the-engineer-s-lover-1921" TargetMode="External"/><Relationship Id="rId2" Type="http://schemas.openxmlformats.org/officeDocument/2006/relationships/hyperlink" Target="http://www.wikipaintings.org/en/giorgio-de-chirico/the-conquest-of-the-philosopher-1914" TargetMode="External"/><Relationship Id="rId1" Type="http://schemas.openxmlformats.org/officeDocument/2006/relationships/slideLayout" Target="../slideLayouts/slideLayout3.xml"/><Relationship Id="rId6" Type="http://schemas.openxmlformats.org/officeDocument/2006/relationships/hyperlink" Target="http://www.wikipaintings.org/en/carlo-carra/la-musa-metafisica-1917" TargetMode="External"/><Relationship Id="rId5" Type="http://schemas.openxmlformats.org/officeDocument/2006/relationships/hyperlink" Target="http://www.wikipaintings.org/en/giorgio-de-chirico/the-child-s-brain-1917" TargetMode="External"/><Relationship Id="rId10" Type="http://schemas.openxmlformats.org/officeDocument/2006/relationships/hyperlink" Target="http://artobserved.com/2011/12/go-see-los-angeles-picasso-de-chirico-leger-and-picabia-modern-antiquity-at-the-j-paul-getty-museum-through-january-16-2012/" TargetMode="External"/><Relationship Id="rId4" Type="http://schemas.openxmlformats.org/officeDocument/2006/relationships/hyperlink" Target="http://www.wikipaintings.org/en/giorgio-de-chirico/the-disquieting-muses-1918-1" TargetMode="External"/><Relationship Id="rId9" Type="http://schemas.openxmlformats.org/officeDocument/2006/relationships/hyperlink" Target="http://www.wikipaintings.org/en/salvador-dali/the-persistence-of-memory-1931" TargetMode="Externa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49238365"/>
              </p:ext>
            </p:extLst>
          </p:nvPr>
        </p:nvGraphicFramePr>
        <p:xfrm>
          <a:off x="614363" y="2816225"/>
          <a:ext cx="8137525" cy="269241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41088"/>
                <a:gridCol w="6196437"/>
              </a:tblGrid>
              <a:tr h="863771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ŠKOLA:</a:t>
                      </a:r>
                      <a:endParaRPr lang="cs-CZ" sz="1800" dirty="0"/>
                    </a:p>
                  </a:txBody>
                  <a:tcPr marL="91447" marR="91447" marT="45704" marB="45704" anchor="ctr">
                    <a:solidFill>
                      <a:srgbClr val="FF99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Gymnázium, Chomutov, Mostecká 3000, příspěvková organizace</a:t>
                      </a:r>
                      <a:endParaRPr lang="cs-CZ" sz="1800" dirty="0"/>
                    </a:p>
                  </a:txBody>
                  <a:tcPr marL="91447" marR="91447" marT="45704" marB="45704" anchor="ctr">
                    <a:solidFill>
                      <a:srgbClr val="FF99FF"/>
                    </a:solidFill>
                  </a:tcPr>
                </a:tc>
              </a:tr>
              <a:tr h="36572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AUTOR: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4" marB="45704"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Mgr. Marcela Jelínková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4" marB="45704" anchor="ctr"/>
                </a:tc>
              </a:tr>
              <a:tr h="36572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NÁZEV: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4" marB="45704"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VY_32_INOVACE_05C_18_Surrealismus I</a:t>
                      </a:r>
                    </a:p>
                  </a:txBody>
                  <a:tcPr marL="91447" marR="91447" marT="45704" marB="45704" anchor="ctr"/>
                </a:tc>
              </a:tr>
              <a:tr h="36572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TEMA: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4" marB="45704"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Historie umění 20. století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4" marB="45704" anchor="ctr"/>
                </a:tc>
              </a:tr>
              <a:tr h="36572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ČÍSLO PROJEKTU: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4" marB="45704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CZ.1.07/1.5.00/34.0816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4" marB="45704" anchor="ctr"/>
                </a:tc>
              </a:tr>
              <a:tr h="36572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DATUM TVORBY: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4" marB="45704"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18.04.2013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4" marB="45704" anchor="ctr"/>
                </a:tc>
              </a:tr>
            </a:tbl>
          </a:graphicData>
        </a:graphic>
      </p:graphicFrame>
      <p:pic>
        <p:nvPicPr>
          <p:cNvPr id="207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613" y="908050"/>
            <a:ext cx="5407025" cy="1046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74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250" y="2927350"/>
            <a:ext cx="649288" cy="646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931338835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457200" y="234328"/>
            <a:ext cx="8229600" cy="962424"/>
          </a:xfrm>
          <a:noFill/>
        </p:spPr>
        <p:txBody>
          <a:bodyPr/>
          <a:lstStyle/>
          <a:p>
            <a:r>
              <a:rPr lang="cs-CZ" sz="4400" dirty="0" smtClean="0">
                <a:solidFill>
                  <a:srgbClr val="FFFF00"/>
                </a:solidFill>
                <a:latin typeface="Calibri" pitchFamily="34" charset="0"/>
              </a:rPr>
              <a:t>ANOTACE</a:t>
            </a:r>
          </a:p>
        </p:txBody>
      </p:sp>
      <p:sp>
        <p:nvSpPr>
          <p:cNvPr id="3075" name="Zástupný symbol pro obsah 2"/>
          <p:cNvSpPr>
            <a:spLocks noGrp="1"/>
          </p:cNvSpPr>
          <p:nvPr>
            <p:ph idx="1"/>
          </p:nvPr>
        </p:nvSpPr>
        <p:spPr>
          <a:xfrm>
            <a:off x="565979" y="1196752"/>
            <a:ext cx="8110477" cy="5328592"/>
          </a:xfrm>
        </p:spPr>
        <p:txBody>
          <a:bodyPr>
            <a:normAutofit/>
          </a:bodyPr>
          <a:lstStyle/>
          <a:p>
            <a:pPr marL="0" indent="0">
              <a:buNone/>
              <a:defRPr/>
            </a:pPr>
            <a:r>
              <a:rPr lang="cs-CZ" sz="1600" b="0" dirty="0">
                <a:effectLst/>
              </a:rPr>
              <a:t>Prezentace je určena pro výklad, opakování a upevnění nového tématu z historie </a:t>
            </a:r>
            <a:r>
              <a:rPr lang="cs-CZ" sz="1600" b="0" dirty="0" smtClean="0">
                <a:effectLst/>
              </a:rPr>
              <a:t>umění. Její součástí je motivační úkol </a:t>
            </a:r>
            <a:r>
              <a:rPr lang="cs-CZ" sz="1600" b="0" dirty="0">
                <a:effectLst/>
              </a:rPr>
              <a:t>pro interaktivní zapojení žáků do vyučovacího </a:t>
            </a:r>
            <a:r>
              <a:rPr lang="cs-CZ" sz="1600" b="0" dirty="0" smtClean="0">
                <a:effectLst/>
              </a:rPr>
              <a:t>procesu.</a:t>
            </a:r>
          </a:p>
          <a:p>
            <a:pPr marL="0" indent="0">
              <a:buNone/>
              <a:defRPr/>
            </a:pPr>
            <a:r>
              <a:rPr lang="cs-CZ" sz="1600" dirty="0" smtClean="0"/>
              <a:t>Obsahově se zaměřuje na </a:t>
            </a:r>
            <a:r>
              <a:rPr lang="cs-CZ" sz="1600" b="0" dirty="0" smtClean="0">
                <a:effectLst/>
              </a:rPr>
              <a:t>úvod do klíčového uměleckého směru 20. a 30. let 20</a:t>
            </a:r>
            <a:r>
              <a:rPr lang="cs-CZ" sz="1600" b="0" dirty="0">
                <a:effectLst/>
              </a:rPr>
              <a:t>. století </a:t>
            </a:r>
            <a:r>
              <a:rPr lang="cs-CZ" sz="1600" b="0" dirty="0" smtClean="0">
                <a:effectLst/>
              </a:rPr>
              <a:t>– surrealismu, s důrazem na metafyzickou malbu Giorgia de Chirica, která jej časově předznamenala a významně ovlivnila.</a:t>
            </a:r>
          </a:p>
          <a:p>
            <a:pPr marL="0" indent="0">
              <a:buNone/>
              <a:defRPr/>
            </a:pPr>
            <a:r>
              <a:rPr lang="cs-CZ" sz="1600" b="0" dirty="0" smtClean="0">
                <a:effectLst/>
              </a:rPr>
              <a:t>Charakterizuje vznik a hlavní znaky metafyzického malířství a seznamuje s dílem jeho hlavního představitele – italského malíře Giorgia de Chirica.</a:t>
            </a:r>
          </a:p>
          <a:p>
            <a:pPr marL="0" indent="0">
              <a:buNone/>
              <a:defRPr/>
            </a:pPr>
            <a:r>
              <a:rPr lang="cs-CZ" sz="1600" b="0" dirty="0" smtClean="0">
                <a:effectLst/>
              </a:rPr>
              <a:t>Jako motivační prvek je na úvod do výkladu o metafyzickém malířství zahrnuta interaktivní </a:t>
            </a:r>
            <a:r>
              <a:rPr lang="cs-CZ" sz="1600" b="0" dirty="0">
                <a:effectLst/>
              </a:rPr>
              <a:t>část </a:t>
            </a:r>
            <a:r>
              <a:rPr lang="cs-CZ" sz="1600" b="0" dirty="0" smtClean="0">
                <a:effectLst/>
              </a:rPr>
              <a:t>pro aktivizaci žáků – práce s ukázkou videa na internetu (viz snímek č. 7 s odkazem na internet a pokyny pro žáky). Žáci na úvod výkladu shlédnou krátký dokument s ukázkami obrazů a pokynem, aby se zaměřili </a:t>
            </a:r>
            <a:r>
              <a:rPr lang="cs-CZ" sz="1600" dirty="0" smtClean="0"/>
              <a:t>na </a:t>
            </a:r>
            <a:r>
              <a:rPr lang="cs-CZ" sz="1600" b="0" dirty="0" smtClean="0">
                <a:effectLst/>
              </a:rPr>
              <a:t>sledování námětů, stylu malby a atmosféry obrazů. Poté následuje diskuse, během níž sdělují své dojmy a postřehy a pokusí se vyvodit na základě shlédnutých děl typické znaky stylu. Podklady k řešení úkolu jsou na snímku č. 24. Poté následuje výklad o metafyzickém malířství a tvorbě G. de Chirica. Na toto téma navazuje další prezentace o surrealismu ve výtvarném umění.</a:t>
            </a:r>
          </a:p>
          <a:p>
            <a:pPr marL="0" indent="0">
              <a:buNone/>
              <a:defRPr/>
            </a:pPr>
            <a:r>
              <a:rPr lang="cs-CZ" sz="1600" b="0" dirty="0" smtClean="0">
                <a:effectLst/>
              </a:rPr>
              <a:t>Látka je určena pro studenty 2. ročníků čtyřletého a 4. ročníků šestiletého gymnázia.</a:t>
            </a:r>
          </a:p>
          <a:p>
            <a:pPr marL="0" indent="0">
              <a:buNone/>
              <a:defRPr/>
            </a:pPr>
            <a:r>
              <a:rPr lang="cs-CZ" sz="1600" b="0" dirty="0" smtClean="0">
                <a:effectLst/>
              </a:rPr>
              <a:t>Může být využita i jako podklad pro samostatné studium žáka.</a:t>
            </a:r>
          </a:p>
        </p:txBody>
      </p:sp>
    </p:spTree>
    <p:extLst>
      <p:ext uri="{BB962C8B-B14F-4D97-AF65-F5344CB8AC3E}">
        <p14:creationId xmlns:p14="http://schemas.microsoft.com/office/powerpoint/2010/main" val="2886857378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/>
        </p:nvSpPr>
        <p:spPr>
          <a:xfrm>
            <a:off x="375980" y="2967335"/>
            <a:ext cx="8392042" cy="1323439"/>
          </a:xfrm>
          <a:prstGeom prst="rect">
            <a:avLst/>
          </a:prstGeom>
          <a:noFill/>
          <a:effectLst>
            <a:innerShdw blurRad="63500" dist="50800" dir="5400000">
              <a:prstClr val="black">
                <a:alpha val="50000"/>
              </a:prstClr>
            </a:innerShdw>
          </a:effectLst>
        </p:spPr>
        <p:txBody>
          <a:bodyPr wrap="none" lIns="91440" tIns="45720" rIns="91440" bIns="45720">
            <a:prstTxWarp prst="textDoubleWave1">
              <a:avLst/>
            </a:prstTxWarp>
            <a:spAutoFit/>
            <a:scene3d>
              <a:camera prst="obliqueTopRight"/>
              <a:lightRig rig="threePt" dir="t"/>
            </a:scene3d>
            <a:sp3d extrusionH="57150">
              <a:bevelT w="38100" h="38100"/>
            </a:sp3d>
          </a:bodyPr>
          <a:lstStyle/>
          <a:p>
            <a:pPr algn="ctr"/>
            <a:r>
              <a:rPr lang="cs-CZ" sz="8000" b="1" dirty="0" smtClean="0">
                <a:ln w="38100">
                  <a:solidFill>
                    <a:srgbClr val="FFFF00"/>
                  </a:solidFill>
                </a:ln>
                <a:solidFill>
                  <a:srgbClr val="D636A8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  <a:reflection blurRad="6350" stA="55000" endA="50" endPos="85000" dist="60007" dir="5400000" sy="-100000" algn="bl" rotWithShape="0"/>
                </a:effectLst>
              </a:rPr>
              <a:t>SURREALISMUS</a:t>
            </a:r>
            <a:endParaRPr lang="en-US" sz="8000" b="1" cap="none" spc="0" dirty="0">
              <a:ln w="38100">
                <a:solidFill>
                  <a:srgbClr val="FFFF00"/>
                </a:solidFill>
              </a:ln>
              <a:solidFill>
                <a:srgbClr val="D636A8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  <a:reflection blurRad="6350" stA="55000" endA="50" endPos="85000" dist="60007" dir="5400000" sy="-100000" algn="bl" rotWithShape="0"/>
              </a:effectLst>
            </a:endParaRPr>
          </a:p>
        </p:txBody>
      </p:sp>
      <p:sp>
        <p:nvSpPr>
          <p:cNvPr id="2" name="TextBox 1"/>
          <p:cNvSpPr txBox="1"/>
          <p:nvPr/>
        </p:nvSpPr>
        <p:spPr>
          <a:xfrm>
            <a:off x="8639697" y="6456983"/>
            <a:ext cx="4411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20</a:t>
            </a:r>
            <a:endParaRPr lang="cs-CZ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4322572" y="4650603"/>
            <a:ext cx="498855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b="1" dirty="0" smtClean="0">
                <a:ln w="6600">
                  <a:solidFill>
                    <a:srgbClr val="FFFF00"/>
                  </a:solidFill>
                  <a:prstDash val="solid"/>
                </a:ln>
                <a:solidFill>
                  <a:srgbClr val="D636A8"/>
                </a:solidFill>
                <a:effectLst>
                  <a:outerShdw dist="38100" dir="2700000" algn="tl" rotWithShape="0">
                    <a:schemeClr val="accent2"/>
                  </a:outerShdw>
                  <a:reflection blurRad="6350" stA="55000" endA="50" endPos="85000" dist="60007" dir="5400000" sy="-100000" algn="bl" rotWithShape="0"/>
                </a:effectLst>
              </a:rPr>
              <a:t>I</a:t>
            </a:r>
            <a:endParaRPr lang="cs-CZ" sz="8800" b="1" dirty="0">
              <a:ln w="6600">
                <a:solidFill>
                  <a:srgbClr val="FFFF00"/>
                </a:solidFill>
                <a:prstDash val="solid"/>
              </a:ln>
              <a:solidFill>
                <a:srgbClr val="D636A8"/>
              </a:solidFill>
              <a:effectLst>
                <a:outerShdw dist="38100" dir="2700000" algn="tl" rotWithShape="0">
                  <a:schemeClr val="accent2"/>
                </a:outerShdw>
                <a:reflection blurRad="6350" stA="55000" endA="50" endPos="85000" dist="60007" dir="5400000" sy="-100000" algn="bl" rotWithShape="0"/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0348384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29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911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332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332" tmFilter="0, 0; 0.125,0.2665; 0.25,0.4; 0.375,0.465; 0.5,0.5;  0.625,0.535; 0.75,0.6; 0.875,0.7335; 1,1">
                                          <p:stCondLst>
                                            <p:cond delay="33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66" tmFilter="0, 0; 0.125,0.2665; 0.25,0.4; 0.375,0.465; 0.5,0.5;  0.625,0.535; 0.75,0.6; 0.875,0.7335; 1,1">
                                          <p:stCondLst>
                                            <p:cond delay="66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82" tmFilter="0, 0; 0.125,0.2665; 0.25,0.4; 0.375,0.465; 0.5,0.5;  0.625,0.535; 0.75,0.6; 0.875,0.7335; 1,1">
                                          <p:stCondLst>
                                            <p:cond delay="82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13">
                                          <p:stCondLst>
                                            <p:cond delay="32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83" decel="50000">
                                          <p:stCondLst>
                                            <p:cond delay="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13">
                                          <p:stCondLst>
                                            <p:cond delay="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83" decel="50000">
                                          <p:stCondLst>
                                            <p:cond delay="66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13">
                                          <p:stCondLst>
                                            <p:cond delay="821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83" decel="50000">
                                          <p:stCondLst>
                                            <p:cond delay="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13">
                                          <p:stCondLst>
                                            <p:cond delay="90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83" decel="50000">
                                          <p:stCondLst>
                                            <p:cond delay="917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100"/>
                            </p:stCondLst>
                            <p:childTnLst>
                              <p:par>
                                <p:cTn id="22" presetID="34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23" dur="625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24" dur="313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5" dur="313" fill="hold">
                                          <p:stCondLst>
                                            <p:cond delay="313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6" dur="313" fill="hold">
                                          <p:stCondLst>
                                            <p:cond delay="62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27" dur="313" fill="hold">
                                          <p:stCondLst>
                                            <p:cond delay="9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4727"/>
                            </p:stCondLst>
                            <p:childTnLst>
                              <p:par>
                                <p:cTn id="29" presetID="27" presetClass="emph" presetSubtype="0" fill="remove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Clr clrSpc="rgb" dir="cw">
                                      <p:cBhvr override="childStyle">
                                        <p:cTn id="30" dur="750" autoRev="1" fill="remove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CC00"/>
                                      </p:to>
                                    </p:animClr>
                                    <p:animClr clrSpc="rgb" dir="cw">
                                      <p:cBhvr>
                                        <p:cTn id="31" dur="750" autoRev="1" fill="remove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CC00"/>
                                      </p:to>
                                    </p:animClr>
                                    <p:set>
                                      <p:cBhvr>
                                        <p:cTn id="32" dur="750" autoRev="1" fill="remove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3" dur="750" autoRev="1" fill="remove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6227"/>
                            </p:stCondLst>
                            <p:childTnLst>
                              <p:par>
                                <p:cTn id="38" presetID="27" presetClass="emph" presetSubtype="0" fill="remove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9" dur="1000" autoRev="1" fill="remove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CC00"/>
                                      </p:to>
                                    </p:animClr>
                                    <p:animClr clrSpc="rgb" dir="cw">
                                      <p:cBhvr>
                                        <p:cTn id="40" dur="1000" autoRev="1" fill="remove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CC00"/>
                                      </p:to>
                                    </p:animClr>
                                    <p:set>
                                      <p:cBhvr>
                                        <p:cTn id="41" dur="1000" autoRev="1" fill="remove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2" dur="1000" autoRev="1" fill="remove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allAtOnce"/>
      <p:bldP spid="3" grpId="1" build="allAtOnce"/>
      <p:bldP spid="5" grpId="0" build="allAtOnce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5286375" y="188640"/>
            <a:ext cx="3643313" cy="1785937"/>
          </a:xfrm>
          <a:noFill/>
        </p:spPr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cs-CZ" sz="3600" i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Prvořadá role podvědomí v umělecké tvorbě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251519" y="358055"/>
            <a:ext cx="5164603" cy="6311305"/>
          </a:xfrm>
        </p:spPr>
        <p:txBody>
          <a:bodyPr anchor="ctr"/>
          <a:lstStyle/>
          <a:p>
            <a:pPr eaLnBrk="1" hangingPunct="1">
              <a:lnSpc>
                <a:spcPct val="80000"/>
              </a:lnSpc>
            </a:pPr>
            <a:r>
              <a:rPr lang="cs-CZ" sz="2600" b="1" dirty="0">
                <a:solidFill>
                  <a:srgbClr val="7030A0"/>
                </a:solidFill>
                <a:cs typeface="Times New Roman" pitchFamily="18" charset="0"/>
              </a:rPr>
              <a:t>s</a:t>
            </a:r>
            <a:r>
              <a:rPr lang="cs-CZ" sz="2600" b="1" dirty="0" smtClean="0">
                <a:solidFill>
                  <a:srgbClr val="7030A0"/>
                </a:solidFill>
                <a:cs typeface="Times New Roman" pitchFamily="18" charset="0"/>
              </a:rPr>
              <a:t>ur</a:t>
            </a:r>
            <a:r>
              <a:rPr lang="cs-CZ" sz="2200" dirty="0" smtClean="0">
                <a:solidFill>
                  <a:srgbClr val="000000"/>
                </a:solidFill>
              </a:rPr>
              <a:t> </a:t>
            </a:r>
            <a:r>
              <a:rPr lang="cs-CZ" sz="2200" dirty="0" smtClean="0">
                <a:solidFill>
                  <a:srgbClr val="000000"/>
                </a:solidFill>
                <a:cs typeface="Times New Roman" pitchFamily="18" charset="0"/>
              </a:rPr>
              <a:t>= nad → nadrealismus = prolínání dvou světů </a:t>
            </a:r>
          </a:p>
          <a:p>
            <a:pPr eaLnBrk="1" hangingPunct="1">
              <a:lnSpc>
                <a:spcPct val="80000"/>
              </a:lnSpc>
              <a:buFont typeface="Arial" charset="0"/>
              <a:buNone/>
            </a:pPr>
            <a:r>
              <a:rPr lang="cs-CZ" sz="2200" dirty="0" smtClean="0">
                <a:solidFill>
                  <a:srgbClr val="000000"/>
                </a:solidFill>
                <a:cs typeface="Times New Roman" pitchFamily="18" charset="0"/>
              </a:rPr>
              <a:t>	→ </a:t>
            </a:r>
            <a:r>
              <a:rPr lang="cs-CZ" sz="2600" b="1" dirty="0" smtClean="0">
                <a:solidFill>
                  <a:srgbClr val="000000"/>
                </a:solidFill>
                <a:cs typeface="Times New Roman" pitchFamily="18" charset="0"/>
              </a:rPr>
              <a:t>snu a reality</a:t>
            </a:r>
            <a:endParaRPr lang="cs-CZ" sz="2200" b="1" dirty="0" smtClean="0">
              <a:solidFill>
                <a:srgbClr val="000000"/>
              </a:solidFill>
              <a:latin typeface="Arial Unicode MS" pitchFamily="34" charset="-128"/>
              <a:ea typeface="Arial Unicode MS" pitchFamily="34" charset="-128"/>
              <a:cs typeface="Arial Unicode MS" pitchFamily="34" charset="-128"/>
            </a:endParaRPr>
          </a:p>
          <a:p>
            <a:pPr eaLnBrk="1" hangingPunct="1">
              <a:lnSpc>
                <a:spcPct val="80000"/>
              </a:lnSpc>
            </a:pPr>
            <a:r>
              <a:rPr lang="cs-CZ" sz="2200" dirty="0" smtClean="0">
                <a:solidFill>
                  <a:srgbClr val="000000"/>
                </a:solidFill>
                <a:cs typeface="Times New Roman" pitchFamily="18" charset="0"/>
              </a:rPr>
              <a:t>termín surrealismus poprvé použil </a:t>
            </a:r>
            <a:r>
              <a:rPr lang="cs-CZ" sz="2600" b="1" dirty="0" err="1" smtClean="0">
                <a:solidFill>
                  <a:srgbClr val="9D1F7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Guillaume</a:t>
            </a:r>
            <a:r>
              <a:rPr lang="cs-CZ" sz="2600" b="1" dirty="0" smtClean="0">
                <a:solidFill>
                  <a:srgbClr val="9D1F7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Times New Roman" pitchFamily="18" charset="0"/>
              </a:rPr>
              <a:t> Apo</a:t>
            </a:r>
            <a:r>
              <a:rPr lang="cs-CZ" sz="2600" b="1" dirty="0" smtClean="0">
                <a:solidFill>
                  <a:srgbClr val="9D1F7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llinaire</a:t>
            </a:r>
            <a:r>
              <a:rPr lang="cs-CZ" sz="2200" b="1" dirty="0" smtClean="0">
                <a:solidFill>
                  <a:srgbClr val="9D1F7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Times New Roman" pitchFamily="18" charset="0"/>
              </a:rPr>
              <a:t> </a:t>
            </a:r>
          </a:p>
          <a:p>
            <a:pPr marL="685800" lvl="2" indent="0" eaLnBrk="1" hangingPunct="1">
              <a:lnSpc>
                <a:spcPct val="80000"/>
              </a:lnSpc>
              <a:buNone/>
            </a:pPr>
            <a:r>
              <a:rPr lang="cs-CZ" dirty="0" smtClean="0">
                <a:cs typeface="Times New Roman" pitchFamily="18" charset="0"/>
              </a:rPr>
              <a:t>→</a:t>
            </a:r>
            <a:r>
              <a:rPr lang="cs-CZ" b="1" dirty="0" smtClean="0">
                <a:solidFill>
                  <a:srgbClr val="7030A0"/>
                </a:solidFill>
                <a:cs typeface="Times New Roman" pitchFamily="18" charset="0"/>
              </a:rPr>
              <a:t> </a:t>
            </a:r>
            <a:r>
              <a:rPr lang="cs-CZ" b="1" dirty="0" smtClean="0">
                <a:cs typeface="Times New Roman" pitchFamily="18" charset="0"/>
              </a:rPr>
              <a:t>Prsy </a:t>
            </a:r>
            <a:r>
              <a:rPr lang="cs-CZ" b="1" dirty="0" err="1" smtClean="0">
                <a:cs typeface="Times New Roman" pitchFamily="18" charset="0"/>
              </a:rPr>
              <a:t>Tirésiovy</a:t>
            </a:r>
            <a:r>
              <a:rPr lang="cs-CZ" b="1" dirty="0" smtClean="0">
                <a:cs typeface="Times New Roman" pitchFamily="18" charset="0"/>
              </a:rPr>
              <a:t> </a:t>
            </a:r>
            <a:r>
              <a:rPr lang="cs-CZ" dirty="0" smtClean="0">
                <a:cs typeface="Times New Roman" pitchFamily="18" charset="0"/>
              </a:rPr>
              <a:t>(19</a:t>
            </a:r>
            <a:r>
              <a:rPr lang="cs-CZ" dirty="0" smtClean="0"/>
              <a:t>17)</a:t>
            </a:r>
            <a:r>
              <a:rPr lang="cs-CZ" dirty="0">
                <a:cs typeface="Times New Roman" pitchFamily="18" charset="0"/>
              </a:rPr>
              <a:t> </a:t>
            </a:r>
            <a:endParaRPr lang="cs-CZ" dirty="0" smtClean="0">
              <a:cs typeface="Times New Roman" pitchFamily="18" charset="0"/>
            </a:endParaRPr>
          </a:p>
          <a:p>
            <a:pPr marL="685800" lvl="2" indent="0" eaLnBrk="1" hangingPunct="1">
              <a:lnSpc>
                <a:spcPct val="80000"/>
              </a:lnSpc>
              <a:buNone/>
            </a:pPr>
            <a:r>
              <a:rPr lang="cs-CZ" dirty="0" smtClean="0">
                <a:cs typeface="Times New Roman" pitchFamily="18" charset="0"/>
              </a:rPr>
              <a:t>– podtitul surrealistické drama</a:t>
            </a:r>
            <a:endParaRPr lang="cs-CZ" dirty="0" smtClean="0">
              <a:latin typeface="Arial Unicode MS" pitchFamily="34" charset="-128"/>
            </a:endParaRPr>
          </a:p>
          <a:p>
            <a:pPr eaLnBrk="1" hangingPunct="1">
              <a:lnSpc>
                <a:spcPct val="80000"/>
              </a:lnSpc>
            </a:pPr>
            <a:r>
              <a:rPr lang="cs-CZ" sz="2200" b="1" dirty="0" smtClean="0">
                <a:solidFill>
                  <a:srgbClr val="000000"/>
                </a:solidFill>
                <a:cs typeface="Times New Roman" pitchFamily="18" charset="0"/>
              </a:rPr>
              <a:t>1924</a:t>
            </a:r>
            <a:r>
              <a:rPr lang="cs-CZ" sz="2200" dirty="0" smtClean="0">
                <a:solidFill>
                  <a:srgbClr val="000000"/>
                </a:solidFill>
              </a:rPr>
              <a:t> </a:t>
            </a:r>
            <a:r>
              <a:rPr lang="cs-CZ" dirty="0" smtClean="0">
                <a:solidFill>
                  <a:srgbClr val="000000"/>
                </a:solidFill>
                <a:cs typeface="Times New Roman" pitchFamily="18" charset="0"/>
              </a:rPr>
              <a:t>→ </a:t>
            </a:r>
            <a:r>
              <a:rPr lang="cs-CZ" sz="2400" b="1" dirty="0" smtClean="0">
                <a:solidFill>
                  <a:srgbClr val="9D1F7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Times New Roman" pitchFamily="18" charset="0"/>
              </a:rPr>
              <a:t>André Breton</a:t>
            </a:r>
            <a:r>
              <a:rPr lang="cs-CZ" sz="2400" dirty="0" smtClean="0">
                <a:solidFill>
                  <a:srgbClr val="9D1F7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Times New Roman" pitchFamily="18" charset="0"/>
              </a:rPr>
              <a:t> </a:t>
            </a:r>
            <a:endParaRPr lang="cs-CZ" dirty="0" smtClean="0">
              <a:solidFill>
                <a:srgbClr val="9D1F79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Times New Roman" pitchFamily="18" charset="0"/>
            </a:endParaRPr>
          </a:p>
          <a:p>
            <a:pPr marL="457200" lvl="1" indent="0" eaLnBrk="1" hangingPunct="1">
              <a:lnSpc>
                <a:spcPct val="80000"/>
              </a:lnSpc>
              <a:buNone/>
            </a:pPr>
            <a:r>
              <a:rPr lang="cs-CZ" sz="1800" dirty="0">
                <a:solidFill>
                  <a:srgbClr val="000000"/>
                </a:solidFill>
                <a:cs typeface="Times New Roman" pitchFamily="18" charset="0"/>
              </a:rPr>
              <a:t>	</a:t>
            </a:r>
            <a:r>
              <a:rPr lang="cs-CZ" sz="1800" dirty="0" smtClean="0">
                <a:solidFill>
                  <a:srgbClr val="000000"/>
                </a:solidFill>
                <a:cs typeface="Times New Roman" pitchFamily="18" charset="0"/>
              </a:rPr>
              <a:t>	(1896 – 1966)</a:t>
            </a:r>
          </a:p>
          <a:p>
            <a:pPr marL="457200" lvl="1" indent="0" eaLnBrk="1" hangingPunct="1">
              <a:lnSpc>
                <a:spcPct val="80000"/>
              </a:lnSpc>
              <a:buNone/>
            </a:pPr>
            <a:r>
              <a:rPr lang="cs-CZ" sz="2800" dirty="0" smtClean="0">
                <a:solidFill>
                  <a:srgbClr val="000000"/>
                </a:solidFill>
                <a:cs typeface="Times New Roman" pitchFamily="18" charset="0"/>
              </a:rPr>
              <a:t>→ </a:t>
            </a:r>
            <a:r>
              <a:rPr lang="cs-CZ" sz="28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Times New Roman" pitchFamily="18" charset="0"/>
              </a:rPr>
              <a:t>1. </a:t>
            </a:r>
            <a:r>
              <a:rPr lang="cs-CZ" sz="32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Times New Roman" pitchFamily="18" charset="0"/>
              </a:rPr>
              <a:t>surrealistický manifest </a:t>
            </a:r>
            <a:r>
              <a:rPr lang="cs-CZ" sz="2000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</a:p>
          <a:p>
            <a:pPr marL="914400" lvl="2" indent="0" eaLnBrk="1" hangingPunct="1">
              <a:lnSpc>
                <a:spcPct val="80000"/>
              </a:lnSpc>
              <a:buNone/>
            </a:pPr>
            <a:r>
              <a:rPr lang="cs-CZ" dirty="0" smtClean="0"/>
              <a:t>1929 → 2. manifest surrealismu</a:t>
            </a:r>
          </a:p>
          <a:p>
            <a:pPr marL="914400" lvl="2" indent="0" eaLnBrk="1" hangingPunct="1">
              <a:lnSpc>
                <a:spcPct val="80000"/>
              </a:lnSpc>
              <a:buNone/>
            </a:pPr>
            <a:r>
              <a:rPr lang="cs-CZ" dirty="0" smtClean="0"/>
              <a:t>časopisy – </a:t>
            </a:r>
            <a:r>
              <a:rPr lang="cs-CZ" i="1" dirty="0" smtClean="0"/>
              <a:t>La </a:t>
            </a:r>
            <a:r>
              <a:rPr lang="cs-CZ" i="1" dirty="0" err="1" smtClean="0"/>
              <a:t>Révolution</a:t>
            </a:r>
            <a:r>
              <a:rPr lang="cs-CZ" i="1" dirty="0" smtClean="0"/>
              <a:t> </a:t>
            </a:r>
            <a:r>
              <a:rPr lang="cs-CZ" i="1" dirty="0" err="1" smtClean="0"/>
              <a:t>Surrealiste</a:t>
            </a:r>
            <a:r>
              <a:rPr lang="cs-CZ" i="1" dirty="0" smtClean="0"/>
              <a:t>, Minotaure</a:t>
            </a:r>
          </a:p>
          <a:p>
            <a:pPr eaLnBrk="1" hangingPunct="1">
              <a:lnSpc>
                <a:spcPct val="80000"/>
              </a:lnSpc>
            </a:pPr>
            <a:r>
              <a:rPr lang="cs-CZ" sz="2200" dirty="0">
                <a:solidFill>
                  <a:srgbClr val="000000"/>
                </a:solidFill>
              </a:rPr>
              <a:t>s</a:t>
            </a:r>
            <a:r>
              <a:rPr lang="cs-CZ" sz="2200" dirty="0" smtClean="0">
                <a:solidFill>
                  <a:srgbClr val="000000"/>
                </a:solidFill>
              </a:rPr>
              <a:t>urrealistům </a:t>
            </a:r>
            <a:r>
              <a:rPr lang="cs-CZ" sz="2200" dirty="0" smtClean="0">
                <a:solidFill>
                  <a:srgbClr val="000000"/>
                </a:solidFill>
                <a:cs typeface="Times New Roman" pitchFamily="18" charset="0"/>
              </a:rPr>
              <a:t>poskytl teoretický a filosofický základ především rakouský lékař </a:t>
            </a:r>
            <a:r>
              <a:rPr lang="cs-CZ" sz="2600" b="1" dirty="0" smtClean="0">
                <a:solidFill>
                  <a:srgbClr val="9D1F7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Times New Roman" pitchFamily="18" charset="0"/>
              </a:rPr>
              <a:t>Sigmund Freud</a:t>
            </a:r>
            <a:r>
              <a:rPr lang="cs-CZ" sz="2600" dirty="0" smtClean="0">
                <a:solidFill>
                  <a:srgbClr val="9D1F7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200" dirty="0" smtClean="0">
                <a:solidFill>
                  <a:srgbClr val="9D1F7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Times New Roman" pitchFamily="18" charset="0"/>
              </a:rPr>
              <a:t> </a:t>
            </a:r>
          </a:p>
          <a:p>
            <a:pPr eaLnBrk="1" hangingPunct="1">
              <a:lnSpc>
                <a:spcPct val="80000"/>
              </a:lnSpc>
              <a:buFont typeface="Arial" charset="0"/>
              <a:buNone/>
            </a:pPr>
            <a:r>
              <a:rPr lang="cs-CZ" sz="2400" b="1" i="1" dirty="0" smtClean="0">
                <a:solidFill>
                  <a:srgbClr val="000000"/>
                </a:solidFill>
                <a:cs typeface="Times New Roman" pitchFamily="18" charset="0"/>
              </a:rPr>
              <a:t>	</a:t>
            </a:r>
            <a:r>
              <a:rPr lang="cs-CZ" sz="24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Times New Roman" pitchFamily="18" charset="0"/>
              </a:rPr>
              <a:t>→ </a:t>
            </a:r>
            <a:r>
              <a:rPr lang="cs-CZ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Times New Roman" pitchFamily="18" charset="0"/>
              </a:rPr>
              <a:t>teorie psychoanalýzy</a:t>
            </a:r>
            <a:endParaRPr lang="cs-CZ" sz="2400" b="1" dirty="0" smtClean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5868144" y="6110287"/>
            <a:ext cx="2867580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1. André </a:t>
            </a:r>
            <a:r>
              <a:rPr lang="cs-CZ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Breton</a:t>
            </a:r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34060" y="2117898"/>
            <a:ext cx="3142311" cy="3992389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</p:spTree>
  </p:cSld>
  <p:clrMapOvr>
    <a:masterClrMapping/>
  </p:clrMapOvr>
  <mc:AlternateContent xmlns:mc="http://schemas.openxmlformats.org/markup-compatibility/2006">
    <mc:Choice xmlns="" xmlns:p15="http://schemas.microsoft.com/office/powerpoint/2012/main" Requires="p15">
      <p:transition xmlns:p14="http://schemas.microsoft.com/office/powerpoint/2010/main" spd="slow" p14:dur="3000">
        <p15:prstTrans prst="curtains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51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51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51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500"/>
                            </p:stCondLst>
                            <p:childTnLst>
                              <p:par>
                                <p:cTn id="18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500"/>
                                        <p:tgtEl>
                                          <p:spTgt spid="51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1500"/>
                            </p:stCondLst>
                            <p:childTnLst>
                              <p:par>
                                <p:cTn id="22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500"/>
                                        <p:tgtEl>
                                          <p:spTgt spid="51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9" dur="500"/>
                                        <p:tgtEl>
                                          <p:spTgt spid="512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22" presetClass="entr" presetSubtype="8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512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750"/>
                            </p:stCondLst>
                            <p:childTnLst>
                              <p:par>
                                <p:cTn id="34" presetID="22" presetClass="entr" presetSubtype="4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750"/>
                            </p:stCondLst>
                            <p:childTnLst>
                              <p:par>
                                <p:cTn id="41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3" dur="500"/>
                                        <p:tgtEl>
                                          <p:spTgt spid="512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2750"/>
                            </p:stCondLst>
                            <p:childTnLst>
                              <p:par>
                                <p:cTn id="45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7" dur="500"/>
                                        <p:tgtEl>
                                          <p:spTgt spid="512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3750"/>
                            </p:stCondLst>
                            <p:childTnLst>
                              <p:par>
                                <p:cTn id="49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1" dur="500"/>
                                        <p:tgtEl>
                                          <p:spTgt spid="512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6" dur="500"/>
                                        <p:tgtEl>
                                          <p:spTgt spid="512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7" fill="hold">
                            <p:stCondLst>
                              <p:cond delay="500"/>
                            </p:stCondLst>
                            <p:childTnLst>
                              <p:par>
                                <p:cTn id="58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0" dur="500"/>
                                        <p:tgtEl>
                                          <p:spTgt spid="512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>
                            <p:stCondLst>
                              <p:cond delay="1500"/>
                            </p:stCondLst>
                            <p:childTnLst>
                              <p:par>
                                <p:cTn id="62" presetID="22" presetClass="entr" presetSubtype="2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6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5123" grpId="0" uiExpand="1" build="p" autoUpdateAnimBg="0" advAuto="1000"/>
      <p:bldP spid="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0" y="118964"/>
            <a:ext cx="9144000" cy="933772"/>
          </a:xfrm>
        </p:spPr>
        <p:txBody>
          <a:bodyPr/>
          <a:lstStyle/>
          <a:p>
            <a:r>
              <a:rPr lang="cs-CZ" sz="3200" dirty="0" smtClean="0"/>
              <a:t>Victor Brauner – Koláž s fotografiemi M. </a:t>
            </a:r>
            <a:r>
              <a:rPr lang="cs-CZ" sz="3200" dirty="0" err="1" smtClean="0"/>
              <a:t>Raye</a:t>
            </a:r>
            <a:endParaRPr lang="cs-CZ" sz="3200" dirty="0"/>
          </a:p>
        </p:txBody>
      </p:sp>
      <p:pic>
        <p:nvPicPr>
          <p:cNvPr id="1026" name="Picture 2" descr="http://3.bp.blogspot.com/_gpp7GM5CjsM/S2eYRJ2B5aI/AAAAAAAACEI/Zp7voloBHJs/s1600/043-m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340768"/>
            <a:ext cx="8273814" cy="5256584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/>
          <p:cNvSpPr txBox="1"/>
          <p:nvPr/>
        </p:nvSpPr>
        <p:spPr>
          <a:xfrm>
            <a:off x="8244408" y="6165304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endParaRPr lang="cs-CZ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0583634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obsah 5"/>
          <p:cNvSpPr>
            <a:spLocks noGrp="1"/>
          </p:cNvSpPr>
          <p:nvPr>
            <p:ph type="body" idx="4294967295"/>
          </p:nvPr>
        </p:nvSpPr>
        <p:spPr>
          <a:xfrm>
            <a:off x="1007604" y="282610"/>
            <a:ext cx="7128792" cy="2305050"/>
          </a:xfrm>
          <a:solidFill>
            <a:schemeClr val="bg1"/>
          </a:solidFill>
          <a:ln>
            <a:noFill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txBody>
          <a:bodyPr/>
          <a:lstStyle/>
          <a:p>
            <a:pPr algn="ctr" eaLnBrk="1" hangingPunct="1">
              <a:lnSpc>
                <a:spcPct val="90000"/>
              </a:lnSpc>
              <a:buFont typeface="Arial" charset="0"/>
              <a:buNone/>
            </a:pPr>
            <a:r>
              <a:rPr lang="cs-CZ" sz="3600" b="1" dirty="0" smtClean="0">
                <a:solidFill>
                  <a:srgbClr val="9D1F7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Hrabě </a:t>
            </a:r>
            <a:r>
              <a:rPr lang="cs-CZ" sz="3600" b="1" dirty="0" err="1" smtClean="0">
                <a:solidFill>
                  <a:srgbClr val="9D1F7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Lautréamont</a:t>
            </a:r>
            <a:r>
              <a:rPr lang="cs-CZ" sz="3600" b="1" dirty="0" smtClean="0">
                <a:solidFill>
                  <a:srgbClr val="9D1F7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600" dirty="0" smtClean="0"/>
              <a:t>(1847-1870) </a:t>
            </a:r>
          </a:p>
          <a:p>
            <a:pPr algn="ctr" eaLnBrk="1" hangingPunct="1">
              <a:lnSpc>
                <a:spcPct val="90000"/>
              </a:lnSpc>
              <a:buFont typeface="Arial" charset="0"/>
              <a:buNone/>
            </a:pPr>
            <a:r>
              <a:rPr lang="cs-CZ" dirty="0" smtClean="0"/>
              <a:t>→ Isidore </a:t>
            </a:r>
            <a:r>
              <a:rPr lang="cs-CZ" dirty="0" err="1" smtClean="0"/>
              <a:t>Ducasse</a:t>
            </a:r>
            <a:endParaRPr lang="cs-CZ" dirty="0" smtClean="0"/>
          </a:p>
          <a:p>
            <a:pPr algn="ctr" eaLnBrk="1" hangingPunct="1">
              <a:lnSpc>
                <a:spcPct val="90000"/>
              </a:lnSpc>
              <a:buFont typeface="Arial" charset="0"/>
              <a:buNone/>
            </a:pPr>
            <a:r>
              <a:rPr lang="cs-CZ" sz="36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„Zpěvy </a:t>
            </a:r>
            <a:r>
              <a:rPr lang="cs-CZ" sz="3600" b="1" dirty="0" err="1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Maldororovy</a:t>
            </a:r>
            <a:r>
              <a:rPr lang="cs-CZ" sz="36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“ </a:t>
            </a:r>
          </a:p>
          <a:p>
            <a:pPr algn="ctr" eaLnBrk="1" hangingPunct="1">
              <a:lnSpc>
                <a:spcPct val="90000"/>
              </a:lnSpc>
              <a:buFont typeface="Arial" charset="0"/>
              <a:buNone/>
            </a:pPr>
            <a:r>
              <a:rPr lang="cs-CZ" sz="36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</a:t>
            </a:r>
            <a:r>
              <a:rPr lang="cs-CZ" dirty="0" smtClean="0"/>
              <a:t>= melodramatická báseň</a:t>
            </a:r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4294967295"/>
          </p:nvPr>
        </p:nvSpPr>
        <p:spPr>
          <a:xfrm>
            <a:off x="179512" y="2941712"/>
            <a:ext cx="3461663" cy="3054670"/>
          </a:xfrm>
          <a:solidFill>
            <a:schemeClr val="bg1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 fontScale="92500"/>
          </a:bodyPr>
          <a:lstStyle/>
          <a:p>
            <a:pPr marL="0" indent="0" eaLnBrk="1" hangingPunct="1">
              <a:buNone/>
              <a:defRPr/>
            </a:pPr>
            <a:r>
              <a:rPr lang="cs-CZ" sz="3700" i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„… krásný jako náhodné setkání šicího stroje a deštníku na pitevním stole“</a:t>
            </a:r>
          </a:p>
        </p:txBody>
      </p:sp>
      <p:pic>
        <p:nvPicPr>
          <p:cNvPr id="2050" name="Picture 2" descr="http://upload.wikimedia.org/wikipedia/commons/e/ed/Maldoror-Chant_VI-paragraphe1-Beau_comme-2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2841186"/>
            <a:ext cx="2819468" cy="373290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File:Lautreamont1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30725" y="3301849"/>
            <a:ext cx="1909184" cy="2376264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Box 8"/>
          <p:cNvSpPr txBox="1"/>
          <p:nvPr/>
        </p:nvSpPr>
        <p:spPr>
          <a:xfrm>
            <a:off x="8654527" y="6516051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5627246" y="5661248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</a:t>
            </a:r>
            <a:endParaRPr lang="cs-CZ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1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1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grpId="1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250"/>
                            </p:stCondLst>
                            <p:childTnLst>
                              <p:par>
                                <p:cTn id="15" presetID="22" presetClass="entr" presetSubtype="4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grpId="0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500"/>
                            </p:stCondLst>
                            <p:childTnLst>
                              <p:par>
                                <p:cTn id="22" presetID="22" presetClass="entr" presetSubtype="4" fill="hold" grpId="1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750"/>
                            </p:stCondLst>
                            <p:childTnLst>
                              <p:par>
                                <p:cTn id="26" presetID="22" presetClass="entr" presetSubtype="4" fill="hold" grpId="1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5000"/>
                            </p:stCondLst>
                            <p:childTnLst>
                              <p:par>
                                <p:cTn id="30" presetID="22" presetClass="entr" presetSubtype="8" fill="hold" grpId="1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22" presetClass="entr" presetSubtype="8" fill="hold" grpId="1" nodeType="with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5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6750"/>
                            </p:stCondLst>
                            <p:childTnLst>
                              <p:par>
                                <p:cTn id="37" presetID="22" presetClass="entr" presetSubtype="4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1" uiExpand="1" build="p" animBg="1"/>
      <p:bldP spid="7" grpId="1" uiExpand="1" build="p" animBg="1"/>
      <p:bldP spid="9" grpId="0"/>
      <p:bldP spid="10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METAFYZICKÁ MALBA</a:t>
            </a:r>
            <a:endParaRPr lang="cs-CZ" dirty="0"/>
          </a:p>
        </p:txBody>
      </p:sp>
      <p:sp>
        <p:nvSpPr>
          <p:cNvPr id="8" name="Zástupný symbol pro obsah 6"/>
          <p:cNvSpPr txBox="1">
            <a:spLocks/>
          </p:cNvSpPr>
          <p:nvPr/>
        </p:nvSpPr>
        <p:spPr bwMode="auto">
          <a:xfrm>
            <a:off x="457200" y="1700808"/>
            <a:ext cx="8219256" cy="4392488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normAutofit/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eaLnBrk="1" hangingPunct="1">
              <a:buFont typeface="Arial" charset="0"/>
              <a:buNone/>
              <a:defRPr/>
            </a:pPr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Prohlédněte si ukázky obrazů Giorgia de Chirica, tvůrce metafyzického malířství a pokuste se odvodit, co je pro tento styl typické.</a:t>
            </a:r>
          </a:p>
          <a:p>
            <a:pPr marL="0" indent="0" eaLnBrk="1" hangingPunct="1">
              <a:buFont typeface="Arial" charset="0"/>
              <a:buNone/>
              <a:defRPr/>
            </a:pPr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Všímejte si námětů obrazů, motivů, které se na nich opakují a způsobu jejich ztvárnění, jejich atmosféry, kompozice, barev, malířského rukopisu atd.</a:t>
            </a:r>
          </a:p>
          <a:p>
            <a:pPr marL="0" indent="0" eaLnBrk="1" hangingPunct="1">
              <a:buNone/>
              <a:defRPr/>
            </a:pPr>
            <a:r>
              <a:rPr lang="cs-CZ" sz="2800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2"/>
              </a:rPr>
              <a:t>http://</a:t>
            </a:r>
            <a:r>
              <a:rPr lang="cs-CZ" sz="28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2"/>
              </a:rPr>
              <a:t>www.youtube.com/watch?v=d_yh0rruFg4</a:t>
            </a:r>
            <a:endParaRPr lang="cs-CZ" sz="2800" dirty="0" smtClean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 eaLnBrk="1" hangingPunct="1">
              <a:buNone/>
              <a:defRPr/>
            </a:pPr>
            <a:r>
              <a:rPr lang="cs-CZ" sz="24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Délka videa = 2´16´´</a:t>
            </a:r>
          </a:p>
        </p:txBody>
      </p:sp>
    </p:spTree>
    <p:extLst>
      <p:ext uri="{BB962C8B-B14F-4D97-AF65-F5344CB8AC3E}">
        <p14:creationId xmlns:p14="http://schemas.microsoft.com/office/powerpoint/2010/main" val="9038058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/>
        </p:nvSpPr>
        <p:spPr>
          <a:xfrm>
            <a:off x="375980" y="2967335"/>
            <a:ext cx="8392042" cy="1323439"/>
          </a:xfrm>
          <a:prstGeom prst="rect">
            <a:avLst/>
          </a:prstGeom>
          <a:noFill/>
          <a:effectLst>
            <a:innerShdw blurRad="63500" dist="50800" dir="5400000">
              <a:prstClr val="black">
                <a:alpha val="50000"/>
              </a:prstClr>
            </a:innerShdw>
          </a:effectLst>
        </p:spPr>
        <p:txBody>
          <a:bodyPr wrap="none" lIns="91440" tIns="45720" rIns="91440" bIns="45720">
            <a:prstTxWarp prst="textDoubleWave1">
              <a:avLst/>
            </a:prstTxWarp>
            <a:spAutoFit/>
            <a:scene3d>
              <a:camera prst="obliqueTopRight"/>
              <a:lightRig rig="threePt" dir="t"/>
            </a:scene3d>
            <a:sp3d extrusionH="57150">
              <a:bevelT w="38100" h="38100"/>
            </a:sp3d>
          </a:bodyPr>
          <a:lstStyle/>
          <a:p>
            <a:pPr algn="ctr"/>
            <a:r>
              <a:rPr lang="cs-CZ" sz="8000" b="1" dirty="0" smtClean="0">
                <a:ln w="38100">
                  <a:solidFill>
                    <a:srgbClr val="FFFF00"/>
                  </a:solidFill>
                </a:ln>
                <a:solidFill>
                  <a:srgbClr val="D636A8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  <a:reflection blurRad="6350" stA="55000" endA="50" endPos="85000" dist="60007" dir="5400000" sy="-100000" algn="bl" rotWithShape="0"/>
                </a:effectLst>
              </a:rPr>
              <a:t>METAFYZICKÁ MALBA</a:t>
            </a:r>
            <a:endParaRPr lang="en-US" sz="8000" b="1" cap="none" spc="0" dirty="0">
              <a:ln w="38100">
                <a:solidFill>
                  <a:srgbClr val="FFFF00"/>
                </a:solidFill>
              </a:ln>
              <a:solidFill>
                <a:srgbClr val="D636A8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  <a:reflection blurRad="6350" stA="55000" endA="50" endPos="85000" dist="60007" dir="5400000" sy="-100000" algn="bl" rotWithShape="0"/>
              </a:effectLst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8639697" y="6456983"/>
            <a:ext cx="4411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21</a:t>
            </a:r>
            <a:endParaRPr lang="cs-CZ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9677031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500"/>
                            </p:stCondLst>
                            <p:childTnLst>
                              <p:par>
                                <p:cTn id="9" presetID="27" presetClass="emph" presetSubtype="0" fill="remove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Clr clrSpc="rgb" dir="cw">
                                      <p:cBhvr override="childStyle">
                                        <p:cTn id="10" dur="1000" autoRev="1" fill="remove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CC00"/>
                                      </p:to>
                                    </p:animClr>
                                    <p:animClr clrSpc="rgb" dir="cw">
                                      <p:cBhvr>
                                        <p:cTn id="11" dur="1000" autoRev="1" fill="remove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CC00"/>
                                      </p:to>
                                    </p:animClr>
                                    <p:set>
                                      <p:cBhvr>
                                        <p:cTn id="12" dur="1000" autoRev="1" fill="remove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3" dur="1000" autoRev="1" fill="remove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allAtOnce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type="body" sz="half" idx="1"/>
          </p:nvPr>
        </p:nvSpPr>
        <p:spPr>
          <a:xfrm>
            <a:off x="179388" y="692696"/>
            <a:ext cx="4752975" cy="5760516"/>
          </a:xfrm>
        </p:spPr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cs-CZ" sz="2700" b="1" dirty="0" err="1" smtClean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pittura</a:t>
            </a:r>
            <a:r>
              <a:rPr lang="cs-CZ" sz="2700" b="1" dirty="0" smtClean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700" b="1" dirty="0" err="1" smtClean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metafisica</a:t>
            </a:r>
            <a:r>
              <a:rPr lang="cs-CZ" sz="2700" b="1" dirty="0" smtClean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eaLnBrk="1" hangingPunct="1">
              <a:lnSpc>
                <a:spcPct val="80000"/>
              </a:lnSpc>
            </a:pPr>
            <a:r>
              <a:rPr lang="cs-CZ" sz="2700" b="1" dirty="0" smtClean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* v Itálii 1911 – 1915</a:t>
            </a:r>
          </a:p>
          <a:p>
            <a:pPr eaLnBrk="1" hangingPunct="1">
              <a:lnSpc>
                <a:spcPct val="80000"/>
              </a:lnSpc>
            </a:pPr>
            <a:r>
              <a:rPr lang="cs-CZ" sz="2400" dirty="0" smtClean="0">
                <a:solidFill>
                  <a:srgbClr val="000000"/>
                </a:solidFill>
                <a:latin typeface="Arial" panose="020B0604020202020204" pitchFamily="34" charset="0"/>
                <a:ea typeface="Arial Unicode MS" pitchFamily="34" charset="-128"/>
                <a:cs typeface="Arial" panose="020B0604020202020204" pitchFamily="34" charset="0"/>
              </a:rPr>
              <a:t>opozice proti futurismu a civilismu v umění</a:t>
            </a:r>
            <a:endParaRPr lang="cs-CZ" sz="2000" dirty="0" smtClean="0">
              <a:latin typeface="Arial" panose="020B0604020202020204" pitchFamily="34" charset="0"/>
              <a:ea typeface="Arial Unicode MS" pitchFamily="34" charset="-128"/>
              <a:cs typeface="Arial" panose="020B0604020202020204" pitchFamily="34" charset="0"/>
            </a:endParaRPr>
          </a:p>
          <a:p>
            <a:pPr eaLnBrk="1" hangingPunct="1">
              <a:lnSpc>
                <a:spcPct val="80000"/>
              </a:lnSpc>
              <a:buFont typeface="Arial" charset="0"/>
              <a:buNone/>
            </a:pPr>
            <a:r>
              <a:rPr lang="cs-CZ" sz="4000" b="1" dirty="0" smtClean="0">
                <a:solidFill>
                  <a:srgbClr val="9D1F7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Giorgio de </a:t>
            </a:r>
            <a:r>
              <a:rPr lang="cs-CZ" sz="4000" b="1" dirty="0" err="1" smtClean="0">
                <a:solidFill>
                  <a:srgbClr val="9D1F7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Chirico</a:t>
            </a:r>
            <a:r>
              <a:rPr lang="cs-CZ" sz="4000" b="1" dirty="0" smtClean="0">
                <a:solidFill>
                  <a:srgbClr val="9D1F7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eaLnBrk="1" hangingPunct="1">
              <a:lnSpc>
                <a:spcPct val="80000"/>
              </a:lnSpc>
              <a:buFont typeface="Arial" charset="0"/>
              <a:buNone/>
            </a:pPr>
            <a:r>
              <a:rPr lang="cs-CZ" sz="2200" dirty="0" smtClean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		    (1888 – 1978</a:t>
            </a:r>
            <a:r>
              <a:rPr lang="cs-CZ" sz="22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  <a:endParaRPr lang="cs-CZ" dirty="0" smtClean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>
              <a:lnSpc>
                <a:spcPct val="80000"/>
              </a:lnSpc>
            </a:pPr>
            <a:r>
              <a:rPr lang="cs-CZ" sz="2400" dirty="0" smtClean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Italský malíř</a:t>
            </a:r>
          </a:p>
          <a:p>
            <a:pPr eaLnBrk="1" hangingPunct="1">
              <a:lnSpc>
                <a:spcPct val="80000"/>
              </a:lnSpc>
            </a:pPr>
            <a:r>
              <a:rPr lang="cs-CZ" sz="2400" dirty="0" smtClean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vycházel z renesanční perspektivy a plastického zobrazování vzájemně nesourodých předmětů</a:t>
            </a:r>
          </a:p>
          <a:p>
            <a:pPr eaLnBrk="1" hangingPunct="1">
              <a:lnSpc>
                <a:spcPct val="80000"/>
              </a:lnSpc>
            </a:pPr>
            <a:r>
              <a:rPr lang="cs-CZ" sz="2400" dirty="0" smtClean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obrazy mají nádech tajemna, melancholie, ticha</a:t>
            </a:r>
          </a:p>
          <a:p>
            <a:pPr eaLnBrk="1" hangingPunct="1">
              <a:lnSpc>
                <a:spcPct val="80000"/>
              </a:lnSpc>
            </a:pPr>
            <a:r>
              <a:rPr lang="cs-CZ" sz="2400" dirty="0" smtClean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časopis 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„</a:t>
            </a:r>
            <a:r>
              <a:rPr lang="cs-CZ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Valori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Plastici“ </a:t>
            </a:r>
            <a:r>
              <a:rPr lang="cs-CZ" sz="2400" dirty="0">
                <a:latin typeface="Arial" panose="020B0604020202020204" pitchFamily="34" charset="0"/>
                <a:cs typeface="Arial" panose="020B0604020202020204" pitchFamily="34" charset="0"/>
              </a:rPr>
              <a:t>(Plastické hodnoty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</p:txBody>
      </p:sp>
      <p:pic>
        <p:nvPicPr>
          <p:cNvPr id="1026" name="Picture 2" descr="File:Giorgio de Chirico (portrait).jpg"/>
          <p:cNvPicPr>
            <a:picLocks noGrp="1" noChangeAspect="1" noChangeArrowheads="1"/>
          </p:cNvPicPr>
          <p:nvPr>
            <p:ph sz="half" idx="4294967295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76044" y="1166018"/>
            <a:ext cx="3584921" cy="4525963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8651582" y="5691981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</a:t>
            </a:r>
            <a:endParaRPr lang="cs-CZ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25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500"/>
                            </p:stCondLst>
                            <p:childTnLst>
                              <p:par>
                                <p:cTn id="28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1000"/>
                            </p:stCondLst>
                            <p:childTnLst>
                              <p:par>
                                <p:cTn id="32" presetID="6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4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2000"/>
                            </p:stCondLst>
                            <p:childTnLst>
                              <p:par>
                                <p:cTn id="39" presetID="22" presetClass="entr" presetSubtype="8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1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3500"/>
                            </p:stCondLst>
                            <p:childTnLst>
                              <p:par>
                                <p:cTn id="43" presetID="22" presetClass="entr" presetSubtype="8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5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5000"/>
                            </p:stCondLst>
                            <p:childTnLst>
                              <p:par>
                                <p:cTn id="47" presetID="22" presetClass="entr" presetSubtype="8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9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2" presetClass="entr" presetSubtype="8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4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 animBg="1"/>
      <p:bldP spid="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Nadpis 6"/>
          <p:cNvSpPr>
            <a:spLocks noGrp="1"/>
          </p:cNvSpPr>
          <p:nvPr>
            <p:ph type="title"/>
          </p:nvPr>
        </p:nvSpPr>
        <p:spPr>
          <a:xfrm>
            <a:off x="539552" y="260647"/>
            <a:ext cx="8003689" cy="1025227"/>
          </a:xfrm>
        </p:spPr>
        <p:txBody>
          <a:bodyPr/>
          <a:lstStyle/>
          <a:p>
            <a:pPr eaLnBrk="1" hangingPunct="1"/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AUTOPORTRÉTY</a:t>
            </a:r>
          </a:p>
        </p:txBody>
      </p:sp>
      <p:pic>
        <p:nvPicPr>
          <p:cNvPr id="2050" name="Picture 2" descr="Giorgio de Chirico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70892" y="1700808"/>
            <a:ext cx="3772349" cy="4867548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http://uploads8.wikipaintings.org/images/giorgio-de-chirico/self-portrait-1911.jpg!Large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700808"/>
            <a:ext cx="3910264" cy="4867548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8100392" y="6093296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</a:t>
            </a:r>
            <a:endParaRPr lang="cs-CZ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4042472" y="6093296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</a:t>
            </a:r>
            <a:endParaRPr lang="cs-CZ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500"/>
                            </p:stCondLst>
                            <p:childTnLst>
                              <p:par>
                                <p:cTn id="12" presetID="22" presetClass="entr" presetSubtype="4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Nadpis 4"/>
          <p:cNvSpPr>
            <a:spLocks noGrp="1"/>
          </p:cNvSpPr>
          <p:nvPr>
            <p:ph type="title"/>
          </p:nvPr>
        </p:nvSpPr>
        <p:spPr>
          <a:xfrm>
            <a:off x="1043608" y="188640"/>
            <a:ext cx="7143749" cy="1143000"/>
          </a:xfrm>
        </p:spPr>
        <p:txBody>
          <a:bodyPr/>
          <a:lstStyle/>
          <a:p>
            <a:pPr eaLnBrk="1" hangingPunct="1"/>
            <a:r>
              <a:rPr lang="cs-CZ" dirty="0" smtClean="0"/>
              <a:t> </a:t>
            </a:r>
            <a:r>
              <a:rPr lang="cs-CZ" sz="4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ITALSKÁ NÁMĚSTÍ</a:t>
            </a:r>
            <a:r>
              <a:rPr lang="cs-CZ" sz="4400" dirty="0" smtClean="0"/>
              <a:t>, 1913</a:t>
            </a:r>
            <a:endParaRPr lang="cs-CZ" dirty="0" smtClean="0"/>
          </a:p>
        </p:txBody>
      </p:sp>
      <p:pic>
        <p:nvPicPr>
          <p:cNvPr id="3074" name="Picture 2" descr="http://uploads1.wikipaintings.org/images/giorgio-de-chirico/piazza-d-italia-1913.jpg!Large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1556792"/>
            <a:ext cx="7143750" cy="500062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7910146" y="6512664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</a:t>
            </a:r>
            <a:endParaRPr lang="cs-CZ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ZÁHADA HODINY</a:t>
            </a:r>
          </a:p>
        </p:txBody>
      </p:sp>
      <p:pic>
        <p:nvPicPr>
          <p:cNvPr id="3" name="Picture 2" descr="C:\Documents and Settings\Jelinkova\Dokumenty\Marcela\Výtvarná výchova\5.20.století\6.Surrealismus\Giorgio de Chirrico(1888-1978)\3.Záhada hodiny 1911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58888" y="1484313"/>
            <a:ext cx="6572250" cy="4994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4" name="TextBox 3"/>
          <p:cNvSpPr txBox="1"/>
          <p:nvPr/>
        </p:nvSpPr>
        <p:spPr>
          <a:xfrm>
            <a:off x="7610672" y="6449921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</a:t>
            </a:r>
            <a:endParaRPr lang="cs-CZ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242897647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1"/>
          <p:cNvSpPr>
            <a:spLocks noGrp="1"/>
          </p:cNvSpPr>
          <p:nvPr>
            <p:ph type="title"/>
          </p:nvPr>
        </p:nvSpPr>
        <p:spPr>
          <a:xfrm>
            <a:off x="539750" y="260350"/>
            <a:ext cx="8229600" cy="864394"/>
          </a:xfrm>
        </p:spPr>
        <p:txBody>
          <a:bodyPr/>
          <a:lstStyle/>
          <a:p>
            <a:pPr eaLnBrk="1" hangingPunct="1"/>
            <a:r>
              <a:rPr lang="cs-CZ" sz="4400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VĚŠTCOVA ODPLATA</a:t>
            </a:r>
          </a:p>
        </p:txBody>
      </p:sp>
      <p:pic>
        <p:nvPicPr>
          <p:cNvPr id="4" name="Picture 2" descr="C:\Documents and Settings\Jelinkova\Dokumenty\Marcela\Výtvarná výchova\5.20.století\6.Surrealismus\Giorgio de Chirrico(1888-1978)\5.Věštcova odplata 1913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055935" y="1448108"/>
            <a:ext cx="7032129" cy="50405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5" name="TextBox 3"/>
          <p:cNvSpPr txBox="1"/>
          <p:nvPr/>
        </p:nvSpPr>
        <p:spPr>
          <a:xfrm>
            <a:off x="7762831" y="6488668"/>
            <a:ext cx="4411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10</a:t>
            </a:r>
            <a:endParaRPr lang="cs-CZ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81633486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7" name="Nadpis 1"/>
          <p:cNvSpPr>
            <a:spLocks noGrp="1"/>
          </p:cNvSpPr>
          <p:nvPr>
            <p:ph type="title"/>
          </p:nvPr>
        </p:nvSpPr>
        <p:spPr>
          <a:xfrm>
            <a:off x="216024" y="764704"/>
            <a:ext cx="4355976" cy="2376263"/>
          </a:xfrm>
        </p:spPr>
        <p:txBody>
          <a:bodyPr/>
          <a:lstStyle/>
          <a:p>
            <a:pPr algn="l" eaLnBrk="1" hangingPunct="1"/>
            <a:r>
              <a:rPr lang="cs-CZ" sz="4000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HEKTOR A ANDROMACHE,</a:t>
            </a:r>
            <a:br>
              <a:rPr lang="cs-CZ" sz="4000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4000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1912</a:t>
            </a:r>
          </a:p>
        </p:txBody>
      </p:sp>
      <p:pic>
        <p:nvPicPr>
          <p:cNvPr id="5122" name="Picture 2" descr="http://uploads7.wikipaintings.org/images/giorgio-de-chirico/hector-and-andromache-1912.jpg!Large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653030"/>
            <a:ext cx="3879199" cy="578984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8536101" y="6381328"/>
            <a:ext cx="42838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11</a:t>
            </a:r>
            <a:endParaRPr lang="cs-CZ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3" name="Nadpis 1"/>
          <p:cNvSpPr>
            <a:spLocks noGrp="1"/>
          </p:cNvSpPr>
          <p:nvPr>
            <p:ph type="title"/>
          </p:nvPr>
        </p:nvSpPr>
        <p:spPr>
          <a:xfrm>
            <a:off x="313184" y="548680"/>
            <a:ext cx="3970784" cy="1800200"/>
          </a:xfrm>
          <a:solidFill>
            <a:srgbClr val="FFFF00"/>
          </a:solidFill>
        </p:spPr>
        <p:txBody>
          <a:bodyPr/>
          <a:lstStyle/>
          <a:p>
            <a:pPr algn="l" eaLnBrk="1" hangingPunct="1"/>
            <a:r>
              <a:rPr lang="cs-CZ" sz="3600" dirty="0" smtClean="0">
                <a:solidFill>
                  <a:srgbClr val="7030A0"/>
                </a:solidFill>
              </a:rPr>
              <a:t>MELANCHOLIE A MYSTERIE ULICE</a:t>
            </a:r>
            <a:r>
              <a:rPr lang="cs-CZ" sz="3600" b="0" dirty="0" smtClean="0">
                <a:solidFill>
                  <a:srgbClr val="7030A0"/>
                </a:solidFill>
              </a:rPr>
              <a:t>, </a:t>
            </a:r>
            <a:r>
              <a:rPr lang="cs-CZ" sz="3600" dirty="0" smtClean="0">
                <a:solidFill>
                  <a:srgbClr val="7030A0"/>
                </a:solidFill>
              </a:rPr>
              <a:t>1914</a:t>
            </a:r>
          </a:p>
        </p:txBody>
      </p:sp>
      <p:sp>
        <p:nvSpPr>
          <p:cNvPr id="28674" name="Zástupný symbol pro obsah 3"/>
          <p:cNvSpPr>
            <a:spLocks noGrp="1"/>
          </p:cNvSpPr>
          <p:nvPr>
            <p:ph sz="half" idx="1"/>
          </p:nvPr>
        </p:nvSpPr>
        <p:spPr>
          <a:xfrm>
            <a:off x="230982" y="2698552"/>
            <a:ext cx="4038600" cy="3143374"/>
          </a:xfrm>
        </p:spPr>
        <p:txBody>
          <a:bodyPr/>
          <a:lstStyle/>
          <a:p>
            <a:pPr eaLnBrk="1" hangingPunct="1"/>
            <a:r>
              <a:rPr lang="cs-CZ" sz="2800" dirty="0" smtClean="0"/>
              <a:t>metafyzický svět → prázdné prostory přeťaté širokými pásmy stínu, kde bývají opuštěné sochy nebo předměty zátiší</a:t>
            </a:r>
          </a:p>
        </p:txBody>
      </p:sp>
      <p:pic>
        <p:nvPicPr>
          <p:cNvPr id="6146" name="Picture 2" descr="http://uploads2.wikipaintings.org/images/giorgio-de-chirico/mystery-and-melancholy-of-a-street-1914.jpg!Large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8826" y="691480"/>
            <a:ext cx="4285107" cy="52578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8532440" y="5877272"/>
            <a:ext cx="4411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12</a:t>
            </a:r>
            <a:endParaRPr lang="cs-CZ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500"/>
                            </p:stCondLst>
                            <p:childTnLst>
                              <p:par>
                                <p:cTn id="12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" dur="500"/>
                                        <p:tgtEl>
                                          <p:spTgt spid="2867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2867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674" grpId="0" uiExpand="1" build="p" animBg="1"/>
      <p:bldP spid="5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5" name="Nadpis 1"/>
          <p:cNvSpPr>
            <a:spLocks noGrp="1"/>
          </p:cNvSpPr>
          <p:nvPr>
            <p:ph type="title"/>
          </p:nvPr>
        </p:nvSpPr>
        <p:spPr>
          <a:xfrm>
            <a:off x="179512" y="285749"/>
            <a:ext cx="3744788" cy="2206625"/>
          </a:xfrm>
        </p:spPr>
        <p:txBody>
          <a:bodyPr/>
          <a:lstStyle/>
          <a:p>
            <a:pPr algn="l" eaLnBrk="1" hangingPunct="1"/>
            <a:r>
              <a:rPr lang="cs-CZ" sz="4000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VÝBOJE FILOSOFOVY, 1914</a:t>
            </a:r>
          </a:p>
        </p:txBody>
      </p:sp>
      <p:pic>
        <p:nvPicPr>
          <p:cNvPr id="31746" name="Picture 2" descr="C:\Documents and Settings\Jelinkova\Dokumenty\Marcela\Výtvarná výchova\5.20.století\6.Surrealismus\Giorgio de Chirrico(1888-1978)\17.Výboje filosofovy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071938" y="285750"/>
            <a:ext cx="4927600" cy="624522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4" name="TextBox 3"/>
          <p:cNvSpPr txBox="1"/>
          <p:nvPr/>
        </p:nvSpPr>
        <p:spPr>
          <a:xfrm>
            <a:off x="8558392" y="6488668"/>
            <a:ext cx="4411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bg1"/>
                </a:solidFill>
              </a:rPr>
              <a:t>13</a:t>
            </a:r>
            <a:endParaRPr lang="cs-CZ" b="1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17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Nadpis 3"/>
          <p:cNvSpPr>
            <a:spLocks noGrp="1"/>
          </p:cNvSpPr>
          <p:nvPr>
            <p:ph type="title"/>
          </p:nvPr>
        </p:nvSpPr>
        <p:spPr>
          <a:xfrm>
            <a:off x="323528" y="274638"/>
            <a:ext cx="8507288" cy="994122"/>
          </a:xfrm>
        </p:spPr>
        <p:txBody>
          <a:bodyPr/>
          <a:lstStyle/>
          <a:p>
            <a:pPr eaLnBrk="1" hangingPunct="1"/>
            <a:r>
              <a:rPr lang="cs-CZ" sz="4400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PORTRÉT APOLLINAIRA, 1914</a:t>
            </a:r>
          </a:p>
        </p:txBody>
      </p:sp>
      <p:pic>
        <p:nvPicPr>
          <p:cNvPr id="25602" name="Picture 2" descr="C:\Documents and Settings\Jelinkova\Dokumenty\Marcela\Výtvarná výchova\5.20.století\6.Surrealismus\Giorgio de Chirrico(1888-1978)\7..Portrét varujíícího G.Apollinaira 1914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512094" y="1535956"/>
            <a:ext cx="4148138" cy="520541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5" name="TextBox 4"/>
          <p:cNvSpPr txBox="1"/>
          <p:nvPr/>
        </p:nvSpPr>
        <p:spPr>
          <a:xfrm>
            <a:off x="6660232" y="6444044"/>
            <a:ext cx="4411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bg1"/>
                </a:solidFill>
              </a:rPr>
              <a:t>14</a:t>
            </a:r>
            <a:endParaRPr lang="cs-CZ" b="1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56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69" name="Nadpis 1"/>
          <p:cNvSpPr>
            <a:spLocks noGrp="1"/>
          </p:cNvSpPr>
          <p:nvPr>
            <p:ph type="title"/>
          </p:nvPr>
        </p:nvSpPr>
        <p:spPr>
          <a:xfrm>
            <a:off x="286891" y="365125"/>
            <a:ext cx="3997077" cy="1623715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/>
          <a:lstStyle/>
          <a:p>
            <a:pPr algn="l" eaLnBrk="1" hangingPunct="1"/>
            <a:r>
              <a:rPr lang="cs-CZ" sz="4000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ZNEPOKOJIVÉ MÚZY, 1916</a:t>
            </a:r>
          </a:p>
        </p:txBody>
      </p:sp>
      <p:pic>
        <p:nvPicPr>
          <p:cNvPr id="32770" name="Picture 2" descr="C:\Documents and Settings\Jelinkova\Dokumenty\Marcela\Výtvarná výchova\5.20.století\6.Surrealismus\Giorgio de Chirrico(1888-1978)\17.Znepokojivé múzy 1918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581128" y="365125"/>
            <a:ext cx="4239344" cy="612775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4" name="TextBox 3"/>
          <p:cNvSpPr txBox="1"/>
          <p:nvPr/>
        </p:nvSpPr>
        <p:spPr>
          <a:xfrm>
            <a:off x="8523342" y="6444044"/>
            <a:ext cx="4411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15</a:t>
            </a:r>
            <a:endParaRPr lang="cs-CZ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27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7" name="Nadpis 1"/>
          <p:cNvSpPr>
            <a:spLocks noGrp="1"/>
          </p:cNvSpPr>
          <p:nvPr>
            <p:ph type="title"/>
          </p:nvPr>
        </p:nvSpPr>
        <p:spPr>
          <a:xfrm>
            <a:off x="251520" y="476672"/>
            <a:ext cx="3786188" cy="1362100"/>
          </a:xfrm>
        </p:spPr>
        <p:txBody>
          <a:bodyPr/>
          <a:lstStyle/>
          <a:p>
            <a:pPr algn="l" eaLnBrk="1" hangingPunct="1"/>
            <a:r>
              <a:rPr lang="cs-CZ" sz="3600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MOZEK DÍTĚTE, 1917</a:t>
            </a:r>
          </a:p>
        </p:txBody>
      </p:sp>
      <p:pic>
        <p:nvPicPr>
          <p:cNvPr id="34818" name="Picture 2" descr="C:\Documents and Settings\Jelinkova\Dokumenty\Marcela\Výtvarná výchova\5.20.století\6.Surrealismus\Giorgio de Chirrico(1888-1978)\16.Mozek dítěte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211960" y="498426"/>
            <a:ext cx="4635765" cy="586787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4" name="TextBox 3"/>
          <p:cNvSpPr txBox="1"/>
          <p:nvPr/>
        </p:nvSpPr>
        <p:spPr>
          <a:xfrm>
            <a:off x="8523342" y="6309320"/>
            <a:ext cx="4411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bg1"/>
                </a:solidFill>
              </a:rPr>
              <a:t>16</a:t>
            </a:r>
            <a:endParaRPr lang="cs-CZ" b="1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48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ontent Placeholder 5"/>
          <p:cNvSpPr>
            <a:spLocks noGrp="1"/>
          </p:cNvSpPr>
          <p:nvPr>
            <p:ph sz="half" idx="1"/>
          </p:nvPr>
        </p:nvSpPr>
        <p:spPr>
          <a:xfrm>
            <a:off x="572078" y="1700213"/>
            <a:ext cx="3826768" cy="4619087"/>
          </a:xfrm>
        </p:spPr>
        <p:txBody>
          <a:bodyPr/>
          <a:lstStyle/>
          <a:p>
            <a:r>
              <a:rPr lang="cs-CZ" dirty="0" smtClean="0"/>
              <a:t>Italský malíř</a:t>
            </a:r>
          </a:p>
          <a:p>
            <a:r>
              <a:rPr lang="cs-CZ" dirty="0" smtClean="0"/>
              <a:t>původně futurista</a:t>
            </a:r>
          </a:p>
          <a:p>
            <a:r>
              <a:rPr lang="cs-CZ" dirty="0" smtClean="0"/>
              <a:t>během války byl raněn</a:t>
            </a:r>
          </a:p>
          <a:p>
            <a:pPr lvl="1"/>
            <a:r>
              <a:rPr lang="cs-CZ" dirty="0"/>
              <a:t>v</a:t>
            </a:r>
            <a:r>
              <a:rPr lang="cs-CZ" dirty="0" smtClean="0"/>
              <a:t>e </a:t>
            </a:r>
            <a:r>
              <a:rPr lang="cs-CZ" dirty="0"/>
              <a:t>vojenské nemocnici </a:t>
            </a:r>
            <a:r>
              <a:rPr lang="cs-CZ" dirty="0" smtClean="0"/>
              <a:t>ve Ferraře se </a:t>
            </a:r>
            <a:r>
              <a:rPr lang="cs-CZ" dirty="0"/>
              <a:t>roku 1917 seznámil s Giorgiem de Chiricem </a:t>
            </a:r>
            <a:r>
              <a:rPr lang="cs-CZ" dirty="0" smtClean="0"/>
              <a:t>– pod jeho vlivem opustil futuristickou malbu</a:t>
            </a:r>
            <a:endParaRPr lang="cs-CZ" dirty="0"/>
          </a:p>
        </p:txBody>
      </p:sp>
      <p:sp>
        <p:nvSpPr>
          <p:cNvPr id="7" name="Nadpis 8"/>
          <p:cNvSpPr txBox="1">
            <a:spLocks/>
          </p:cNvSpPr>
          <p:nvPr/>
        </p:nvSpPr>
        <p:spPr bwMode="auto">
          <a:xfrm>
            <a:off x="601458" y="116632"/>
            <a:ext cx="7909085" cy="1440160"/>
          </a:xfrm>
          <a:prstGeom prst="rect">
            <a:avLst/>
          </a:prstGeom>
          <a:solidFill>
            <a:srgbClr val="FFFF00"/>
          </a:solidFill>
          <a:ln w="9525">
            <a:noFill/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noAutofit/>
          </a:bodyPr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800" b="1" kern="120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charset="0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 b="1">
                <a:solidFill>
                  <a:schemeClr val="hlink"/>
                </a:solidFill>
                <a:latin typeface="Arial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 b="1">
                <a:solidFill>
                  <a:schemeClr val="hlink"/>
                </a:solidFill>
                <a:latin typeface="Arial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 b="1">
                <a:solidFill>
                  <a:schemeClr val="hlink"/>
                </a:solidFill>
                <a:latin typeface="Arial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 b="1">
                <a:solidFill>
                  <a:schemeClr val="hlink"/>
                </a:solidFill>
                <a:latin typeface="Arial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eaLnBrk="1" hangingPunct="1"/>
            <a:r>
              <a:rPr lang="cs-CZ" dirty="0" smtClean="0">
                <a:solidFill>
                  <a:srgbClr val="9D1F79"/>
                </a:solidFill>
              </a:rPr>
              <a:t>Carlo </a:t>
            </a:r>
            <a:r>
              <a:rPr lang="cs-CZ" dirty="0" err="1" smtClean="0">
                <a:solidFill>
                  <a:srgbClr val="9D1F79"/>
                </a:solidFill>
              </a:rPr>
              <a:t>Carrá</a:t>
            </a:r>
            <a:r>
              <a:rPr lang="cs-CZ" b="0" dirty="0" smtClean="0"/>
              <a:t/>
            </a:r>
            <a:br>
              <a:rPr lang="cs-CZ" b="0" dirty="0" smtClean="0"/>
            </a:br>
            <a:r>
              <a:rPr lang="cs-CZ" sz="1400" b="0" dirty="0" smtClean="0">
                <a:solidFill>
                  <a:schemeClr val="tx1"/>
                </a:solidFill>
              </a:rPr>
              <a:t> </a:t>
            </a:r>
            <a:r>
              <a:rPr lang="cs-CZ" sz="3200" b="0" dirty="0" smtClean="0">
                <a:solidFill>
                  <a:schemeClr val="tx1"/>
                </a:solidFill>
              </a:rPr>
              <a:t>(1881 – 1966) </a:t>
            </a:r>
            <a:endParaRPr lang="cs-CZ" sz="3200" dirty="0" smtClean="0">
              <a:solidFill>
                <a:schemeClr val="tx1"/>
              </a:solidFill>
            </a:endParaRPr>
          </a:p>
        </p:txBody>
      </p:sp>
      <p:grpSp>
        <p:nvGrpSpPr>
          <p:cNvPr id="8" name="Skupina 2"/>
          <p:cNvGrpSpPr/>
          <p:nvPr/>
        </p:nvGrpSpPr>
        <p:grpSpPr>
          <a:xfrm>
            <a:off x="4716016" y="1700213"/>
            <a:ext cx="4155305" cy="5080752"/>
            <a:chOff x="4654109" y="1405039"/>
            <a:chExt cx="4228583" cy="5370202"/>
          </a:xfrm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</p:grpSpPr>
        <p:pic>
          <p:nvPicPr>
            <p:cNvPr id="9" name="Picture 2" descr="http://uploads7.wikipaintings.org/images/carlo-carra/la-musa-metafisica-1917.jpg!HalfHD.jpg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932040" y="1405039"/>
              <a:ext cx="3533600" cy="4832273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0" name="TextovéPole 4"/>
            <p:cNvSpPr txBox="1">
              <a:spLocks noChangeArrowheads="1"/>
            </p:cNvSpPr>
            <p:nvPr/>
          </p:nvSpPr>
          <p:spPr bwMode="auto">
            <a:xfrm>
              <a:off x="4654109" y="6287275"/>
              <a:ext cx="4228583" cy="48796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2400" b="1" dirty="0" smtClean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Arial" panose="020B0604020202020204" pitchFamily="34" charset="0"/>
                  <a:cs typeface="Arial" panose="020B0604020202020204" pitchFamily="34" charset="0"/>
                </a:rPr>
                <a:t>17. Metafyzická múza, 1917</a:t>
              </a:r>
              <a:endParaRPr lang="cs-CZ" sz="24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09743963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500"/>
                            </p:stCondLst>
                            <p:childTnLst>
                              <p:par>
                                <p:cTn id="1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500"/>
                            </p:stCondLst>
                            <p:childTnLst>
                              <p:par>
                                <p:cTn id="21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3500"/>
                            </p:stCondLst>
                            <p:childTnLst>
                              <p:par>
                                <p:cTn id="25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uiExpand="1" build="p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3" name="Nadpis 8"/>
          <p:cNvSpPr>
            <a:spLocks noGrp="1"/>
          </p:cNvSpPr>
          <p:nvPr>
            <p:ph type="title"/>
          </p:nvPr>
        </p:nvSpPr>
        <p:spPr>
          <a:xfrm>
            <a:off x="539552" y="188640"/>
            <a:ext cx="8147006" cy="1121406"/>
          </a:xfrm>
        </p:spPr>
        <p:txBody>
          <a:bodyPr/>
          <a:lstStyle/>
          <a:p>
            <a:pPr eaLnBrk="1" hangingPunct="1"/>
            <a:r>
              <a:rPr lang="cs-CZ" dirty="0" smtClean="0">
                <a:solidFill>
                  <a:srgbClr val="9D1F7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INŽENÝROVA MILENKA, </a:t>
            </a:r>
            <a:r>
              <a:rPr lang="cs-CZ" dirty="0">
                <a:solidFill>
                  <a:srgbClr val="9D1F7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1921</a:t>
            </a:r>
            <a:endParaRPr lang="cs-CZ" sz="3200" dirty="0" smtClean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8196" name="Picture 4" descr="File:Amante dell'ingegnere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70780" y="1523361"/>
            <a:ext cx="3506495" cy="483227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TextBox 11"/>
          <p:cNvSpPr txBox="1"/>
          <p:nvPr/>
        </p:nvSpPr>
        <p:spPr>
          <a:xfrm>
            <a:off x="6228184" y="6384283"/>
            <a:ext cx="4411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18</a:t>
            </a:r>
            <a:endParaRPr lang="cs-CZ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81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692696"/>
            <a:ext cx="3970784" cy="2304256"/>
          </a:xfrm>
        </p:spPr>
        <p:txBody>
          <a:bodyPr/>
          <a:lstStyle/>
          <a:p>
            <a:pPr algn="l"/>
            <a:r>
              <a:rPr lang="cs-CZ" sz="4800" dirty="0" smtClean="0">
                <a:solidFill>
                  <a:srgbClr val="9D1F7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BOROVICE U MOŘE, 1921 </a:t>
            </a:r>
            <a:endParaRPr lang="cs-CZ" sz="4800" dirty="0">
              <a:solidFill>
                <a:srgbClr val="9D1F79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9218" name="Picture 2" descr="http://uploads5.wikipaintings.org/images/carlo-carra/a-pine-by-the-sea-1921.jpg!Large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692696"/>
            <a:ext cx="4381500" cy="57150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8395958" y="6381328"/>
            <a:ext cx="4411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19</a:t>
            </a:r>
            <a:endParaRPr lang="cs-CZ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714335484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92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4000" r="-4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/>
        </p:nvSpPr>
        <p:spPr>
          <a:xfrm>
            <a:off x="2293969" y="2996952"/>
            <a:ext cx="4654295" cy="1323439"/>
          </a:xfrm>
          <a:prstGeom prst="rect">
            <a:avLst/>
          </a:prstGeom>
          <a:noFill/>
          <a:effectLst>
            <a:innerShdw blurRad="63500" dist="50800" dir="5400000">
              <a:prstClr val="black">
                <a:alpha val="50000"/>
              </a:prstClr>
            </a:innerShdw>
          </a:effectLst>
        </p:spPr>
        <p:txBody>
          <a:bodyPr wrap="none" lIns="91440" tIns="45720" rIns="91440" bIns="45720">
            <a:prstTxWarp prst="textDoubleWave1">
              <a:avLst/>
            </a:prstTxWarp>
            <a:spAutoFit/>
            <a:scene3d>
              <a:camera prst="obliqueTopRight"/>
              <a:lightRig rig="threePt" dir="t"/>
            </a:scene3d>
            <a:sp3d extrusionH="57150">
              <a:bevelT w="38100" h="38100"/>
            </a:sp3d>
          </a:bodyPr>
          <a:lstStyle/>
          <a:p>
            <a:pPr algn="ctr"/>
            <a:r>
              <a:rPr lang="cs-CZ" sz="8000" b="1" dirty="0" smtClean="0">
                <a:ln w="38100">
                  <a:solidFill>
                    <a:srgbClr val="FFFF00"/>
                  </a:solidFill>
                </a:ln>
                <a:solidFill>
                  <a:srgbClr val="D636A8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  <a:reflection blurRad="6350" stA="55000" endA="50" endPos="85000" dist="60007" dir="5400000" sy="-100000" algn="bl" rotWithShape="0"/>
                </a:effectLst>
              </a:rPr>
              <a:t>KONEC</a:t>
            </a:r>
            <a:endParaRPr lang="en-US" sz="8000" b="1" cap="none" spc="0" dirty="0">
              <a:ln w="38100">
                <a:solidFill>
                  <a:srgbClr val="FFFF00"/>
                </a:solidFill>
              </a:ln>
              <a:solidFill>
                <a:srgbClr val="D636A8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  <a:reflection blurRad="6350" stA="55000" endA="50" endPos="85000" dist="60007" dir="5400000" sy="-100000" algn="bl" rotWithShape="0"/>
              </a:effectLst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8817362" y="6488668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</a:t>
            </a:r>
            <a:endParaRPr lang="cs-CZ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305634790"/>
      </p:ext>
    </p:extLst>
  </p:cSld>
  <p:clrMapOvr>
    <a:masterClrMapping/>
  </p:clrMapOvr>
  <mc:AlternateContent xmlns:mc="http://schemas.openxmlformats.org/markup-compatibility/2006">
    <mc:Choice xmlns="" xmlns:p15="http://schemas.microsoft.com/office/powerpoint/2012/main" Requires="p15">
      <p:transition xmlns:p14="http://schemas.microsoft.com/office/powerpoint/2010/main" spd="slow" p14:dur="3250">
        <p15:prstTrans prst="origami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29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911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332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332" tmFilter="0, 0; 0.125,0.2665; 0.25,0.4; 0.375,0.465; 0.5,0.5;  0.625,0.535; 0.75,0.6; 0.875,0.7335; 1,1">
                                          <p:stCondLst>
                                            <p:cond delay="33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66" tmFilter="0, 0; 0.125,0.2665; 0.25,0.4; 0.375,0.465; 0.5,0.5;  0.625,0.535; 0.75,0.6; 0.875,0.7335; 1,1">
                                          <p:stCondLst>
                                            <p:cond delay="66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82" tmFilter="0, 0; 0.125,0.2665; 0.25,0.4; 0.375,0.465; 0.5,0.5;  0.625,0.535; 0.75,0.6; 0.875,0.7335; 1,1">
                                          <p:stCondLst>
                                            <p:cond delay="82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13">
                                          <p:stCondLst>
                                            <p:cond delay="32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83" decel="50000">
                                          <p:stCondLst>
                                            <p:cond delay="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13">
                                          <p:stCondLst>
                                            <p:cond delay="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83" decel="50000">
                                          <p:stCondLst>
                                            <p:cond delay="66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13">
                                          <p:stCondLst>
                                            <p:cond delay="821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83" decel="50000">
                                          <p:stCondLst>
                                            <p:cond delay="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13">
                                          <p:stCondLst>
                                            <p:cond delay="90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83" decel="50000">
                                          <p:stCondLst>
                                            <p:cond delay="917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1400"/>
                            </p:stCondLst>
                            <p:childTnLst>
                              <p:par>
                                <p:cTn id="22" presetID="34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2.77778E-7 1.11111E-6 L 2.77778E-7 -0.07222 " pathEditMode="relative" rAng="0" ptsTypes="AA">
                                      <p:cBhvr>
                                        <p:cTn id="23" dur="50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-3611"/>
                                    </p:animMotion>
                                    <p:animRot by="1500000">
                                      <p:cBhvr>
                                        <p:cTn id="24" dur="25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5" dur="250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6" dur="25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27" dur="250" fill="hold">
                                          <p:stCondLst>
                                            <p:cond delay="7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2800"/>
                            </p:stCondLst>
                            <p:childTnLst>
                              <p:par>
                                <p:cTn id="29" presetID="27" presetClass="emph" presetSubtype="0" fill="remove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Clr clrSpc="rgb" dir="cw">
                                      <p:cBhvr override="childStyle">
                                        <p:cTn id="30" dur="1000" autoRev="1" fill="remove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CC00"/>
                                      </p:to>
                                    </p:animClr>
                                    <p:animClr clrSpc="rgb" dir="cw">
                                      <p:cBhvr>
                                        <p:cTn id="31" dur="1000" autoRev="1" fill="remove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CC00"/>
                                      </p:to>
                                    </p:animClr>
                                    <p:set>
                                      <p:cBhvr>
                                        <p:cTn id="32" dur="1000" autoRev="1" fill="remove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3" dur="1000" autoRev="1" fill="remove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allAtOnce"/>
      <p:bldP spid="3" grpId="1" build="allAtOnce"/>
      <p:bldP spid="4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>
          <a:noFill/>
        </p:spPr>
        <p:txBody>
          <a:bodyPr/>
          <a:lstStyle/>
          <a:p>
            <a:r>
              <a:rPr lang="cs-CZ" dirty="0" smtClean="0"/>
              <a:t>Komentář ke stylu metafyzické malby</a:t>
            </a: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1"/>
          </p:nvPr>
        </p:nvSpPr>
        <p:spPr>
          <a:xfrm>
            <a:off x="251520" y="1700213"/>
            <a:ext cx="8575104" cy="4681115"/>
          </a:xfrm>
        </p:spPr>
        <p:txBody>
          <a:bodyPr/>
          <a:lstStyle/>
          <a:p>
            <a:pPr>
              <a:buFont typeface="Calibri" panose="020F0502020204030204" pitchFamily="34" charset="0"/>
              <a:buChar char="‒"/>
            </a:pPr>
            <a:r>
              <a:rPr lang="cs-CZ" sz="2000" dirty="0" smtClean="0"/>
              <a:t>používání tradičních výtvarných prostředků – realistické zobrazení</a:t>
            </a:r>
          </a:p>
          <a:p>
            <a:pPr>
              <a:buFont typeface="Calibri" panose="020F0502020204030204" pitchFamily="34" charset="0"/>
              <a:buChar char="‒"/>
            </a:pPr>
            <a:r>
              <a:rPr lang="cs-CZ" sz="2000" dirty="0" smtClean="0"/>
              <a:t>zdůrazňování perspektivy – plastická modelace</a:t>
            </a:r>
          </a:p>
          <a:p>
            <a:pPr>
              <a:buFont typeface="Calibri" panose="020F0502020204030204" pitchFamily="34" charset="0"/>
              <a:buChar char="‒"/>
            </a:pPr>
            <a:r>
              <a:rPr lang="cs-CZ" sz="2000" dirty="0" smtClean="0"/>
              <a:t>předměty </a:t>
            </a:r>
            <a:r>
              <a:rPr lang="cs-CZ" sz="2000" dirty="0"/>
              <a:t>se ocitají v nečekaných souvislostech, obrazy působí jako snová </a:t>
            </a:r>
            <a:r>
              <a:rPr lang="cs-CZ" sz="2000" dirty="0" smtClean="0"/>
              <a:t>vize – </a:t>
            </a:r>
            <a:r>
              <a:rPr lang="cs-CZ" sz="2000" dirty="0"/>
              <a:t>kombinace </a:t>
            </a:r>
            <a:r>
              <a:rPr lang="cs-CZ" sz="2000" dirty="0" smtClean="0"/>
              <a:t>bizarních</a:t>
            </a:r>
            <a:r>
              <a:rPr lang="cs-CZ" sz="2000" dirty="0"/>
              <a:t>, zdánlivě se sebou nesouvisejících </a:t>
            </a:r>
            <a:r>
              <a:rPr lang="cs-CZ" sz="2000" dirty="0" smtClean="0"/>
              <a:t>objektů (torza versus geometrická tělesa)</a:t>
            </a:r>
          </a:p>
          <a:p>
            <a:pPr>
              <a:buFont typeface="Calibri" panose="020F0502020204030204" pitchFamily="34" charset="0"/>
              <a:buChar char="‒"/>
            </a:pPr>
            <a:r>
              <a:rPr lang="cs-CZ" sz="2000" dirty="0" smtClean="0"/>
              <a:t>prvky renezanční architektury (arkády, torza soch) – zdůraznění snovosti, prázdnoty a opuštěnosti</a:t>
            </a:r>
          </a:p>
          <a:p>
            <a:pPr>
              <a:buFont typeface="Calibri" panose="020F0502020204030204" pitchFamily="34" charset="0"/>
              <a:buChar char="‒"/>
            </a:pPr>
            <a:r>
              <a:rPr lang="cs-CZ" sz="2000" dirty="0"/>
              <a:t>současnost a minulost jsou stavěny do </a:t>
            </a:r>
            <a:r>
              <a:rPr lang="cs-CZ" sz="2000" dirty="0" smtClean="0"/>
              <a:t>protikladu</a:t>
            </a:r>
          </a:p>
          <a:p>
            <a:pPr>
              <a:buFont typeface="Calibri" panose="020F0502020204030204" pitchFamily="34" charset="0"/>
              <a:buChar char="‒"/>
            </a:pPr>
            <a:r>
              <a:rPr lang="cs-CZ" sz="2000" dirty="0" smtClean="0"/>
              <a:t>na </a:t>
            </a:r>
            <a:r>
              <a:rPr lang="cs-CZ" sz="2000" dirty="0"/>
              <a:t>těchto plátnech většinou nenajdeme lidské postavy; ty jsou někdy nahrazeny sochami, torzy, </a:t>
            </a:r>
            <a:r>
              <a:rPr lang="cs-CZ" sz="2000" dirty="0" smtClean="0"/>
              <a:t>figurínami</a:t>
            </a:r>
          </a:p>
          <a:p>
            <a:pPr>
              <a:buFont typeface="Calibri" panose="020F0502020204030204" pitchFamily="34" charset="0"/>
              <a:buChar char="‒"/>
            </a:pPr>
            <a:r>
              <a:rPr lang="cs-CZ" sz="2000" dirty="0" smtClean="0"/>
              <a:t>vyjádření </a:t>
            </a:r>
            <a:r>
              <a:rPr lang="cs-CZ" sz="2000" dirty="0"/>
              <a:t>klidu, ticha, </a:t>
            </a:r>
            <a:r>
              <a:rPr lang="cs-CZ" sz="2000" dirty="0" smtClean="0"/>
              <a:t>nehnutosti</a:t>
            </a:r>
          </a:p>
          <a:p>
            <a:pPr>
              <a:buFont typeface="Calibri" panose="020F0502020204030204" pitchFamily="34" charset="0"/>
              <a:buChar char="‒"/>
            </a:pPr>
            <a:r>
              <a:rPr lang="cs-CZ" sz="2000" dirty="0" smtClean="0"/>
              <a:t>obsažena </a:t>
            </a:r>
            <a:r>
              <a:rPr lang="cs-CZ" sz="2000" dirty="0"/>
              <a:t>nostalgie po antice, </a:t>
            </a:r>
            <a:r>
              <a:rPr lang="cs-CZ" sz="2000" dirty="0" smtClean="0"/>
              <a:t>fantasknost, snovost, </a:t>
            </a:r>
            <a:r>
              <a:rPr lang="cs-CZ" sz="2000" dirty="0"/>
              <a:t>tajemství a </a:t>
            </a:r>
            <a:r>
              <a:rPr lang="cs-CZ" sz="2000" dirty="0" smtClean="0"/>
              <a:t>melancholie, emotivní náboj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305975967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251520" y="260647"/>
            <a:ext cx="8640960" cy="738917"/>
          </a:xfrm>
        </p:spPr>
        <p:txBody>
          <a:bodyPr/>
          <a:lstStyle/>
          <a:p>
            <a:r>
              <a:rPr lang="cs-CZ" sz="3200" dirty="0" smtClean="0"/>
              <a:t>Citace</a:t>
            </a:r>
            <a:r>
              <a:rPr lang="cs-CZ" dirty="0" smtClean="0"/>
              <a:t>: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251520" y="1120933"/>
            <a:ext cx="8640960" cy="5548428"/>
          </a:xfrm>
        </p:spPr>
        <p:txBody>
          <a:bodyPr/>
          <a:lstStyle/>
          <a:p>
            <a:r>
              <a:rPr lang="cs-CZ" sz="1200" b="1" dirty="0"/>
              <a:t>André Breton, </a:t>
            </a:r>
            <a:r>
              <a:rPr lang="cs-CZ" sz="1200" b="1" dirty="0" smtClean="0"/>
              <a:t>1924: </a:t>
            </a:r>
            <a:r>
              <a:rPr lang="cs-CZ" sz="1200" dirty="0" smtClean="0"/>
              <a:t>AUTOR </a:t>
            </a:r>
            <a:r>
              <a:rPr lang="cs-CZ" sz="1200" dirty="0"/>
              <a:t>NEUVEDEN. </a:t>
            </a:r>
            <a:r>
              <a:rPr lang="cs-CZ" sz="1200" i="1" dirty="0"/>
              <a:t>http://en.wikipedia.org</a:t>
            </a:r>
            <a:r>
              <a:rPr lang="cs-CZ" sz="1200" dirty="0"/>
              <a:t> [online]. [cit. 18.4.2013]. Dostupný pod licencí public domain na WWW: </a:t>
            </a:r>
            <a:r>
              <a:rPr lang="cs-CZ" sz="1200" dirty="0">
                <a:hlinkClick r:id="rId2"/>
              </a:rPr>
              <a:t>http://</a:t>
            </a:r>
            <a:r>
              <a:rPr lang="cs-CZ" sz="1200" dirty="0" smtClean="0">
                <a:hlinkClick r:id="rId2"/>
              </a:rPr>
              <a:t>en.wikipedia.org/wiki/File:Andr%C3%A9_Breton.JPG</a:t>
            </a:r>
            <a:endParaRPr lang="cs-CZ" sz="1200" dirty="0" smtClean="0"/>
          </a:p>
          <a:p>
            <a:r>
              <a:rPr lang="cs-CZ" sz="1200" b="1" dirty="0" smtClean="0"/>
              <a:t>V. Brauner – Fotomontáž: </a:t>
            </a:r>
            <a:r>
              <a:rPr lang="pt-BR" sz="1200" dirty="0"/>
              <a:t>AUTOR NEUVEDEN. </a:t>
            </a:r>
            <a:r>
              <a:rPr lang="pt-BR" sz="1200" i="1" dirty="0"/>
              <a:t>http://lormiguel.tumblr.com</a:t>
            </a:r>
            <a:r>
              <a:rPr lang="pt-BR" sz="1200" dirty="0"/>
              <a:t> [online]. [cit. 21.5.2013]. Dostupný na WWW: </a:t>
            </a:r>
            <a:r>
              <a:rPr lang="pt-BR" sz="1200" dirty="0">
                <a:hlinkClick r:id="rId3"/>
              </a:rPr>
              <a:t>http://</a:t>
            </a:r>
            <a:r>
              <a:rPr lang="pt-BR" sz="1200" dirty="0" smtClean="0">
                <a:hlinkClick r:id="rId3"/>
              </a:rPr>
              <a:t>lormiguel.tumblr.com/post/42222654666/brauner-victor-photomontage-illustrating-one-of-sa-a-pan</a:t>
            </a:r>
            <a:endParaRPr lang="cs-CZ" sz="1200" b="1" dirty="0" smtClean="0"/>
          </a:p>
          <a:p>
            <a:r>
              <a:rPr lang="cs-CZ" sz="1200" b="1" dirty="0" smtClean="0"/>
              <a:t>Hrabě </a:t>
            </a:r>
            <a:r>
              <a:rPr lang="cs-CZ" sz="1200" b="1" dirty="0" err="1"/>
              <a:t>Lautréamont</a:t>
            </a:r>
            <a:r>
              <a:rPr lang="cs-CZ" sz="1200" b="1" dirty="0"/>
              <a:t> </a:t>
            </a:r>
            <a:r>
              <a:rPr lang="cs-CZ" sz="1200" dirty="0" smtClean="0"/>
              <a:t>: AUTOR </a:t>
            </a:r>
            <a:r>
              <a:rPr lang="cs-CZ" sz="1200" dirty="0"/>
              <a:t>NEUVEDEN. </a:t>
            </a:r>
            <a:r>
              <a:rPr lang="cs-CZ" sz="1200" i="1" dirty="0"/>
              <a:t>http://en.wikipedia.org</a:t>
            </a:r>
            <a:r>
              <a:rPr lang="cs-CZ" sz="1200" dirty="0"/>
              <a:t> [online]. [cit. 18.4.2013]. Dostupný pod licencí public </a:t>
            </a:r>
            <a:r>
              <a:rPr lang="cs-CZ" sz="1200" dirty="0" err="1"/>
              <a:t>domain</a:t>
            </a:r>
            <a:r>
              <a:rPr lang="cs-CZ" sz="1200" dirty="0"/>
              <a:t> na WWW: </a:t>
            </a:r>
            <a:r>
              <a:rPr lang="cs-CZ" sz="1200" dirty="0">
                <a:hlinkClick r:id="rId4"/>
              </a:rPr>
              <a:t>http://</a:t>
            </a:r>
            <a:r>
              <a:rPr lang="cs-CZ" sz="1200" dirty="0" smtClean="0">
                <a:hlinkClick r:id="rId4"/>
              </a:rPr>
              <a:t>en.wikipedia.org/wiki/File:Lautreamont1.jpg</a:t>
            </a:r>
            <a:endParaRPr lang="cs-CZ" sz="1200" dirty="0" smtClean="0"/>
          </a:p>
          <a:p>
            <a:r>
              <a:rPr lang="cs-CZ" sz="1200" b="1" dirty="0" smtClean="0"/>
              <a:t>Zpěvy </a:t>
            </a:r>
            <a:r>
              <a:rPr lang="cs-CZ" sz="1200" b="1" dirty="0" err="1" smtClean="0"/>
              <a:t>Maldororovy</a:t>
            </a:r>
            <a:r>
              <a:rPr lang="cs-CZ" sz="1200" b="1" dirty="0" smtClean="0"/>
              <a:t>: </a:t>
            </a:r>
            <a:r>
              <a:rPr lang="cs-CZ" sz="1200" dirty="0" smtClean="0"/>
              <a:t>J-C </a:t>
            </a:r>
            <a:r>
              <a:rPr lang="cs-CZ" sz="1200" dirty="0"/>
              <a:t>G - 2006. </a:t>
            </a:r>
            <a:r>
              <a:rPr lang="cs-CZ" sz="1200" i="1" dirty="0"/>
              <a:t>http://commons.wikimedia.org</a:t>
            </a:r>
            <a:r>
              <a:rPr lang="cs-CZ" sz="1200" dirty="0"/>
              <a:t> [online]. [cit. 18.4.2013]. Dostupný pod licencí </a:t>
            </a:r>
            <a:r>
              <a:rPr lang="cs-CZ" sz="1200" dirty="0" err="1"/>
              <a:t>Creative</a:t>
            </a:r>
            <a:r>
              <a:rPr lang="cs-CZ" sz="1200" dirty="0"/>
              <a:t> </a:t>
            </a:r>
            <a:r>
              <a:rPr lang="cs-CZ" sz="1200" dirty="0" err="1"/>
              <a:t>Commons</a:t>
            </a:r>
            <a:r>
              <a:rPr lang="cs-CZ" sz="1200" dirty="0"/>
              <a:t> </a:t>
            </a:r>
            <a:r>
              <a:rPr lang="cs-CZ" sz="1200" dirty="0" err="1"/>
              <a:t>Attribution-Share</a:t>
            </a:r>
            <a:r>
              <a:rPr lang="cs-CZ" sz="1200" dirty="0"/>
              <a:t> </a:t>
            </a:r>
            <a:r>
              <a:rPr lang="cs-CZ" sz="1200" dirty="0" err="1"/>
              <a:t>Alike</a:t>
            </a:r>
            <a:r>
              <a:rPr lang="cs-CZ" sz="1200" dirty="0"/>
              <a:t> 3.0 </a:t>
            </a:r>
            <a:r>
              <a:rPr lang="cs-CZ" sz="1200" dirty="0" err="1"/>
              <a:t>Unported</a:t>
            </a:r>
            <a:r>
              <a:rPr lang="cs-CZ" sz="1200" dirty="0"/>
              <a:t> na WWW: </a:t>
            </a:r>
            <a:r>
              <a:rPr lang="cs-CZ" sz="1200" dirty="0">
                <a:hlinkClick r:id="rId5"/>
              </a:rPr>
              <a:t>http://</a:t>
            </a:r>
            <a:r>
              <a:rPr lang="cs-CZ" sz="1200" dirty="0" smtClean="0">
                <a:hlinkClick r:id="rId5"/>
              </a:rPr>
              <a:t>commons.wikimedia.org/wiki/File:Maldoror-Chant_VI-paragraphe1-Beau_comme-2.jpg</a:t>
            </a:r>
            <a:endParaRPr lang="cs-CZ" sz="1200" dirty="0" smtClean="0"/>
          </a:p>
          <a:p>
            <a:r>
              <a:rPr lang="cs-CZ" sz="1200" b="1" dirty="0"/>
              <a:t>Giorgio de </a:t>
            </a:r>
            <a:r>
              <a:rPr lang="cs-CZ" sz="1200" b="1" dirty="0" err="1" smtClean="0"/>
              <a:t>Chirico</a:t>
            </a:r>
            <a:r>
              <a:rPr lang="cs-CZ" sz="1200" b="1" dirty="0" smtClean="0"/>
              <a:t> – Portrét: </a:t>
            </a:r>
            <a:r>
              <a:rPr lang="cs-CZ" sz="1200" dirty="0"/>
              <a:t>AUTOR NEUVEDEN. </a:t>
            </a:r>
            <a:r>
              <a:rPr lang="cs-CZ" sz="1200" i="1" dirty="0"/>
              <a:t>http://commons.wikimedia.org/</a:t>
            </a:r>
            <a:r>
              <a:rPr lang="cs-CZ" sz="1200" dirty="0"/>
              <a:t> [online]. [cit. 18.4.2013]. Dostupný pod licencí public </a:t>
            </a:r>
            <a:r>
              <a:rPr lang="cs-CZ" sz="1200" dirty="0" err="1"/>
              <a:t>domain</a:t>
            </a:r>
            <a:r>
              <a:rPr lang="cs-CZ" sz="1200" dirty="0"/>
              <a:t> na WWW: </a:t>
            </a:r>
            <a:r>
              <a:rPr lang="cs-CZ" sz="1200" dirty="0">
                <a:hlinkClick r:id="rId6"/>
              </a:rPr>
              <a:t>http://commons.wikimedia.org/wiki/File:Giorgio_de_Chirico_(portrait).</a:t>
            </a:r>
            <a:r>
              <a:rPr lang="cs-CZ" sz="1200" dirty="0" smtClean="0">
                <a:hlinkClick r:id="rId6"/>
              </a:rPr>
              <a:t>jpg?uselang=cs</a:t>
            </a:r>
            <a:endParaRPr lang="cs-CZ" sz="1200" dirty="0" smtClean="0"/>
          </a:p>
          <a:p>
            <a:r>
              <a:rPr lang="cs-CZ" sz="1200" b="1" dirty="0"/>
              <a:t>Giorgio de </a:t>
            </a:r>
            <a:r>
              <a:rPr lang="cs-CZ" sz="1200" b="1" dirty="0" err="1"/>
              <a:t>Chirico</a:t>
            </a:r>
            <a:r>
              <a:rPr lang="cs-CZ" sz="1200" b="1" dirty="0"/>
              <a:t> – Autoportrét, 1911: </a:t>
            </a:r>
            <a:r>
              <a:rPr lang="pt-BR" sz="1200" dirty="0"/>
              <a:t>AUTOR NEUVEDEN. </a:t>
            </a:r>
            <a:r>
              <a:rPr lang="pt-BR" sz="1200" i="1" dirty="0"/>
              <a:t>http://www.wikipaintings.org</a:t>
            </a:r>
            <a:r>
              <a:rPr lang="pt-BR" sz="1200" dirty="0"/>
              <a:t> [online]. [cit. 18.4.2013]. Dostupný na WWW: </a:t>
            </a:r>
            <a:r>
              <a:rPr lang="pt-BR" sz="1200" dirty="0">
                <a:hlinkClick r:id="rId7"/>
              </a:rPr>
              <a:t>http://www.wikipaintings.org/en/giorgio-de-chirico/self-portrait-1911</a:t>
            </a:r>
            <a:endParaRPr lang="cs-CZ" sz="1200" dirty="0"/>
          </a:p>
          <a:p>
            <a:r>
              <a:rPr lang="cs-CZ" sz="1200" b="1" dirty="0" smtClean="0"/>
              <a:t>Giorgio </a:t>
            </a:r>
            <a:r>
              <a:rPr lang="cs-CZ" sz="1200" b="1" dirty="0"/>
              <a:t>de </a:t>
            </a:r>
            <a:r>
              <a:rPr lang="cs-CZ" sz="1200" b="1" dirty="0" err="1"/>
              <a:t>Chirico</a:t>
            </a:r>
            <a:r>
              <a:rPr lang="cs-CZ" sz="1200" b="1" dirty="0"/>
              <a:t> – </a:t>
            </a:r>
            <a:r>
              <a:rPr lang="cs-CZ" sz="1200" b="1" dirty="0" smtClean="0"/>
              <a:t>Autoportrét: </a:t>
            </a:r>
            <a:r>
              <a:rPr lang="pt-BR" sz="1200" dirty="0" smtClean="0"/>
              <a:t>AUTOR </a:t>
            </a:r>
            <a:r>
              <a:rPr lang="pt-BR" sz="1200" dirty="0"/>
              <a:t>NEUVEDEN. </a:t>
            </a:r>
            <a:r>
              <a:rPr lang="pt-BR" sz="1200" i="1" dirty="0"/>
              <a:t>http://www.wikipaintings.orga</a:t>
            </a:r>
            <a:r>
              <a:rPr lang="pt-BR" sz="1200" dirty="0"/>
              <a:t> [online]. [cit. 18.4.2013]. Dostupný na WWW: </a:t>
            </a:r>
            <a:r>
              <a:rPr lang="pt-BR" sz="1200" dirty="0">
                <a:hlinkClick r:id="rId8"/>
              </a:rPr>
              <a:t>http://</a:t>
            </a:r>
            <a:r>
              <a:rPr lang="pt-BR" sz="1200" dirty="0" smtClean="0">
                <a:hlinkClick r:id="rId8"/>
              </a:rPr>
              <a:t>www.wikipaintings.org/en/giorgio-de-chirico</a:t>
            </a:r>
            <a:endParaRPr lang="cs-CZ" sz="1200" dirty="0" smtClean="0"/>
          </a:p>
          <a:p>
            <a:r>
              <a:rPr lang="cs-CZ" sz="1200" b="1" dirty="0"/>
              <a:t>Giorgio de </a:t>
            </a:r>
            <a:r>
              <a:rPr lang="cs-CZ" sz="1200" b="1" dirty="0" err="1"/>
              <a:t>Chirico</a:t>
            </a:r>
            <a:r>
              <a:rPr lang="cs-CZ" sz="1200" b="1" dirty="0"/>
              <a:t> </a:t>
            </a:r>
            <a:r>
              <a:rPr lang="cs-CZ" sz="1200" b="1" dirty="0" smtClean="0"/>
              <a:t>– Italská náměstí: </a:t>
            </a:r>
            <a:r>
              <a:rPr lang="pt-BR" sz="1200" dirty="0"/>
              <a:t>AUTOR NEUVEDEN. </a:t>
            </a:r>
            <a:r>
              <a:rPr lang="pt-BR" sz="1200" i="1" dirty="0"/>
              <a:t>http://www.wikipaintings.org</a:t>
            </a:r>
            <a:r>
              <a:rPr lang="pt-BR" sz="1200" dirty="0"/>
              <a:t> [online]. [cit. 18.4.2013]. Dostupný na WWW: </a:t>
            </a:r>
            <a:r>
              <a:rPr lang="pt-BR" sz="1200" dirty="0">
                <a:hlinkClick r:id="rId9"/>
              </a:rPr>
              <a:t>http://</a:t>
            </a:r>
            <a:r>
              <a:rPr lang="pt-BR" sz="1200" dirty="0" smtClean="0">
                <a:hlinkClick r:id="rId9"/>
              </a:rPr>
              <a:t>www.wikipaintings.org/en/giorgio-de-chirico/piazza-d-italia-1913</a:t>
            </a:r>
            <a:endParaRPr lang="cs-CZ" sz="1200" b="1" dirty="0" smtClean="0"/>
          </a:p>
          <a:p>
            <a:r>
              <a:rPr lang="cs-CZ" sz="1200" b="1" dirty="0"/>
              <a:t>Giorgio de </a:t>
            </a:r>
            <a:r>
              <a:rPr lang="cs-CZ" sz="1200" b="1" dirty="0" err="1"/>
              <a:t>Chirico</a:t>
            </a:r>
            <a:r>
              <a:rPr lang="cs-CZ" sz="1200" b="1" dirty="0"/>
              <a:t> </a:t>
            </a:r>
            <a:r>
              <a:rPr lang="cs-CZ" sz="1200" b="1" dirty="0" smtClean="0"/>
              <a:t>– Záhada hodiny: </a:t>
            </a:r>
            <a:r>
              <a:rPr lang="pt-BR" sz="1200" dirty="0"/>
              <a:t>AUTOR NEUVEDEN. </a:t>
            </a:r>
            <a:r>
              <a:rPr lang="pt-BR" sz="1200" i="1" dirty="0"/>
              <a:t>http://www.wikipaintings.org</a:t>
            </a:r>
            <a:r>
              <a:rPr lang="pt-BR" sz="1200" dirty="0"/>
              <a:t> [online]. [cit. 18.4.2013]. Dostupný na WWW: </a:t>
            </a:r>
            <a:r>
              <a:rPr lang="pt-BR" sz="1200" dirty="0">
                <a:hlinkClick r:id="rId10"/>
              </a:rPr>
              <a:t>http://</a:t>
            </a:r>
            <a:r>
              <a:rPr lang="pt-BR" sz="1200" dirty="0" smtClean="0">
                <a:hlinkClick r:id="rId10"/>
              </a:rPr>
              <a:t>www.wikipaintings.org/en/giorgio-de-chirico/the-enigma-of-the-hour-1911</a:t>
            </a:r>
            <a:endParaRPr lang="cs-CZ" sz="1200" dirty="0" smtClean="0"/>
          </a:p>
          <a:p>
            <a:r>
              <a:rPr lang="cs-CZ" sz="1200" b="1" dirty="0"/>
              <a:t>Giorgio de </a:t>
            </a:r>
            <a:r>
              <a:rPr lang="cs-CZ" sz="1200" b="1" dirty="0" err="1"/>
              <a:t>Chirico</a:t>
            </a:r>
            <a:r>
              <a:rPr lang="cs-CZ" sz="1200" b="1" dirty="0"/>
              <a:t> – Věštcova odplata:</a:t>
            </a:r>
            <a:r>
              <a:rPr lang="cs-CZ" sz="1200" dirty="0"/>
              <a:t> </a:t>
            </a:r>
            <a:r>
              <a:rPr lang="pt-BR" sz="1200" dirty="0"/>
              <a:t>AUTOR NEUVEDEN. http://www.wikipaintings.org [online]. [cit. 18.4.2013]. Dostupný na WWW: </a:t>
            </a:r>
            <a:r>
              <a:rPr lang="pt-BR" sz="1200" dirty="0">
                <a:hlinkClick r:id="rId11"/>
              </a:rPr>
              <a:t>http://</a:t>
            </a:r>
            <a:r>
              <a:rPr lang="pt-BR" sz="1200" dirty="0" smtClean="0">
                <a:hlinkClick r:id="rId11"/>
              </a:rPr>
              <a:t>www.wikipaintings.org/en/giorgio-de-chirico/the-soothsayer-s-recompense-1913</a:t>
            </a:r>
            <a:endParaRPr lang="cs-CZ" sz="1200" dirty="0" smtClean="0"/>
          </a:p>
          <a:p>
            <a:pPr>
              <a:buFont typeface="+mj-lt"/>
              <a:buAutoNum type="arabicPeriod" startAt="11"/>
            </a:pPr>
            <a:r>
              <a:rPr lang="cs-CZ" sz="1200" b="1" dirty="0"/>
              <a:t>Giorgio de </a:t>
            </a:r>
            <a:r>
              <a:rPr lang="cs-CZ" sz="1200" b="1" dirty="0" err="1"/>
              <a:t>Chirico</a:t>
            </a:r>
            <a:r>
              <a:rPr lang="cs-CZ" sz="1200" b="1" dirty="0"/>
              <a:t> –  Hector a </a:t>
            </a:r>
            <a:r>
              <a:rPr lang="cs-CZ" sz="1200" b="1" dirty="0" err="1"/>
              <a:t>Andromache</a:t>
            </a:r>
            <a:r>
              <a:rPr lang="cs-CZ" sz="1200" b="1" dirty="0"/>
              <a:t>: </a:t>
            </a:r>
            <a:r>
              <a:rPr lang="pt-BR" sz="1200" dirty="0"/>
              <a:t>AUTOR NEUVEDEN. </a:t>
            </a:r>
            <a:r>
              <a:rPr lang="pt-BR" sz="1200" i="1" dirty="0"/>
              <a:t>http://www.wikipaintings.org</a:t>
            </a:r>
            <a:r>
              <a:rPr lang="pt-BR" sz="1200" dirty="0"/>
              <a:t> [online]. [cit. 18.4.2013]. Dostupný na WWW: </a:t>
            </a:r>
            <a:r>
              <a:rPr lang="pt-BR" sz="1200" dirty="0">
                <a:hlinkClick r:id="rId12"/>
              </a:rPr>
              <a:t>http://www.wikipaintings.org/en/giorgio-de-chirico/hector-and-andromache-1912</a:t>
            </a:r>
            <a:endParaRPr lang="cs-CZ" sz="1200" dirty="0"/>
          </a:p>
          <a:p>
            <a:pPr>
              <a:buAutoNum type="arabicPeriod" startAt="11"/>
            </a:pPr>
            <a:r>
              <a:rPr lang="cs-CZ" sz="1200" b="1" dirty="0"/>
              <a:t>Giorgio de </a:t>
            </a:r>
            <a:r>
              <a:rPr lang="cs-CZ" sz="1200" b="1" dirty="0" err="1"/>
              <a:t>Chirico</a:t>
            </a:r>
            <a:r>
              <a:rPr lang="cs-CZ" sz="1200" b="1" dirty="0"/>
              <a:t> – Melancholie a mysterie ulice: </a:t>
            </a:r>
            <a:r>
              <a:rPr lang="pt-BR" sz="1200" dirty="0"/>
              <a:t>AUTOR NEUVEDEN. </a:t>
            </a:r>
            <a:r>
              <a:rPr lang="pt-BR" sz="1200" i="1" dirty="0"/>
              <a:t>http://www.wikipaintings.org</a:t>
            </a:r>
            <a:r>
              <a:rPr lang="pt-BR" sz="1200" dirty="0"/>
              <a:t> [online]. [cit. 18.4.2013]. Dostupný na WWW: </a:t>
            </a:r>
            <a:r>
              <a:rPr lang="pt-BR" sz="1200" dirty="0">
                <a:hlinkClick r:id="rId13"/>
              </a:rPr>
              <a:t>http://</a:t>
            </a:r>
            <a:r>
              <a:rPr lang="pt-BR" sz="1200" dirty="0" smtClean="0">
                <a:hlinkClick r:id="rId13"/>
              </a:rPr>
              <a:t>www.wikipaintings.org/en/giorgio-de-chirico/mystery-and-melancholy-of-a-street-1914</a:t>
            </a:r>
            <a:endParaRPr lang="cs-CZ" sz="1200" b="1" dirty="0"/>
          </a:p>
        </p:txBody>
      </p:sp>
    </p:spTree>
    <p:extLst>
      <p:ext uri="{BB962C8B-B14F-4D97-AF65-F5344CB8AC3E}">
        <p14:creationId xmlns:p14="http://schemas.microsoft.com/office/powerpoint/2010/main" val="2461052429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251520" y="260648"/>
            <a:ext cx="8640960" cy="720080"/>
          </a:xfrm>
        </p:spPr>
        <p:txBody>
          <a:bodyPr/>
          <a:lstStyle/>
          <a:p>
            <a:r>
              <a:rPr lang="cs-CZ" sz="3200" dirty="0" smtClean="0"/>
              <a:t>Citace: </a:t>
            </a:r>
            <a:endParaRPr lang="cs-CZ" sz="32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251520" y="1124744"/>
            <a:ext cx="8640960" cy="4248472"/>
          </a:xfrm>
        </p:spPr>
        <p:txBody>
          <a:bodyPr/>
          <a:lstStyle/>
          <a:p>
            <a:pPr>
              <a:buFont typeface="+mj-lt"/>
              <a:buAutoNum type="arabicPeriod" startAt="13"/>
            </a:pPr>
            <a:r>
              <a:rPr lang="cs-CZ" sz="1200" b="1" dirty="0" smtClean="0">
                <a:latin typeface="Arial" panose="020B0604020202020204" pitchFamily="34" charset="0"/>
                <a:cs typeface="Arial" panose="020B0604020202020204" pitchFamily="34" charset="0"/>
              </a:rPr>
              <a:t>Giorgio </a:t>
            </a:r>
            <a:r>
              <a:rPr lang="cs-CZ" sz="1200" b="1" dirty="0">
                <a:latin typeface="Arial" panose="020B0604020202020204" pitchFamily="34" charset="0"/>
                <a:cs typeface="Arial" panose="020B0604020202020204" pitchFamily="34" charset="0"/>
              </a:rPr>
              <a:t>de </a:t>
            </a:r>
            <a:r>
              <a:rPr lang="cs-CZ" sz="1200" b="1" dirty="0" err="1">
                <a:latin typeface="Arial" panose="020B0604020202020204" pitchFamily="34" charset="0"/>
                <a:cs typeface="Arial" panose="020B0604020202020204" pitchFamily="34" charset="0"/>
              </a:rPr>
              <a:t>Chirico</a:t>
            </a:r>
            <a:r>
              <a:rPr lang="cs-CZ" sz="1200" b="1" dirty="0">
                <a:latin typeface="Arial" panose="020B0604020202020204" pitchFamily="34" charset="0"/>
                <a:cs typeface="Arial" panose="020B0604020202020204" pitchFamily="34" charset="0"/>
              </a:rPr>
              <a:t> – Výboje filosofovy</a:t>
            </a:r>
            <a:r>
              <a:rPr lang="cs-CZ" sz="1200" dirty="0">
                <a:latin typeface="Arial" panose="020B0604020202020204" pitchFamily="34" charset="0"/>
                <a:cs typeface="Arial" panose="020B0604020202020204" pitchFamily="34" charset="0"/>
              </a:rPr>
              <a:t>: AUTOR NEUVEDEN. http://www.wikipaintings.org [online]. [cit. 18.4.2013]. Dostupný na WWW: </a:t>
            </a:r>
            <a:r>
              <a:rPr lang="cs-CZ" sz="12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http://</a:t>
            </a:r>
            <a:r>
              <a:rPr lang="cs-CZ" sz="1200" dirty="0" smtClean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www.wikipaintings.org/en/giorgio-de-chirico/the-conquest-of-the-philosopher-1914</a:t>
            </a:r>
            <a:endParaRPr lang="cs-CZ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+mj-lt"/>
              <a:buAutoNum type="arabicPeriod" startAt="14"/>
            </a:pPr>
            <a:r>
              <a:rPr lang="cs-CZ" sz="1200" b="1" dirty="0">
                <a:latin typeface="Arial" panose="020B0604020202020204" pitchFamily="34" charset="0"/>
                <a:cs typeface="Arial" panose="020B0604020202020204" pitchFamily="34" charset="0"/>
              </a:rPr>
              <a:t>Giorgio de </a:t>
            </a:r>
            <a:r>
              <a:rPr lang="cs-CZ" sz="1200" b="1" dirty="0" err="1">
                <a:latin typeface="Arial" panose="020B0604020202020204" pitchFamily="34" charset="0"/>
                <a:cs typeface="Arial" panose="020B0604020202020204" pitchFamily="34" charset="0"/>
              </a:rPr>
              <a:t>Chirico</a:t>
            </a:r>
            <a:r>
              <a:rPr lang="cs-CZ" sz="1200" b="1" dirty="0">
                <a:latin typeface="Arial" panose="020B0604020202020204" pitchFamily="34" charset="0"/>
                <a:cs typeface="Arial" panose="020B0604020202020204" pitchFamily="34" charset="0"/>
              </a:rPr>
              <a:t> – Portrét </a:t>
            </a:r>
            <a:r>
              <a:rPr lang="cs-CZ" sz="1200" b="1" dirty="0" err="1">
                <a:latin typeface="Arial" panose="020B0604020202020204" pitchFamily="34" charset="0"/>
                <a:cs typeface="Arial" panose="020B0604020202020204" pitchFamily="34" charset="0"/>
              </a:rPr>
              <a:t>Allinaira</a:t>
            </a:r>
            <a:r>
              <a:rPr lang="cs-CZ" sz="1200" dirty="0">
                <a:latin typeface="Arial" panose="020B0604020202020204" pitchFamily="34" charset="0"/>
                <a:cs typeface="Arial" panose="020B0604020202020204" pitchFamily="34" charset="0"/>
              </a:rPr>
              <a:t>: AUTOR NEUVEDEN. http://www.wikipaintings.org [online]. [cit. 18.4.2013]. Dostupný na WWW: </a:t>
            </a:r>
            <a:r>
              <a:rPr lang="cs-CZ" sz="12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http://</a:t>
            </a:r>
            <a:r>
              <a:rPr lang="cs-CZ" sz="1200" dirty="0" smtClean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www.wikipaintings.org/en/giorgio-de-chirico/portrait-of-guillaume-apollinaire-1914</a:t>
            </a:r>
            <a:endParaRPr lang="cs-CZ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+mj-lt"/>
              <a:buAutoNum type="arabicPeriod" startAt="14"/>
            </a:pPr>
            <a:r>
              <a:rPr lang="cs-CZ" sz="1200" b="1" dirty="0" smtClean="0">
                <a:latin typeface="Arial" panose="020B0604020202020204" pitchFamily="34" charset="0"/>
                <a:cs typeface="Arial" panose="020B0604020202020204" pitchFamily="34" charset="0"/>
              </a:rPr>
              <a:t>Giorgio </a:t>
            </a:r>
            <a:r>
              <a:rPr lang="cs-CZ" sz="1200" b="1" dirty="0">
                <a:latin typeface="Arial" panose="020B0604020202020204" pitchFamily="34" charset="0"/>
                <a:cs typeface="Arial" panose="020B0604020202020204" pitchFamily="34" charset="0"/>
              </a:rPr>
              <a:t>de </a:t>
            </a:r>
            <a:r>
              <a:rPr lang="cs-CZ" sz="1200" b="1" dirty="0" err="1">
                <a:latin typeface="Arial" panose="020B0604020202020204" pitchFamily="34" charset="0"/>
                <a:cs typeface="Arial" panose="020B0604020202020204" pitchFamily="34" charset="0"/>
              </a:rPr>
              <a:t>Chirico</a:t>
            </a:r>
            <a:r>
              <a:rPr lang="cs-CZ" sz="1200" b="1" dirty="0">
                <a:latin typeface="Arial" panose="020B0604020202020204" pitchFamily="34" charset="0"/>
                <a:cs typeface="Arial" panose="020B0604020202020204" pitchFamily="34" charset="0"/>
              </a:rPr>
              <a:t> – Znepokojivé múzy: </a:t>
            </a:r>
            <a:r>
              <a:rPr lang="cs-CZ" sz="1200" dirty="0">
                <a:latin typeface="Arial" panose="020B0604020202020204" pitchFamily="34" charset="0"/>
                <a:cs typeface="Arial" panose="020B0604020202020204" pitchFamily="34" charset="0"/>
              </a:rPr>
              <a:t>AUTOR NEUVEDEN. http://www.wikipaintings.org [online]. [cit. 18.4.2013]. Dostupný na WWW: </a:t>
            </a:r>
            <a:r>
              <a:rPr lang="cs-CZ" sz="12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http://</a:t>
            </a:r>
            <a:r>
              <a:rPr lang="cs-CZ" sz="1200" dirty="0" smtClean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www.wikipaintings.org/en/giorgio-de-chirico/the-disquieting-muses-1918-1</a:t>
            </a:r>
            <a:endParaRPr lang="cs-CZ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+mj-lt"/>
              <a:buAutoNum type="arabicPeriod" startAt="14"/>
            </a:pPr>
            <a:r>
              <a:rPr lang="cs-CZ" sz="1200" b="1" dirty="0" smtClean="0">
                <a:latin typeface="Arial" panose="020B0604020202020204" pitchFamily="34" charset="0"/>
                <a:cs typeface="Arial" panose="020B0604020202020204" pitchFamily="34" charset="0"/>
              </a:rPr>
              <a:t>Giorgio </a:t>
            </a:r>
            <a:r>
              <a:rPr lang="cs-CZ" sz="1200" b="1" dirty="0">
                <a:latin typeface="Arial" panose="020B0604020202020204" pitchFamily="34" charset="0"/>
                <a:cs typeface="Arial" panose="020B0604020202020204" pitchFamily="34" charset="0"/>
              </a:rPr>
              <a:t>de </a:t>
            </a:r>
            <a:r>
              <a:rPr lang="cs-CZ" sz="1200" b="1" dirty="0" err="1">
                <a:latin typeface="Arial" panose="020B0604020202020204" pitchFamily="34" charset="0"/>
                <a:cs typeface="Arial" panose="020B0604020202020204" pitchFamily="34" charset="0"/>
              </a:rPr>
              <a:t>Chirico</a:t>
            </a:r>
            <a:r>
              <a:rPr lang="cs-CZ" sz="1200" b="1" dirty="0">
                <a:latin typeface="Arial" panose="020B0604020202020204" pitchFamily="34" charset="0"/>
                <a:cs typeface="Arial" panose="020B0604020202020204" pitchFamily="34" charset="0"/>
              </a:rPr>
              <a:t> – Mozek dítěte: </a:t>
            </a:r>
            <a:r>
              <a:rPr lang="pt-BR" sz="1200" dirty="0">
                <a:latin typeface="Arial" panose="020B0604020202020204" pitchFamily="34" charset="0"/>
                <a:cs typeface="Arial" panose="020B0604020202020204" pitchFamily="34" charset="0"/>
              </a:rPr>
              <a:t>AUTOR NEUVEDEN. </a:t>
            </a:r>
            <a:r>
              <a:rPr lang="pt-BR" sz="1200" i="1" dirty="0">
                <a:latin typeface="Arial" panose="020B0604020202020204" pitchFamily="34" charset="0"/>
                <a:cs typeface="Arial" panose="020B0604020202020204" pitchFamily="34" charset="0"/>
              </a:rPr>
              <a:t>http://www.wikipaintings.org</a:t>
            </a:r>
            <a:r>
              <a:rPr lang="pt-BR" sz="1200" dirty="0">
                <a:latin typeface="Arial" panose="020B0604020202020204" pitchFamily="34" charset="0"/>
                <a:cs typeface="Arial" panose="020B0604020202020204" pitchFamily="34" charset="0"/>
              </a:rPr>
              <a:t> [online]. [cit. 18.4.2013]. Dostupný na WWW: </a:t>
            </a:r>
            <a:r>
              <a:rPr lang="pt-BR" sz="1200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http://www.wikipaintings.org/en/giorgio-de-chirico/the-child-s-brain-1917</a:t>
            </a:r>
            <a:endParaRPr lang="cs-CZ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+mj-lt"/>
              <a:buAutoNum type="arabicPeriod" startAt="14"/>
            </a:pPr>
            <a:r>
              <a:rPr lang="cs-CZ" sz="1200" b="1" dirty="0" smtClean="0">
                <a:latin typeface="Arial" panose="020B0604020202020204" pitchFamily="34" charset="0"/>
                <a:cs typeface="Arial" panose="020B0604020202020204" pitchFamily="34" charset="0"/>
              </a:rPr>
              <a:t>Carlo </a:t>
            </a:r>
            <a:r>
              <a:rPr lang="cs-CZ" sz="12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Carra</a:t>
            </a:r>
            <a:r>
              <a:rPr lang="cs-CZ" sz="1200" b="1" dirty="0" smtClean="0">
                <a:latin typeface="Arial" panose="020B0604020202020204" pitchFamily="34" charset="0"/>
                <a:cs typeface="Arial" panose="020B0604020202020204" pitchFamily="34" charset="0"/>
              </a:rPr>
              <a:t> – Metafyzická múza: </a:t>
            </a:r>
            <a:r>
              <a:rPr lang="pt-BR" sz="1200" dirty="0">
                <a:latin typeface="Arial" panose="020B0604020202020204" pitchFamily="34" charset="0"/>
                <a:cs typeface="Arial" panose="020B0604020202020204" pitchFamily="34" charset="0"/>
              </a:rPr>
              <a:t>AUTOR NEUVEDEN. </a:t>
            </a:r>
            <a:r>
              <a:rPr lang="pt-BR" sz="1200" i="1" dirty="0">
                <a:latin typeface="Arial" panose="020B0604020202020204" pitchFamily="34" charset="0"/>
                <a:cs typeface="Arial" panose="020B0604020202020204" pitchFamily="34" charset="0"/>
              </a:rPr>
              <a:t>http://www.wikipaintings.org</a:t>
            </a:r>
            <a:r>
              <a:rPr lang="pt-BR" sz="1200" dirty="0">
                <a:latin typeface="Arial" panose="020B0604020202020204" pitchFamily="34" charset="0"/>
                <a:cs typeface="Arial" panose="020B0604020202020204" pitchFamily="34" charset="0"/>
              </a:rPr>
              <a:t> [online]. [cit. 18.4.2013]. Dostupný na WWW: </a:t>
            </a:r>
            <a:r>
              <a:rPr lang="pt-BR" sz="1200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http://</a:t>
            </a:r>
            <a:r>
              <a:rPr lang="pt-BR" sz="1200" dirty="0" smtClean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www.wikipaintings.org/en/carlo-carra/la-musa-metafisica-1917</a:t>
            </a:r>
            <a:endParaRPr lang="cs-CZ" sz="12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+mj-lt"/>
              <a:buAutoNum type="arabicPeriod" startAt="14"/>
            </a:pPr>
            <a:r>
              <a:rPr lang="cs-CZ" sz="1200" b="1" dirty="0">
                <a:latin typeface="Arial" panose="020B0604020202020204" pitchFamily="34" charset="0"/>
                <a:cs typeface="Arial" panose="020B0604020202020204" pitchFamily="34" charset="0"/>
              </a:rPr>
              <a:t>Carlo </a:t>
            </a:r>
            <a:r>
              <a:rPr lang="cs-CZ" sz="1200" b="1" dirty="0" err="1">
                <a:latin typeface="Arial" panose="020B0604020202020204" pitchFamily="34" charset="0"/>
                <a:cs typeface="Arial" panose="020B0604020202020204" pitchFamily="34" charset="0"/>
              </a:rPr>
              <a:t>Carra</a:t>
            </a:r>
            <a:r>
              <a:rPr lang="cs-CZ" sz="12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1200" b="1" dirty="0" smtClean="0">
                <a:latin typeface="Arial" panose="020B0604020202020204" pitchFamily="34" charset="0"/>
                <a:cs typeface="Arial" panose="020B0604020202020204" pitchFamily="34" charset="0"/>
              </a:rPr>
              <a:t>– Inženýrova milenka:</a:t>
            </a:r>
            <a:r>
              <a:rPr lang="cs-CZ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pt-BR" sz="1200" dirty="0">
                <a:latin typeface="Arial" panose="020B0604020202020204" pitchFamily="34" charset="0"/>
                <a:cs typeface="Arial" panose="020B0604020202020204" pitchFamily="34" charset="0"/>
              </a:rPr>
              <a:t>AUTOR NEUVEDEN. </a:t>
            </a:r>
            <a:r>
              <a:rPr lang="pt-BR" sz="1200" i="1" dirty="0">
                <a:latin typeface="Arial" panose="020B0604020202020204" pitchFamily="34" charset="0"/>
                <a:cs typeface="Arial" panose="020B0604020202020204" pitchFamily="34" charset="0"/>
              </a:rPr>
              <a:t>http://www.wikipaintings.org</a:t>
            </a:r>
            <a:r>
              <a:rPr lang="pt-BR" sz="1200" dirty="0">
                <a:latin typeface="Arial" panose="020B0604020202020204" pitchFamily="34" charset="0"/>
                <a:cs typeface="Arial" panose="020B0604020202020204" pitchFamily="34" charset="0"/>
              </a:rPr>
              <a:t> [online]. [cit. 18.4.2013]. Dostupný na WWW: </a:t>
            </a:r>
            <a:r>
              <a:rPr lang="pt-BR" sz="1200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http://</a:t>
            </a:r>
            <a:r>
              <a:rPr lang="pt-BR" sz="1200" dirty="0" smtClean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www.wikipaintings.org/en/carlo-carra/the-engineer-s-lover-1921</a:t>
            </a:r>
            <a:endParaRPr lang="cs-CZ" sz="12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+mj-lt"/>
              <a:buAutoNum type="arabicPeriod" startAt="14"/>
            </a:pPr>
            <a:r>
              <a:rPr lang="cs-CZ" sz="1200" b="1" dirty="0">
                <a:latin typeface="Arial" panose="020B0604020202020204" pitchFamily="34" charset="0"/>
                <a:cs typeface="Arial" panose="020B0604020202020204" pitchFamily="34" charset="0"/>
              </a:rPr>
              <a:t>Carlo </a:t>
            </a:r>
            <a:r>
              <a:rPr lang="cs-CZ" sz="1200" b="1" dirty="0" err="1">
                <a:latin typeface="Arial" panose="020B0604020202020204" pitchFamily="34" charset="0"/>
                <a:cs typeface="Arial" panose="020B0604020202020204" pitchFamily="34" charset="0"/>
              </a:rPr>
              <a:t>Carra</a:t>
            </a:r>
            <a:r>
              <a:rPr lang="cs-CZ" sz="1200" b="1" dirty="0">
                <a:latin typeface="Arial" panose="020B0604020202020204" pitchFamily="34" charset="0"/>
                <a:cs typeface="Arial" panose="020B0604020202020204" pitchFamily="34" charset="0"/>
              </a:rPr>
              <a:t> – </a:t>
            </a:r>
            <a:r>
              <a:rPr lang="cs-CZ" sz="1200" b="1" dirty="0" smtClean="0">
                <a:latin typeface="Arial" panose="020B0604020202020204" pitchFamily="34" charset="0"/>
                <a:cs typeface="Arial" panose="020B0604020202020204" pitchFamily="34" charset="0"/>
              </a:rPr>
              <a:t>Borovice u moře: </a:t>
            </a:r>
            <a:r>
              <a:rPr lang="pt-BR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AUTOR </a:t>
            </a:r>
            <a:r>
              <a:rPr lang="pt-BR" sz="1200" dirty="0">
                <a:latin typeface="Arial" panose="020B0604020202020204" pitchFamily="34" charset="0"/>
                <a:cs typeface="Arial" panose="020B0604020202020204" pitchFamily="34" charset="0"/>
              </a:rPr>
              <a:t>NEUVEDEN. </a:t>
            </a:r>
            <a:r>
              <a:rPr lang="pt-BR" sz="1200" i="1" dirty="0">
                <a:latin typeface="Arial" panose="020B0604020202020204" pitchFamily="34" charset="0"/>
                <a:cs typeface="Arial" panose="020B0604020202020204" pitchFamily="34" charset="0"/>
              </a:rPr>
              <a:t>http://www.wikipaintings.org</a:t>
            </a:r>
            <a:r>
              <a:rPr lang="pt-BR" sz="1200" dirty="0">
                <a:latin typeface="Arial" panose="020B0604020202020204" pitchFamily="34" charset="0"/>
                <a:cs typeface="Arial" panose="020B0604020202020204" pitchFamily="34" charset="0"/>
              </a:rPr>
              <a:t> [online]. [cit. 18.4.2013]. Dostupný na WWW: </a:t>
            </a:r>
            <a:r>
              <a:rPr lang="pt-BR" sz="1200" dirty="0"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http://</a:t>
            </a:r>
            <a:r>
              <a:rPr lang="pt-BR" sz="1200" dirty="0" smtClean="0"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www.wikipaintings.org/en/carlo-carra/a-pine-by-the-sea-1921</a:t>
            </a:r>
            <a:endParaRPr lang="cs-CZ" sz="12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+mj-lt"/>
              <a:buAutoNum type="arabicPeriod" startAt="14"/>
            </a:pPr>
            <a:r>
              <a:rPr lang="cs-CZ" sz="1200" b="1" dirty="0">
                <a:latin typeface="Arial" panose="020B0604020202020204" pitchFamily="34" charset="0"/>
                <a:cs typeface="Arial" panose="020B0604020202020204" pitchFamily="34" charset="0"/>
              </a:rPr>
              <a:t>Salvador Dalí – </a:t>
            </a:r>
            <a:r>
              <a:rPr lang="cs-CZ" sz="1200" b="1" dirty="0" smtClean="0">
                <a:latin typeface="Arial" panose="020B0604020202020204" pitchFamily="34" charset="0"/>
                <a:cs typeface="Arial" panose="020B0604020202020204" pitchFamily="34" charset="0"/>
              </a:rPr>
              <a:t>Stálost </a:t>
            </a:r>
            <a:r>
              <a:rPr lang="cs-CZ" sz="1200" b="1" dirty="0">
                <a:latin typeface="Arial" panose="020B0604020202020204" pitchFamily="34" charset="0"/>
                <a:cs typeface="Arial" panose="020B0604020202020204" pitchFamily="34" charset="0"/>
              </a:rPr>
              <a:t>paměti: </a:t>
            </a:r>
            <a:r>
              <a:rPr lang="pt-BR" sz="1200" dirty="0">
                <a:latin typeface="Arial" panose="020B0604020202020204" pitchFamily="34" charset="0"/>
                <a:cs typeface="Arial" panose="020B0604020202020204" pitchFamily="34" charset="0"/>
              </a:rPr>
              <a:t>AUTOR NEUVEDEN. </a:t>
            </a:r>
            <a:r>
              <a:rPr lang="pt-BR" sz="1200" i="1" dirty="0">
                <a:latin typeface="Arial" panose="020B0604020202020204" pitchFamily="34" charset="0"/>
                <a:cs typeface="Arial" panose="020B0604020202020204" pitchFamily="34" charset="0"/>
              </a:rPr>
              <a:t>http://www.wikipaintings.org</a:t>
            </a:r>
            <a:r>
              <a:rPr lang="pt-BR" sz="1200" dirty="0">
                <a:latin typeface="Arial" panose="020B0604020202020204" pitchFamily="34" charset="0"/>
                <a:cs typeface="Arial" panose="020B0604020202020204" pitchFamily="34" charset="0"/>
              </a:rPr>
              <a:t> [online]. [cit. 18.4.2013]. Dostupný na WWW: </a:t>
            </a:r>
            <a:r>
              <a:rPr lang="pt-BR" sz="1200" dirty="0">
                <a:latin typeface="Arial" panose="020B0604020202020204" pitchFamily="34" charset="0"/>
                <a:cs typeface="Arial" panose="020B0604020202020204" pitchFamily="34" charset="0"/>
                <a:hlinkClick r:id="rId9"/>
              </a:rPr>
              <a:t>http://</a:t>
            </a:r>
            <a:r>
              <a:rPr lang="pt-BR" sz="1200" dirty="0" smtClean="0">
                <a:latin typeface="Arial" panose="020B0604020202020204" pitchFamily="34" charset="0"/>
                <a:cs typeface="Arial" panose="020B0604020202020204" pitchFamily="34" charset="0"/>
                <a:hlinkClick r:id="rId9"/>
              </a:rPr>
              <a:t>www.wikipaintings.org/en/salvador-dali/the-persistence-of-memory-1931</a:t>
            </a:r>
            <a:endParaRPr lang="cs-CZ" sz="12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+mj-lt"/>
              <a:buAutoNum type="arabicPeriod" startAt="14"/>
            </a:pPr>
            <a:r>
              <a:rPr lang="pt-BR" sz="1200" b="1" dirty="0"/>
              <a:t>Giorgio de Chirico – </a:t>
            </a:r>
            <a:r>
              <a:rPr lang="cs-CZ" sz="1200" b="1" dirty="0" err="1" smtClean="0"/>
              <a:t>Ariadne</a:t>
            </a:r>
            <a:r>
              <a:rPr lang="cs-CZ" sz="1200" b="1" dirty="0" smtClean="0"/>
              <a:t>: </a:t>
            </a:r>
            <a:r>
              <a:rPr lang="pt-BR" sz="1200" dirty="0" smtClean="0"/>
              <a:t>AUTOR </a:t>
            </a:r>
            <a:r>
              <a:rPr lang="pt-BR" sz="1200" dirty="0"/>
              <a:t>NEUVEDEN. </a:t>
            </a:r>
            <a:r>
              <a:rPr lang="pt-BR" sz="1200" i="1" dirty="0"/>
              <a:t>http://artobserved.com</a:t>
            </a:r>
            <a:r>
              <a:rPr lang="pt-BR" sz="1200" dirty="0"/>
              <a:t> [online]. [cit. 20.8.2013]. Dostupný na WWW: </a:t>
            </a:r>
            <a:r>
              <a:rPr lang="pt-BR" sz="1200" dirty="0">
                <a:hlinkClick r:id="rId10"/>
              </a:rPr>
              <a:t>http://artobserved.com/2011/12/go-see-los-angeles-picasso-de-chirico-leger-and-picabia-modern-antiquity-at-the-j-paul-getty-museum-through-january-16-2012</a:t>
            </a:r>
            <a:r>
              <a:rPr lang="pt-BR" sz="1200" dirty="0" smtClean="0">
                <a:hlinkClick r:id="rId10"/>
              </a:rPr>
              <a:t>/</a:t>
            </a:r>
            <a:endParaRPr lang="cs-CZ" sz="1200" dirty="0" smtClean="0"/>
          </a:p>
        </p:txBody>
      </p:sp>
    </p:spTree>
    <p:extLst>
      <p:ext uri="{BB962C8B-B14F-4D97-AF65-F5344CB8AC3E}">
        <p14:creationId xmlns:p14="http://schemas.microsoft.com/office/powerpoint/2010/main" val="1672085060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noFill/>
        </p:spPr>
        <p:txBody>
          <a:bodyPr/>
          <a:lstStyle/>
          <a:p>
            <a:pPr>
              <a:buFont typeface="Wingdings" pitchFamily="2" charset="2"/>
              <a:buNone/>
              <a:defRPr/>
            </a:pPr>
            <a:r>
              <a:rPr lang="cs-CZ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Tento materiál je určen k interaktivní výuce.</a:t>
            </a:r>
            <a:endParaRPr lang="cs-CZ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6709612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Vlastní návrh">
  <a:themeElements>
    <a:clrScheme name="Vlastn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lastní návrh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lastn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lastn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lastn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lastn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lastn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lastn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lastn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lastn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lastn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lastn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lastn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lastn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4356</TotalTime>
  <Words>824</Words>
  <Application>Microsoft Office PowerPoint</Application>
  <PresentationFormat>Předvádění na obrazovce (4:3)</PresentationFormat>
  <Paragraphs>144</Paragraphs>
  <Slides>27</Slides>
  <Notes>7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27</vt:i4>
      </vt:variant>
    </vt:vector>
  </HeadingPairs>
  <TitlesOfParts>
    <vt:vector size="29" baseType="lpstr">
      <vt:lpstr>Motiv sady Office</vt:lpstr>
      <vt:lpstr>Vlastní návrh</vt:lpstr>
      <vt:lpstr>Prezentace aplikace PowerPoint</vt:lpstr>
      <vt:lpstr>ANOTACE</vt:lpstr>
      <vt:lpstr>Prezentace aplikace PowerPoint</vt:lpstr>
      <vt:lpstr>Prvořadá role podvědomí v umělecké tvorbě</vt:lpstr>
      <vt:lpstr>Victor Brauner – Koláž s fotografiemi M. Raye</vt:lpstr>
      <vt:lpstr>Prezentace aplikace PowerPoint</vt:lpstr>
      <vt:lpstr>METAFYZICKÁ MALBA</vt:lpstr>
      <vt:lpstr>Prezentace aplikace PowerPoint</vt:lpstr>
      <vt:lpstr>Prezentace aplikace PowerPoint</vt:lpstr>
      <vt:lpstr>AUTOPORTRÉTY</vt:lpstr>
      <vt:lpstr> ITALSKÁ NÁMĚSTÍ, 1913</vt:lpstr>
      <vt:lpstr>ZÁHADA HODINY</vt:lpstr>
      <vt:lpstr>VĚŠTCOVA ODPLATA</vt:lpstr>
      <vt:lpstr>HEKTOR A ANDROMACHE, 1912</vt:lpstr>
      <vt:lpstr>MELANCHOLIE A MYSTERIE ULICE, 1914</vt:lpstr>
      <vt:lpstr>VÝBOJE FILOSOFOVY, 1914</vt:lpstr>
      <vt:lpstr>PORTRÉT APOLLINAIRA, 1914</vt:lpstr>
      <vt:lpstr>ZNEPOKOJIVÉ MÚZY, 1916</vt:lpstr>
      <vt:lpstr>MOZEK DÍTĚTE, 1917</vt:lpstr>
      <vt:lpstr>Prezentace aplikace PowerPoint</vt:lpstr>
      <vt:lpstr>INŽENÝROVA MILENKA, 1921</vt:lpstr>
      <vt:lpstr>BOROVICE U MOŘE, 1921 </vt:lpstr>
      <vt:lpstr>Prezentace aplikace PowerPoint</vt:lpstr>
      <vt:lpstr>Komentář ke stylu metafyzické malby</vt:lpstr>
      <vt:lpstr>Citace:</vt:lpstr>
      <vt:lpstr>Citace: </vt:lpstr>
      <vt:lpstr>Tento materiál je určen k interaktivní výuce.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Surrealismus</dc:title>
  <cp:lastModifiedBy>Marcela Jelínková</cp:lastModifiedBy>
  <cp:revision>211</cp:revision>
  <dcterms:modified xsi:type="dcterms:W3CDTF">2013-09-27T11:13:00Z</dcterms:modified>
</cp:coreProperties>
</file>