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4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1" r:id="rId2"/>
    <p:sldMasterId id="2147483676" r:id="rId3"/>
    <p:sldMasterId id="2147483693" r:id="rId4"/>
    <p:sldMasterId id="2147483710" r:id="rId5"/>
  </p:sldMasterIdLst>
  <p:notesMasterIdLst>
    <p:notesMasterId r:id="rId93"/>
  </p:notesMasterIdLst>
  <p:sldIdLst>
    <p:sldId id="422" r:id="rId6"/>
    <p:sldId id="438" r:id="rId7"/>
    <p:sldId id="425" r:id="rId8"/>
    <p:sldId id="437" r:id="rId9"/>
    <p:sldId id="427" r:id="rId10"/>
    <p:sldId id="428" r:id="rId11"/>
    <p:sldId id="429" r:id="rId12"/>
    <p:sldId id="430" r:id="rId13"/>
    <p:sldId id="431" r:id="rId14"/>
    <p:sldId id="432" r:id="rId15"/>
    <p:sldId id="433" r:id="rId16"/>
    <p:sldId id="434" r:id="rId17"/>
    <p:sldId id="435" r:id="rId18"/>
    <p:sldId id="436" r:id="rId19"/>
    <p:sldId id="424" r:id="rId20"/>
    <p:sldId id="303" r:id="rId21"/>
    <p:sldId id="296" r:id="rId22"/>
    <p:sldId id="305" r:id="rId23"/>
    <p:sldId id="306" r:id="rId24"/>
    <p:sldId id="307" r:id="rId25"/>
    <p:sldId id="309" r:id="rId26"/>
    <p:sldId id="312" r:id="rId27"/>
    <p:sldId id="314" r:id="rId28"/>
    <p:sldId id="311" r:id="rId29"/>
    <p:sldId id="315" r:id="rId30"/>
    <p:sldId id="316" r:id="rId31"/>
    <p:sldId id="373" r:id="rId32"/>
    <p:sldId id="371" r:id="rId33"/>
    <p:sldId id="372" r:id="rId34"/>
    <p:sldId id="374" r:id="rId35"/>
    <p:sldId id="375" r:id="rId36"/>
    <p:sldId id="297" r:id="rId37"/>
    <p:sldId id="317" r:id="rId38"/>
    <p:sldId id="318" r:id="rId39"/>
    <p:sldId id="324" r:id="rId40"/>
    <p:sldId id="379" r:id="rId41"/>
    <p:sldId id="380" r:id="rId42"/>
    <p:sldId id="381" r:id="rId43"/>
    <p:sldId id="382" r:id="rId44"/>
    <p:sldId id="320" r:id="rId45"/>
    <p:sldId id="321" r:id="rId46"/>
    <p:sldId id="298" r:id="rId47"/>
    <p:sldId id="325" r:id="rId48"/>
    <p:sldId id="326" r:id="rId49"/>
    <p:sldId id="327" r:id="rId50"/>
    <p:sldId id="328" r:id="rId51"/>
    <p:sldId id="329" r:id="rId52"/>
    <p:sldId id="330" r:id="rId53"/>
    <p:sldId id="331" r:id="rId54"/>
    <p:sldId id="335" r:id="rId55"/>
    <p:sldId id="385" r:id="rId56"/>
    <p:sldId id="332" r:id="rId57"/>
    <p:sldId id="384" r:id="rId58"/>
    <p:sldId id="300" r:id="rId59"/>
    <p:sldId id="442" r:id="rId60"/>
    <p:sldId id="443" r:id="rId61"/>
    <p:sldId id="444" r:id="rId62"/>
    <p:sldId id="338" r:id="rId63"/>
    <p:sldId id="441" r:id="rId64"/>
    <p:sldId id="336" r:id="rId65"/>
    <p:sldId id="390" r:id="rId66"/>
    <p:sldId id="339" r:id="rId67"/>
    <p:sldId id="337" r:id="rId68"/>
    <p:sldId id="301" r:id="rId69"/>
    <p:sldId id="392" r:id="rId70"/>
    <p:sldId id="343" r:id="rId71"/>
    <p:sldId id="393" r:id="rId72"/>
    <p:sldId id="344" r:id="rId73"/>
    <p:sldId id="391" r:id="rId74"/>
    <p:sldId id="342" r:id="rId75"/>
    <p:sldId id="351" r:id="rId76"/>
    <p:sldId id="440" r:id="rId77"/>
    <p:sldId id="352" r:id="rId78"/>
    <p:sldId id="439" r:id="rId79"/>
    <p:sldId id="455" r:id="rId80"/>
    <p:sldId id="353" r:id="rId81"/>
    <p:sldId id="445" r:id="rId82"/>
    <p:sldId id="354" r:id="rId83"/>
    <p:sldId id="266" r:id="rId84"/>
    <p:sldId id="395" r:id="rId85"/>
    <p:sldId id="448" r:id="rId86"/>
    <p:sldId id="449" r:id="rId87"/>
    <p:sldId id="450" r:id="rId88"/>
    <p:sldId id="451" r:id="rId89"/>
    <p:sldId id="452" r:id="rId90"/>
    <p:sldId id="453" r:id="rId91"/>
    <p:sldId id="454" r:id="rId9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C75D5"/>
    <a:srgbClr val="CF7BD1"/>
    <a:srgbClr val="3F2139"/>
    <a:srgbClr val="F6AE44"/>
    <a:srgbClr val="4C0000"/>
    <a:srgbClr val="FFFF66"/>
    <a:srgbClr val="FEF5BE"/>
    <a:srgbClr val="FD7963"/>
    <a:srgbClr val="ACA06C"/>
    <a:srgbClr val="5333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3" autoAdjust="0"/>
    <p:restoredTop sz="93324" autoAdjust="0"/>
  </p:normalViewPr>
  <p:slideViewPr>
    <p:cSldViewPr>
      <p:cViewPr>
        <p:scale>
          <a:sx n="101" d="100"/>
          <a:sy n="101" d="100"/>
        </p:scale>
        <p:origin x="-9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openxmlformats.org/officeDocument/2006/relationships/slide" Target="slides/slide58.xml"/><Relationship Id="rId68" Type="http://schemas.openxmlformats.org/officeDocument/2006/relationships/slide" Target="slides/slide63.xml"/><Relationship Id="rId76" Type="http://schemas.openxmlformats.org/officeDocument/2006/relationships/slide" Target="slides/slide71.xml"/><Relationship Id="rId84" Type="http://schemas.openxmlformats.org/officeDocument/2006/relationships/slide" Target="slides/slide79.xml"/><Relationship Id="rId89" Type="http://schemas.openxmlformats.org/officeDocument/2006/relationships/slide" Target="slides/slide84.xml"/><Relationship Id="rId97" Type="http://schemas.openxmlformats.org/officeDocument/2006/relationships/tableStyles" Target="tableStyles.xml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92" Type="http://schemas.openxmlformats.org/officeDocument/2006/relationships/slide" Target="slides/slide8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slide" Target="slides/slide61.xml"/><Relationship Id="rId74" Type="http://schemas.openxmlformats.org/officeDocument/2006/relationships/slide" Target="slides/slide69.xml"/><Relationship Id="rId79" Type="http://schemas.openxmlformats.org/officeDocument/2006/relationships/slide" Target="slides/slide74.xml"/><Relationship Id="rId87" Type="http://schemas.openxmlformats.org/officeDocument/2006/relationships/slide" Target="slides/slide82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6.xml"/><Relationship Id="rId82" Type="http://schemas.openxmlformats.org/officeDocument/2006/relationships/slide" Target="slides/slide77.xml"/><Relationship Id="rId90" Type="http://schemas.openxmlformats.org/officeDocument/2006/relationships/slide" Target="slides/slide85.xml"/><Relationship Id="rId95" Type="http://schemas.openxmlformats.org/officeDocument/2006/relationships/viewProps" Target="viewProps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77" Type="http://schemas.openxmlformats.org/officeDocument/2006/relationships/slide" Target="slides/slide72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80" Type="http://schemas.openxmlformats.org/officeDocument/2006/relationships/slide" Target="slides/slide75.xml"/><Relationship Id="rId85" Type="http://schemas.openxmlformats.org/officeDocument/2006/relationships/slide" Target="slides/slide80.xml"/><Relationship Id="rId9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slide" Target="slides/slide62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slide" Target="slides/slide65.xml"/><Relationship Id="rId75" Type="http://schemas.openxmlformats.org/officeDocument/2006/relationships/slide" Target="slides/slide70.xml"/><Relationship Id="rId83" Type="http://schemas.openxmlformats.org/officeDocument/2006/relationships/slide" Target="slides/slide78.xml"/><Relationship Id="rId88" Type="http://schemas.openxmlformats.org/officeDocument/2006/relationships/slide" Target="slides/slide83.xml"/><Relationship Id="rId91" Type="http://schemas.openxmlformats.org/officeDocument/2006/relationships/slide" Target="slides/slide86.xml"/><Relationship Id="rId9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openxmlformats.org/officeDocument/2006/relationships/slide" Target="slides/slide68.xml"/><Relationship Id="rId78" Type="http://schemas.openxmlformats.org/officeDocument/2006/relationships/slide" Target="slides/slide73.xml"/><Relationship Id="rId81" Type="http://schemas.openxmlformats.org/officeDocument/2006/relationships/slide" Target="slides/slide76.xml"/><Relationship Id="rId86" Type="http://schemas.openxmlformats.org/officeDocument/2006/relationships/slide" Target="slides/slide81.xml"/><Relationship Id="rId94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FE094AC-C553-4E22-BF2F-27EE2C107E6A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E37CB23-F0C9-4FF4-B93B-70C1869D8A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7593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93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1C915D1E-52AB-4237-8D96-97BB284B83B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9675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7CB23-F0C9-4FF4-B93B-70C1869D8AEC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9673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1929</a:t>
            </a:r>
          </a:p>
        </p:txBody>
      </p:sp>
      <p:sp>
        <p:nvSpPr>
          <p:cNvPr id="471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173A487-9384-4DDB-A1E3-5960A39E85E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73663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>
                <a:solidFill>
                  <a:srgbClr val="000000"/>
                </a:solidFill>
                <a:cs typeface="Times New Roman" pitchFamily="18" charset="0"/>
              </a:rPr>
              <a:t>DEKALK = (na papír se namačká barva a ta se obtiskne na papír-přikreslují se např. stromky,džungle..)</a:t>
            </a:r>
            <a:endParaRPr lang="cs-CZ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22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0696BF5-E9A3-4F36-97D1-9729B81FF16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32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4047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1940-42</a:t>
            </a:r>
          </a:p>
        </p:txBody>
      </p:sp>
      <p:sp>
        <p:nvSpPr>
          <p:cNvPr id="573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4A4964-0D49-4488-AF11-14E538B4903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40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86524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Calibri" panose="020F0502020204030204" pitchFamily="34" charset="0"/>
              <a:buChar char="‒"/>
            </a:pPr>
            <a:r>
              <a:rPr lang="cs-CZ" dirty="0" smtClean="0"/>
              <a:t>v 17 letech na naléhání otce pracoval jako úředník v kanceláři</a:t>
            </a:r>
          </a:p>
          <a:p>
            <a:pPr marL="171450" indent="-171450">
              <a:buFont typeface="Calibri" panose="020F0502020204030204" pitchFamily="34" charset="0"/>
              <a:buChar char="‒"/>
            </a:pPr>
            <a:r>
              <a:rPr lang="cs-CZ" dirty="0" smtClean="0"/>
              <a:t>intenzivně studoval umění a učitelé byli v úžasu nad jeho talentem</a:t>
            </a:r>
          </a:p>
          <a:p>
            <a:pPr marL="171450" indent="-171450">
              <a:buFont typeface="Calibri" panose="020F0502020204030204" pitchFamily="34" charset="0"/>
              <a:buChar char="‒"/>
            </a:pPr>
            <a:r>
              <a:rPr lang="cs-CZ" dirty="0" smtClean="0"/>
              <a:t>byl nešťastný, že se nemůže intenzivněji věnovat umění →vážně nervově onemocněl</a:t>
            </a:r>
          </a:p>
          <a:p>
            <a:pPr marL="171450" indent="-171450">
              <a:buFont typeface="Calibri" panose="020F0502020204030204" pitchFamily="34" charset="0"/>
              <a:buChar char="‒"/>
            </a:pPr>
            <a:r>
              <a:rPr lang="cs-CZ" dirty="0" smtClean="0"/>
              <a:t>otec ho poslal na zotavenou na jejich venkovský statek, odkud pocházeli jeho předkové</a:t>
            </a:r>
          </a:p>
          <a:p>
            <a:pPr marL="171450" indent="-171450">
              <a:buFont typeface="Calibri" panose="020F0502020204030204" pitchFamily="34" charset="0"/>
              <a:buChar char="‒"/>
            </a:pPr>
            <a:r>
              <a:rPr lang="cs-CZ" dirty="0" smtClean="0"/>
              <a:t>pobyt na statku byl inspirací pro mnoho </a:t>
            </a:r>
            <a:r>
              <a:rPr lang="cs-CZ" dirty="0" err="1" smtClean="0"/>
              <a:t>Miróových</a:t>
            </a:r>
            <a:r>
              <a:rPr lang="cs-CZ" dirty="0" smtClean="0"/>
              <a:t> raných maleb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7CB23-F0C9-4FF4-B93B-70C1869D8AEC}" type="slidenum">
              <a:rPr lang="cs-CZ" smtClean="0"/>
              <a:pPr>
                <a:defRPr/>
              </a:pPr>
              <a:t>44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3978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1954</a:t>
            </a:r>
          </a:p>
        </p:txBody>
      </p:sp>
      <p:sp>
        <p:nvSpPr>
          <p:cNvPr id="788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AB04A3-9FD6-4C57-8C0A-C3366021209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60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35880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Calibri" panose="020F0502020204030204" pitchFamily="34" charset="0"/>
              <a:buChar char="‒"/>
            </a:pPr>
            <a:r>
              <a:rPr lang="cs-CZ" dirty="0" smtClean="0"/>
              <a:t>měl rád knihy </a:t>
            </a:r>
            <a:r>
              <a:rPr lang="cs-CZ" dirty="0" err="1" smtClean="0"/>
              <a:t>Julese</a:t>
            </a:r>
            <a:r>
              <a:rPr lang="cs-CZ" dirty="0" smtClean="0"/>
              <a:t> </a:t>
            </a:r>
            <a:r>
              <a:rPr lang="cs-CZ" dirty="0" err="1" smtClean="0"/>
              <a:t>Vernea</a:t>
            </a:r>
            <a:r>
              <a:rPr lang="cs-CZ" baseline="0" dirty="0" smtClean="0"/>
              <a:t> </a:t>
            </a:r>
            <a:r>
              <a:rPr lang="cs-CZ" dirty="0" smtClean="0"/>
              <a:t>a antickou poezii</a:t>
            </a:r>
            <a:r>
              <a:rPr lang="cs-CZ" baseline="0" dirty="0" smtClean="0"/>
              <a:t> - </a:t>
            </a:r>
            <a:r>
              <a:rPr lang="cs-CZ" dirty="0" smtClean="0"/>
              <a:t>jeho první obrázky byly založeny právě na této mytologii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7CB23-F0C9-4FF4-B93B-70C1869D8AEC}" type="slidenum">
              <a:rPr lang="cs-CZ" smtClean="0"/>
              <a:pPr>
                <a:defRPr/>
              </a:pPr>
              <a:t>64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3609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11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C51E6F4-F389-4EE4-9F45-84673ED506B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70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4123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Seznámení s Jeanem-Paulem Sartrem významně obohatilo jeho tvorbu a náhled na umění.</a:t>
            </a:r>
          </a:p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7CB23-F0C9-4FF4-B93B-70C1869D8AEC}" type="slidenum">
              <a:rPr lang="cs-CZ" smtClean="0"/>
              <a:pPr>
                <a:defRPr/>
              </a:pPr>
              <a:t>77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822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Klepnutím lze upravit styl předlohy podnadpisů.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5197C-8EAF-4E81-8683-8E16D3830B04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123CF-FACF-4D41-B247-A926F26C6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káz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80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>
  <p:cSld name="Citace: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251520" y="260648"/>
            <a:ext cx="8640960" cy="5620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2400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980728"/>
            <a:ext cx="8640960" cy="576064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514350" indent="-514350">
              <a:buFont typeface="+mj-lt"/>
              <a:buAutoNum type="arabicPeriod"/>
              <a:defRPr sz="11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4753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685800" y="2060848"/>
            <a:ext cx="7772400" cy="1362075"/>
          </a:xfrm>
          <a:solidFill>
            <a:srgbClr val="7A48D4"/>
          </a:solidFill>
        </p:spPr>
        <p:txBody>
          <a:bodyPr anchor="t"/>
          <a:lstStyle>
            <a:lvl1pPr algn="ctr">
              <a:defRPr sz="4400" b="1" cap="none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56848" y="4005064"/>
            <a:ext cx="7772400" cy="2592288"/>
          </a:xfrm>
          <a:solidFill>
            <a:srgbClr val="FFFF00"/>
          </a:solidFill>
        </p:spPr>
        <p:txBody>
          <a:bodyPr anchor="ctr"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AB659-9DD5-4585-A4F1-626998EFEE63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 anchor="t"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417CC-46AA-432A-A6A0-5ABD15A7DA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u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60648"/>
            <a:ext cx="8229600" cy="151216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1000" y="1940957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Arial" panose="020B0604020202020204" pitchFamily="34" charset="0"/>
              <a:buChar char="♠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ílo s komentář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60648"/>
            <a:ext cx="8229600" cy="151216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1000" y="1940957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Arial" panose="020B0604020202020204" pitchFamily="34" charset="0"/>
              <a:buChar char="‒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5292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st s otázkami">
    <p:bg>
      <p:bgPr>
        <a:gradFill>
          <a:gsLst>
            <a:gs pos="19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8841">
              <a:srgbClr val="FFE494">
                <a:alpha val="12000"/>
              </a:srgbClr>
            </a:gs>
            <a:gs pos="33000">
              <a:srgbClr val="F9EDED">
                <a:alpha val="32000"/>
              </a:srgbClr>
            </a:gs>
            <a:gs pos="0">
              <a:schemeClr val="bg1"/>
            </a:gs>
            <a:gs pos="81000">
              <a:srgbClr val="FFC000">
                <a:alpha val="42000"/>
              </a:srgbClr>
            </a:gs>
            <a:gs pos="0">
              <a:srgbClr val="7A48D4"/>
            </a:gs>
          </a:gsLst>
          <a:path path="circle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381000" y="260648"/>
            <a:ext cx="8511480" cy="864096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1000" y="1340768"/>
            <a:ext cx="8511480" cy="5184575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514350" indent="-514350">
              <a:buFont typeface="+mj-lt"/>
              <a:buAutoNum type="arabicPeriod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004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Odpověď">
    <p:bg>
      <p:bgPr>
        <a:gradFill flip="none" rotWithShape="1"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457200" y="1052737"/>
            <a:ext cx="8229600" cy="3600400"/>
          </a:xfrm>
        </p:spPr>
        <p:txBody>
          <a:bodyPr/>
          <a:lstStyle>
            <a:lvl1pPr marL="0" indent="0" algn="ctr">
              <a:buFontTx/>
              <a:buNone/>
              <a:defRPr sz="5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styly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textu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5080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st">
    <p:bg>
      <p:bgPr>
        <a:gradFill flip="none" rotWithShape="1"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buNone/>
              <a:defRPr sz="48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822430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645" y="260648"/>
            <a:ext cx="8229600" cy="100811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4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420AE-A006-46EE-A40F-4F2368FB0E7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4DE63-17E7-4A74-9E03-499EF54AC1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282FD-57AA-414F-A4E0-6D37310259D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42FE3-59E9-4F6C-83F9-C3C53886F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3050"/>
            <a:ext cx="3141985" cy="1571774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35145-F130-4761-BA31-145FAFD86989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56BB4-F311-41B3-A551-425BDAC810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9585F-1F2C-45F2-923B-B9556549A1AE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30523-8BC6-44A3-86FA-A5228670C1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69477-CABB-4128-993D-23ADB0D86875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99693-A634-453E-953D-FD8C97D93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EC071-FEBB-40BD-B2D6-9D93B17C814C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5C2DB-E28C-4F7F-8D72-CD0EFAD9D4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7B9153-639B-4397-A78C-E9BC40CB998E}" type="datetimeFigureOut">
              <a:rPr lang="cs-CZ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842B3E-17EC-4FAC-8820-F065F005DC7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1600200"/>
            <a:ext cx="3970784" cy="4645025"/>
          </a:xfrm>
        </p:spPr>
        <p:txBody>
          <a:bodyPr anchor="ctr"/>
          <a:lstStyle>
            <a:lvl1pPr marL="342900" indent="-342900">
              <a:buFont typeface="Arial" panose="020B0604020202020204" pitchFamily="34" charset="0"/>
              <a:buChar char="♠"/>
              <a:defRPr sz="3000"/>
            </a:lvl1pPr>
          </a:lstStyle>
          <a:p>
            <a:pPr lvl="0"/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styly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textu</a:t>
            </a:r>
            <a:r>
              <a:rPr lang="en-US" dirty="0"/>
              <a:t>.</a:t>
            </a:r>
          </a:p>
          <a:p>
            <a:pPr lvl="1"/>
            <a:r>
              <a:rPr lang="en-US" dirty="0" err="1"/>
              <a:t>Druhá</a:t>
            </a:r>
            <a:r>
              <a:rPr lang="en-US" dirty="0"/>
              <a:t> </a:t>
            </a:r>
            <a:r>
              <a:rPr lang="en-US" dirty="0" err="1"/>
              <a:t>úroveň</a:t>
            </a:r>
            <a:endParaRPr lang="en-US" dirty="0"/>
          </a:p>
          <a:p>
            <a:pPr lvl="2"/>
            <a:r>
              <a:rPr lang="en-US" dirty="0" err="1"/>
              <a:t>Třetí</a:t>
            </a:r>
            <a:r>
              <a:rPr lang="en-US" dirty="0"/>
              <a:t> </a:t>
            </a:r>
            <a:r>
              <a:rPr lang="en-US" dirty="0" err="1"/>
              <a:t>úroveň</a:t>
            </a:r>
            <a:endParaRPr lang="en-US" dirty="0"/>
          </a:p>
          <a:p>
            <a:pPr lvl="3"/>
            <a:r>
              <a:rPr lang="en-US" dirty="0" err="1"/>
              <a:t>Čtvrtá</a:t>
            </a:r>
            <a:r>
              <a:rPr lang="en-US" dirty="0"/>
              <a:t> </a:t>
            </a:r>
            <a:r>
              <a:rPr lang="en-US" dirty="0" err="1"/>
              <a:t>úroveň</a:t>
            </a:r>
            <a:endParaRPr lang="en-US" dirty="0"/>
          </a:p>
          <a:p>
            <a:pPr lvl="4"/>
            <a:r>
              <a:rPr lang="en-US" dirty="0" err="1"/>
              <a:t>Pátá</a:t>
            </a:r>
            <a:r>
              <a:rPr lang="en-US" dirty="0"/>
              <a:t> </a:t>
            </a:r>
            <a:r>
              <a:rPr lang="en-US" dirty="0" err="1"/>
              <a:t>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FDCC533-8196-41BB-8E4E-4299E08495BE}" type="datetimeFigureOut">
              <a:rPr lang="cs-CZ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536117-033B-4CFA-AB29-1F93DAE6EC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E5C037-9E66-4261-B994-305C8FF67CAF}" type="datetimeFigureOut">
              <a:rPr lang="cs-CZ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E49C18-D01F-44E4-9ADF-FCF3087B07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4EE2CC3-FEDD-402D-9770-45E38714FF55}" type="datetimeFigureOut">
              <a:rPr lang="cs-CZ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922F44-AE95-4643-AB8D-D7A1C45DB5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D011A-5E79-49BA-8D3D-12B6696FD71E}" type="datetimeFigureOut">
              <a:rPr lang="cs-CZ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B02A65-C0AF-474F-B22D-1C8D8B382C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49CC033-D45C-4404-B7F1-39FDB0F09492}" type="datetimeFigureOut">
              <a:rPr lang="cs-CZ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3FE07A-603C-4A9F-B0A4-E12ABDDB1C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A3CF79-EDA6-483C-AC18-CEE55C638AE3}" type="datetimeFigureOut">
              <a:rPr lang="cs-CZ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60BAF4-2DB5-4AA7-83AF-64DB460501B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82D745F-C3E9-42CC-9D72-0A9E7F02284C}" type="datetimeFigureOut">
              <a:rPr lang="cs-CZ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2FEBE8-8215-4680-8DF6-C3A2032D5B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21C082B-1FCE-453F-8A14-3C610814394D}" type="datetimeFigureOut">
              <a:rPr lang="cs-CZ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5B6A07-DF9D-43CF-B3B2-EF9FBE02C3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F20BF9E-CC0E-438E-A255-F1A3C08820A4}" type="datetimeFigureOut">
              <a:rPr lang="cs-CZ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22FD34-C138-428C-B75F-097B00ACAD5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38925" y="188913"/>
            <a:ext cx="2058988" cy="5937250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88913"/>
            <a:ext cx="6029325" cy="5937250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2FF4B2-E217-4F52-BC15-2D932BCB0E27}" type="datetimeFigureOut">
              <a:rPr lang="cs-CZ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6BFD49-9B70-4429-951F-AD19281E71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 userDrawn="1"/>
        </p:nvSpPr>
        <p:spPr>
          <a:xfrm>
            <a:off x="770936" y="2967335"/>
            <a:ext cx="7515840" cy="144655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b="1" dirty="0">
                <a:ln>
                  <a:prstDash val="solid"/>
                </a:ln>
                <a:gradFill rotWithShape="1">
                  <a:gsLst>
                    <a:gs pos="0">
                      <a:srgbClr val="8064A2">
                        <a:tint val="70000"/>
                        <a:satMod val="200000"/>
                      </a:srgbClr>
                    </a:gs>
                    <a:gs pos="40000">
                      <a:srgbClr val="8064A2">
                        <a:tint val="90000"/>
                        <a:satMod val="130000"/>
                      </a:srgbClr>
                    </a:gs>
                    <a:gs pos="50000">
                      <a:srgbClr val="8064A2">
                        <a:tint val="90000"/>
                        <a:satMod val="130000"/>
                      </a:srgbClr>
                    </a:gs>
                    <a:gs pos="68000">
                      <a:srgbClr val="8064A2">
                        <a:tint val="90000"/>
                        <a:satMod val="130000"/>
                      </a:srgbClr>
                    </a:gs>
                    <a:gs pos="100000">
                      <a:srgbClr val="8064A2">
                        <a:tint val="70000"/>
                        <a:satMod val="200000"/>
                      </a:srgbClr>
                    </a:gs>
                  </a:gsLst>
                  <a:lin ang="5400000"/>
                </a:gradFill>
                <a:effectLst>
                  <a:outerShdw blurRad="88000" dist="50800" dir="5040000" algn="tl">
                    <a:srgbClr val="8064A2">
                      <a:tint val="80000"/>
                      <a:satMod val="250000"/>
                      <a:alpha val="45000"/>
                    </a:srgbClr>
                  </a:outerShdw>
                </a:effectLst>
                <a:latin typeface="Calibri"/>
                <a:cs typeface="+mn-cs"/>
              </a:rPr>
              <a:t>SURREALISMUS</a:t>
            </a:r>
            <a:endParaRPr lang="cs-CZ" sz="5400" b="1" dirty="0">
              <a:ln>
                <a:prstDash val="solid"/>
              </a:ln>
              <a:gradFill rotWithShape="1">
                <a:gsLst>
                  <a:gs pos="0">
                    <a:srgbClr val="8064A2">
                      <a:tint val="70000"/>
                      <a:satMod val="200000"/>
                    </a:srgbClr>
                  </a:gs>
                  <a:gs pos="40000">
                    <a:srgbClr val="8064A2">
                      <a:tint val="90000"/>
                      <a:satMod val="130000"/>
                    </a:srgbClr>
                  </a:gs>
                  <a:gs pos="50000">
                    <a:srgbClr val="8064A2">
                      <a:tint val="90000"/>
                      <a:satMod val="130000"/>
                    </a:srgbClr>
                  </a:gs>
                  <a:gs pos="68000">
                    <a:srgbClr val="8064A2">
                      <a:tint val="90000"/>
                      <a:satMod val="130000"/>
                    </a:srgbClr>
                  </a:gs>
                  <a:gs pos="100000">
                    <a:srgbClr val="8064A2">
                      <a:tint val="70000"/>
                      <a:satMod val="200000"/>
                    </a:srgbClr>
                  </a:gs>
                </a:gsLst>
                <a:lin ang="5400000"/>
              </a:gradFill>
              <a:effectLst>
                <a:outerShdw blurRad="88000" dist="50800" dir="5040000" algn="tl">
                  <a:srgbClr val="8064A2">
                    <a:tint val="80000"/>
                    <a:satMod val="250000"/>
                    <a:alpha val="45000"/>
                  </a:srgbClr>
                </a:outerShdw>
              </a:effectLst>
              <a:latin typeface="Calibri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5197C-8EAF-4E81-8683-8E16D3830B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123CF-FACF-4D41-B247-A926F26C69D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0133049"/>
      </p:ext>
    </p:extLst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80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547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itace: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251520" y="260648"/>
            <a:ext cx="8640960" cy="5620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2000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980728"/>
            <a:ext cx="8640960" cy="576064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514350" indent="-514350">
              <a:buFont typeface="+mj-lt"/>
              <a:buAutoNum type="arabicPeriod"/>
              <a:defRPr sz="11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0840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AB659-9DD5-4585-A4F1-626998EFEE6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417CC-46AA-432A-A6A0-5ABD15A7DA5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4638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8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88024" y="1700213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457200" indent="-457200">
              <a:buSzPct val="150000"/>
              <a:buFontTx/>
              <a:buBlip>
                <a:blip r:embed="rId2"/>
              </a:buBlip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2700338" y="2781300"/>
            <a:ext cx="914400" cy="914400"/>
          </a:xfrm>
        </p:spPr>
        <p:txBody>
          <a:bodyPr/>
          <a:lstStyle/>
          <a:p>
            <a:pPr lvl="2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75577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8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00213"/>
            <a:ext cx="8369424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457200" indent="-457200">
              <a:buSzPct val="150000"/>
              <a:buFontTx/>
              <a:buBlip>
                <a:blip r:embed="rId2"/>
              </a:buBlip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6656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645" y="260648"/>
            <a:ext cx="8229600" cy="100811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4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420AE-A006-46EE-A40F-4F2368FB0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4DE63-17E7-4A74-9E03-499EF54AC1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7315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282FD-57AA-414F-A4E0-6D37310259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42FE3-59E9-4F6C-83F9-C3C53886F81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4151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3050"/>
            <a:ext cx="3141985" cy="1571774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35145-F130-4761-BA31-145FAFD8698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56BB4-F311-41B3-A551-425BDAC8109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781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9585F-1F2C-45F2-923B-B9556549A1A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30523-8BC6-44A3-86FA-A5228670C1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7815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69477-CABB-4128-993D-23ADB0D8687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99693-A634-453E-953D-FD8C97D935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6730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EC071-FEBB-40BD-B2D6-9D93B17C81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5C2DB-E28C-4F7F-8D72-CD0EFAD9D4A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220432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Klepnutím lze upravit styl předlohy podnadpisů.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5197C-8EAF-4E81-8683-8E16D3830B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123CF-FACF-4D41-B247-A926F26C69D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933369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káz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80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0675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>
  <p:cSld name="Citace: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251520" y="260648"/>
            <a:ext cx="8640960" cy="5620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2400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980728"/>
            <a:ext cx="8640960" cy="576064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514350" indent="-514350">
              <a:buFont typeface="+mj-lt"/>
              <a:buAutoNum type="arabicPeriod"/>
              <a:defRPr sz="11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3237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685800" y="2060848"/>
            <a:ext cx="7772400" cy="1362075"/>
          </a:xfrm>
          <a:solidFill>
            <a:srgbClr val="7A48D4"/>
          </a:solidFill>
        </p:spPr>
        <p:txBody>
          <a:bodyPr anchor="t"/>
          <a:lstStyle>
            <a:lvl1pPr algn="ctr">
              <a:defRPr sz="4400" b="1" cap="none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56848" y="4005064"/>
            <a:ext cx="7772400" cy="2592288"/>
          </a:xfrm>
          <a:solidFill>
            <a:srgbClr val="FFFF00"/>
          </a:solidFill>
        </p:spPr>
        <p:txBody>
          <a:bodyPr anchor="ctr"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AB659-9DD5-4585-A4F1-626998EFEE6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 anchor="t"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417CC-46AA-432A-A6A0-5ABD15A7DA5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5476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u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60648"/>
            <a:ext cx="8229600" cy="151216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1000" y="1940957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Arial" panose="020B0604020202020204" pitchFamily="34" charset="0"/>
              <a:buChar char="♠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5141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ílo s komentář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60648"/>
            <a:ext cx="8229600" cy="151216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1000" y="1940957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Arial" panose="020B0604020202020204" pitchFamily="34" charset="0"/>
              <a:buChar char="‒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3160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st s otázkam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381000" y="260648"/>
            <a:ext cx="8511480" cy="864096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1000" y="1340768"/>
            <a:ext cx="8511480" cy="5184575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514350" indent="-514350">
              <a:buFont typeface="+mj-lt"/>
              <a:buAutoNum type="arabicPeriod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93669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Odpově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457200" y="1052737"/>
            <a:ext cx="8229600" cy="3600400"/>
          </a:xfrm>
        </p:spPr>
        <p:txBody>
          <a:bodyPr/>
          <a:lstStyle>
            <a:lvl1pPr marL="0" indent="0" algn="ctr">
              <a:buFontTx/>
              <a:buNone/>
              <a:defRPr sz="5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styly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textu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629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buNone/>
              <a:defRPr sz="48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434779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645" y="260648"/>
            <a:ext cx="8229600" cy="100811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4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420AE-A006-46EE-A40F-4F2368FB0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4DE63-17E7-4A74-9E03-499EF54AC1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0265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282FD-57AA-414F-A4E0-6D37310259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42FE3-59E9-4F6C-83F9-C3C53886F81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9142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3050"/>
            <a:ext cx="3141985" cy="1571774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35145-F130-4761-BA31-145FAFD8698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56BB4-F311-41B3-A551-425BDAC8109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1899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9585F-1F2C-45F2-923B-B9556549A1A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30523-8BC6-44A3-86FA-A5228670C1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10594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69477-CABB-4128-993D-23ADB0D8687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99693-A634-453E-953D-FD8C97D935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4888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EC071-FEBB-40BD-B2D6-9D93B17C81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5C2DB-E28C-4F7F-8D72-CD0EFAD9D4A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029763"/>
      </p:ext>
    </p:extLst>
  </p:cSld>
  <p:clrMapOvr>
    <a:masterClrMapping/>
  </p:clrMapOvr>
  <p:transition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>
            <a:noAutofit/>
          </a:bodyPr>
          <a:lstStyle>
            <a:lvl1pPr>
              <a:defRPr sz="5400" b="1">
                <a:solidFill>
                  <a:srgbClr val="FFFF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6F1AE2-A4A8-4A09-9416-8E44632F8DC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0395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Klepnutím lze upravit styl předlohy podnadpisů.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5197C-8EAF-4E81-8683-8E16D3830B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123CF-FACF-4D41-B247-A926F26C69D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833122"/>
      </p:ext>
    </p:extLst>
  </p:cSld>
  <p:clrMapOvr>
    <a:masterClrMapping/>
  </p:clrMapOvr>
  <p:transition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káz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80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6169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>
  <p:cSld name="Citace: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251520" y="260648"/>
            <a:ext cx="8640960" cy="5620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2400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980728"/>
            <a:ext cx="8640960" cy="576064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514350" indent="-514350">
              <a:buFont typeface="+mj-lt"/>
              <a:buAutoNum type="arabicPeriod"/>
              <a:defRPr sz="11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C5744-8805-4579-9114-49AD82B3847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1F84-7918-4DD9-ACBD-38034C8BB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8169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685800" y="2060848"/>
            <a:ext cx="7772400" cy="1362075"/>
          </a:xfrm>
          <a:solidFill>
            <a:srgbClr val="7A48D4"/>
          </a:solidFill>
        </p:spPr>
        <p:txBody>
          <a:bodyPr anchor="t"/>
          <a:lstStyle>
            <a:lvl1pPr algn="ctr">
              <a:defRPr sz="4400" b="1" cap="none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56848" y="4005064"/>
            <a:ext cx="7772400" cy="2592288"/>
          </a:xfrm>
          <a:solidFill>
            <a:srgbClr val="FFFF00"/>
          </a:solidFill>
        </p:spPr>
        <p:txBody>
          <a:bodyPr anchor="ctr"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AB659-9DD5-4585-A4F1-626998EFEE6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 anchor="t"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417CC-46AA-432A-A6A0-5ABD15A7DA5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4615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u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60648"/>
            <a:ext cx="8229600" cy="151216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1000" y="1940957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Arial" panose="020B0604020202020204" pitchFamily="34" charset="0"/>
              <a:buChar char="♠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2664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ílo s komentář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60648"/>
            <a:ext cx="8229600" cy="151216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5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1000" y="1940957"/>
            <a:ext cx="4038600" cy="475615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342900" indent="-342900">
              <a:buFont typeface="Arial" panose="020B0604020202020204" pitchFamily="34" charset="0"/>
              <a:buChar char="‒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0967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st s otázkam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381000" y="260648"/>
            <a:ext cx="8511480" cy="864096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1000" y="1340768"/>
            <a:ext cx="8511480" cy="5184575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514350" indent="-514350">
              <a:buFont typeface="+mj-lt"/>
              <a:buAutoNum type="arabicPeriod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9401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preserve="1" userDrawn="1">
  <p:cSld name="Odpově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457200" y="1052737"/>
            <a:ext cx="8229600" cy="3600400"/>
          </a:xfrm>
        </p:spPr>
        <p:txBody>
          <a:bodyPr/>
          <a:lstStyle>
            <a:lvl1pPr marL="0" indent="0" algn="ctr">
              <a:buFontTx/>
              <a:buNone/>
              <a:defRPr sz="5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styly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textu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2449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3A23-D023-412B-9AE0-E6AB735C58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CC391-D119-448F-B312-4D5620939C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buNone/>
              <a:defRPr sz="48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690886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645" y="260648"/>
            <a:ext cx="8229600" cy="100811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>
            <a:lvl1pPr>
              <a:defRPr sz="44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420AE-A006-46EE-A40F-4F2368FB0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4DE63-17E7-4A74-9E03-499EF54AC1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66271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282FD-57AA-414F-A4E0-6D37310259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42FE3-59E9-4F6C-83F9-C3C53886F81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38208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3050"/>
            <a:ext cx="3141985" cy="1571774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35145-F130-4761-BA31-145FAFD8698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56BB4-F311-41B3-A551-425BDAC8109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1728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9585F-1F2C-45F2-923B-B9556549A1A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30523-8BC6-44A3-86FA-A5228670C1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3512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69477-CABB-4128-993D-23ADB0D8687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99693-A634-453E-953D-FD8C97D935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0405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EC071-FEBB-40BD-B2D6-9D93B17C81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5C2DB-E28C-4F7F-8D72-CD0EFAD9D4A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918856"/>
      </p:ext>
    </p:extLst>
  </p:cSld>
  <p:clrMapOvr>
    <a:masterClrMapping/>
  </p:clrMapOvr>
  <p:transition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>
            <a:noAutofit/>
          </a:bodyPr>
          <a:lstStyle>
            <a:lvl1pPr>
              <a:defRPr sz="5400" b="1">
                <a:solidFill>
                  <a:srgbClr val="FFFF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6F1AE2-A4A8-4A09-9416-8E44632F8DC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4189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17" Type="http://schemas.openxmlformats.org/officeDocument/2006/relationships/theme" Target="../theme/theme4.xml"/><Relationship Id="rId2" Type="http://schemas.openxmlformats.org/officeDocument/2006/relationships/slideLayout" Target="../slideLayouts/slideLayout40.xml"/><Relationship Id="rId16" Type="http://schemas.openxmlformats.org/officeDocument/2006/relationships/slideLayout" Target="../slideLayouts/slideLayout54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slideLayout" Target="../slideLayouts/slideLayout5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13" Type="http://schemas.openxmlformats.org/officeDocument/2006/relationships/slideLayout" Target="../slideLayouts/slideLayout67.xml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12" Type="http://schemas.openxmlformats.org/officeDocument/2006/relationships/slideLayout" Target="../slideLayouts/slideLayout66.xml"/><Relationship Id="rId17" Type="http://schemas.openxmlformats.org/officeDocument/2006/relationships/theme" Target="../theme/theme5.xml"/><Relationship Id="rId2" Type="http://schemas.openxmlformats.org/officeDocument/2006/relationships/slideLayout" Target="../slideLayouts/slideLayout56.xml"/><Relationship Id="rId16" Type="http://schemas.openxmlformats.org/officeDocument/2006/relationships/slideLayout" Target="../slideLayouts/slideLayout70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65.xml"/><Relationship Id="rId5" Type="http://schemas.openxmlformats.org/officeDocument/2006/relationships/slideLayout" Target="../slideLayouts/slideLayout59.xml"/><Relationship Id="rId15" Type="http://schemas.openxmlformats.org/officeDocument/2006/relationships/slideLayout" Target="../slideLayouts/slideLayout69.xml"/><Relationship Id="rId10" Type="http://schemas.openxmlformats.org/officeDocument/2006/relationships/slideLayout" Target="../slideLayouts/slideLayout64.xml"/><Relationship Id="rId4" Type="http://schemas.openxmlformats.org/officeDocument/2006/relationships/slideLayout" Target="../slideLayouts/slideLayout58.xml"/><Relationship Id="rId9" Type="http://schemas.openxmlformats.org/officeDocument/2006/relationships/slideLayout" Target="../slideLayouts/slideLayout63.xml"/><Relationship Id="rId14" Type="http://schemas.openxmlformats.org/officeDocument/2006/relationships/slideLayout" Target="../slideLayouts/slideLayout6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alphaModFix amt="8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98AD9F-C59F-40AD-B2AC-477A5450E0C4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7E53D5-9EA3-4AA1-9294-CD2736C79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61" r:id="rId2"/>
    <p:sldLayoutId id="2147483675" r:id="rId3"/>
    <p:sldLayoutId id="2147483660" r:id="rId4"/>
    <p:sldLayoutId id="2147483659" r:id="rId5"/>
    <p:sldLayoutId id="2147483689" r:id="rId6"/>
    <p:sldLayoutId id="2147483690" r:id="rId7"/>
    <p:sldLayoutId id="2147483691" r:id="rId8"/>
    <p:sldLayoutId id="2147483692" r:id="rId9"/>
    <p:sldLayoutId id="2147483657" r:id="rId10"/>
    <p:sldLayoutId id="2147483656" r:id="rId11"/>
    <p:sldLayoutId id="2147483655" r:id="rId12"/>
    <p:sldLayoutId id="2147483654" r:id="rId13"/>
    <p:sldLayoutId id="2147483653" r:id="rId14"/>
    <p:sldLayoutId id="2147483652" r:id="rId15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2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 kern="1200">
          <a:solidFill>
            <a:schemeClr val="hlink"/>
          </a:solidFill>
          <a:latin typeface="Arial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Arial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Arial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188913"/>
            <a:ext cx="8229600" cy="1143000"/>
          </a:xfrm>
          <a:prstGeom prst="rect">
            <a:avLst/>
          </a:prstGeom>
          <a:solidFill>
            <a:srgbClr val="00CC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</a:p>
        </p:txBody>
      </p:sp>
      <p:sp>
        <p:nvSpPr>
          <p:cNvPr id="1239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6A553526-4377-4BE1-A56E-14F57686B5B8}" type="datetimeFigureOut">
              <a:rPr lang="cs-CZ"/>
              <a:pPr/>
              <a:t>26.11.2013</a:t>
            </a:fld>
            <a:endParaRPr lang="cs-CZ"/>
          </a:p>
        </p:txBody>
      </p:sp>
      <p:sp>
        <p:nvSpPr>
          <p:cNvPr id="1239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239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E243C22-6CAC-4A4C-96E5-77218253F18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636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98AD9F-C59F-40AD-B2AC-477A5450E0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7E53D5-9EA3-4AA1-9294-CD2736C796D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418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2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 kern="1200">
          <a:solidFill>
            <a:schemeClr val="hlink"/>
          </a:solidFill>
          <a:latin typeface="Arial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Arial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Arial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89000"/>
              </a:schemeClr>
            </a:gs>
            <a:gs pos="54000">
              <a:srgbClr val="B7B567"/>
            </a:gs>
            <a:gs pos="100000">
              <a:schemeClr val="accent2">
                <a:lumMod val="50000"/>
              </a:schemeClr>
            </a:gs>
            <a:gs pos="97000">
              <a:srgbClr val="6F3505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98AD9F-C59F-40AD-B2AC-477A5450E0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7E53D5-9EA3-4AA1-9294-CD2736C796D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9788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706" r:id="rId13"/>
    <p:sldLayoutId id="2147483707" r:id="rId14"/>
    <p:sldLayoutId id="2147483708" r:id="rId15"/>
    <p:sldLayoutId id="2147483709" r:id="rId16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2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 kern="1200">
          <a:solidFill>
            <a:schemeClr val="hlink"/>
          </a:solidFill>
          <a:latin typeface="Arial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Arial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Arial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89000"/>
              </a:schemeClr>
            </a:gs>
            <a:gs pos="54000">
              <a:srgbClr val="B7B567"/>
            </a:gs>
            <a:gs pos="100000">
              <a:schemeClr val="accent2">
                <a:lumMod val="50000"/>
              </a:schemeClr>
            </a:gs>
            <a:gs pos="97000">
              <a:srgbClr val="6F3505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98AD9F-C59F-40AD-B2AC-477A5450E0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7E53D5-9EA3-4AA1-9294-CD2736C796D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2839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2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 kern="1200">
          <a:solidFill>
            <a:schemeClr val="hlink"/>
          </a:solidFill>
          <a:latin typeface="Arial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hlink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Arial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Arial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3.xml"/><Relationship Id="rId5" Type="http://schemas.openxmlformats.org/officeDocument/2006/relationships/slide" Target="slide8.xml"/><Relationship Id="rId10" Type="http://schemas.openxmlformats.org/officeDocument/2006/relationships/slide" Target="slide14.xml"/><Relationship Id="rId4" Type="http://schemas.openxmlformats.org/officeDocument/2006/relationships/slide" Target="slide7.xml"/><Relationship Id="rId9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1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6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0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48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2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0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0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0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png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0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0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0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0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0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0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10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3.jpe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6.jpeg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1.xml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an_Ray_Salvador_Dali.jpg?uselang=af" TargetMode="External"/><Relationship Id="rId13" Type="http://schemas.openxmlformats.org/officeDocument/2006/relationships/hyperlink" Target="http://www.wikipaintings.org/en/salvador-dali/un-chien-andalou-film-still-1928" TargetMode="External"/><Relationship Id="rId3" Type="http://schemas.openxmlformats.org/officeDocument/2006/relationships/hyperlink" Target="http://www.wikipaintings.org/en/joan-miro/composition" TargetMode="External"/><Relationship Id="rId7" Type="http://schemas.openxmlformats.org/officeDocument/2006/relationships/hyperlink" Target="http://commons.wikimedia.org/wiki/File:Salvador_Dal%C3%AD_1939.jpg?uselang=af" TargetMode="External"/><Relationship Id="rId12" Type="http://schemas.openxmlformats.org/officeDocument/2006/relationships/hyperlink" Target="http://www.wikipaintings.org/en/salvador-dali/portrait-of-luis-bunuel-1900-83-1924" TargetMode="External"/><Relationship Id="rId2" Type="http://schemas.openxmlformats.org/officeDocument/2006/relationships/hyperlink" Target="http://www.wikipaintings.org/en/rene-magritte/the-false-mirror-1928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jperrissunit3.files.wordpress.com/2013/03/salvadordalieggsunartwallpaperc3a7izim-aed4eaa4677d71ccde81543c50f03757_h.jpg" TargetMode="External"/><Relationship Id="rId11" Type="http://schemas.openxmlformats.org/officeDocument/2006/relationships/hyperlink" Target="http://www.wikipaintings.org/en/salvador-dali/self-portrait" TargetMode="External"/><Relationship Id="rId5" Type="http://schemas.openxmlformats.org/officeDocument/2006/relationships/hyperlink" Target="http://cs.wikipedia.org/wiki/Soubor:Salvador_Dali_NYWTS.jpg" TargetMode="External"/><Relationship Id="rId15" Type="http://schemas.openxmlformats.org/officeDocument/2006/relationships/hyperlink" Target="http://www.wikipaintings.org/en/salvador-dali/portrait-of-paul-eluard" TargetMode="External"/><Relationship Id="rId10" Type="http://schemas.openxmlformats.org/officeDocument/2006/relationships/hyperlink" Target="http://cs.wikipedia.org/wiki/Soubor:Dali_museum.jpg" TargetMode="External"/><Relationship Id="rId4" Type="http://schemas.openxmlformats.org/officeDocument/2006/relationships/hyperlink" Target="http://www.wikipaintings.org/en/rene-magritte/the-future-of-statues-1937" TargetMode="External"/><Relationship Id="rId9" Type="http://schemas.openxmlformats.org/officeDocument/2006/relationships/hyperlink" Target="http://commons.wikimedia.org/wiki/File:Dali_6.jpg?uselang=af" TargetMode="External"/><Relationship Id="rId14" Type="http://schemas.openxmlformats.org/officeDocument/2006/relationships/hyperlink" Target="http://www.wikipaintings.org/en/salvador-dali/figure-at-a-window" TargetMode="External"/></Relationships>
</file>

<file path=ppt/slides/_rels/slide8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salvador-dali/soft-construction-with-boiled-beans-premonition-of-civil-war" TargetMode="External"/><Relationship Id="rId13" Type="http://schemas.openxmlformats.org/officeDocument/2006/relationships/hyperlink" Target="http://de.wikipedia.org/w/index.php?title=Datei:Max_Ernst,_im_Br%C3%BChler_Schlosspark_1909.jpg&amp;filetimestamp=2012051114322" TargetMode="External"/><Relationship Id="rId3" Type="http://schemas.openxmlformats.org/officeDocument/2006/relationships/hyperlink" Target="http://www.wikipaintings.org/en/salvador-dali/the-persistence-of-memory-1931" TargetMode="External"/><Relationship Id="rId7" Type="http://schemas.openxmlformats.org/officeDocument/2006/relationships/hyperlink" Target="http://www.wikipaintings.org/en/salvador-dali/flaming-giraffe" TargetMode="External"/><Relationship Id="rId12" Type="http://schemas.openxmlformats.org/officeDocument/2006/relationships/hyperlink" Target="http://www.wikipaintings.org/en/max-ernst/the-eye-of-silence-1943" TargetMode="External"/><Relationship Id="rId2" Type="http://schemas.openxmlformats.org/officeDocument/2006/relationships/hyperlink" Target="http://www.wikipaintings.org/en/salvador-dali/the-great-masturbator-1929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wikipaintings.org/en/salvador-dali/archeological-reminiscence-millet-s-angelus" TargetMode="External"/><Relationship Id="rId11" Type="http://schemas.openxmlformats.org/officeDocument/2006/relationships/hyperlink" Target="http://www.wikipaintings.org/en/salvador-dali/christ-of-st-john-of-the-cross-1951" TargetMode="External"/><Relationship Id="rId5" Type="http://schemas.openxmlformats.org/officeDocument/2006/relationships/hyperlink" Target="http://www.wikipaintings.org/en/salvador-dali/the-architectonic-angelus-of-millet" TargetMode="External"/><Relationship Id="rId10" Type="http://schemas.openxmlformats.org/officeDocument/2006/relationships/hyperlink" Target="http://www.wikipaintings.org/en/salvador-dali/lada-atomica-1949" TargetMode="External"/><Relationship Id="rId4" Type="http://schemas.openxmlformats.org/officeDocument/2006/relationships/hyperlink" Target="http://cs.wikipedia.org/wiki/Soubor:Jean-Fran%C3%A7ois_Millet_(II)_001.jpg" TargetMode="External"/><Relationship Id="rId9" Type="http://schemas.openxmlformats.org/officeDocument/2006/relationships/hyperlink" Target="http://www.wikipaintings.org/en/salvador-dali/ballerina-in-a-death-s-head" TargetMode="External"/><Relationship Id="rId14" Type="http://schemas.openxmlformats.org/officeDocument/2006/relationships/hyperlink" Target="http://www.wikipaintings.org/en/max-ernst/self-portrait-1909" TargetMode="External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max-ernst/illustration-to-mainacht-in-wien-leo-perutz" TargetMode="External"/><Relationship Id="rId13" Type="http://schemas.openxmlformats.org/officeDocument/2006/relationships/hyperlink" Target="http://www.wikipaintings.org/en/joan-miro/the-farm-1922" TargetMode="External"/><Relationship Id="rId3" Type="http://schemas.openxmlformats.org/officeDocument/2006/relationships/hyperlink" Target="http://www.wikipaintings.org/en/max-ernst/the-elephant-celebes-1921" TargetMode="External"/><Relationship Id="rId7" Type="http://schemas.openxmlformats.org/officeDocument/2006/relationships/hyperlink" Target="http://www.wikipaintings.org/en/max-ernst/not_detected_234388" TargetMode="External"/><Relationship Id="rId12" Type="http://schemas.openxmlformats.org/officeDocument/2006/relationships/hyperlink" Target="http://www.wikipaintings.org/en/joan-miro/self-portrait" TargetMode="External"/><Relationship Id="rId2" Type="http://schemas.openxmlformats.org/officeDocument/2006/relationships/hyperlink" Target="http://www.wikipaintings.org/en/max-ernst/a-friends-reunion-1922" TargetMode="External"/><Relationship Id="rId16" Type="http://schemas.openxmlformats.org/officeDocument/2006/relationships/hyperlink" Target="http://www.wikipaintings.org/en/joan-miro/constellation-awakening-at-dawn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wikipaintings.org/en/max-ernst/a-young-nude" TargetMode="External"/><Relationship Id="rId11" Type="http://schemas.openxmlformats.org/officeDocument/2006/relationships/hyperlink" Target="http://cs.wikipedia.org/wiki/Soubor:Portrait_of_Joan_Miro,_Barcelona_1935_June_13.jpg" TargetMode="External"/><Relationship Id="rId5" Type="http://schemas.openxmlformats.org/officeDocument/2006/relationships/hyperlink" Target="http://www.wikipaintings.org/en/max-ernst/the-blue-forest-1925" TargetMode="External"/><Relationship Id="rId15" Type="http://schemas.openxmlformats.org/officeDocument/2006/relationships/hyperlink" Target="http://www.wikipaintings.org/en/joan-miro/harlequin-s-carnival-1925" TargetMode="External"/><Relationship Id="rId10" Type="http://schemas.openxmlformats.org/officeDocument/2006/relationships/hyperlink" Target="http://www.wikipaintings.org/en/max-ernst/napoleon-in-the-wilderness-1941" TargetMode="External"/><Relationship Id="rId4" Type="http://schemas.openxmlformats.org/officeDocument/2006/relationships/hyperlink" Target="http://www.wikipaintings.org/en/max-ernst/the-wavering-woman-1923" TargetMode="External"/><Relationship Id="rId9" Type="http://schemas.openxmlformats.org/officeDocument/2006/relationships/hyperlink" Target="http://www.wikipaintings.org/en/max-ernst/europe-after-the-rain-ii" TargetMode="External"/><Relationship Id="rId14" Type="http://schemas.openxmlformats.org/officeDocument/2006/relationships/hyperlink" Target="http://www.wikipaintings.org/en/joan-miro/catalan-landscape-the-hunter-1924" TargetMode="External"/></Relationships>
</file>

<file path=ppt/slides/_rels/slide8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Wolleh_magritte.jpg" TargetMode="External"/><Relationship Id="rId13" Type="http://schemas.openxmlformats.org/officeDocument/2006/relationships/hyperlink" Target="http://www.wikipaintings.org/en/rene-magritte/the-treachery-of-images-this-is-not-a-pipe-1948" TargetMode="External"/><Relationship Id="rId3" Type="http://schemas.openxmlformats.org/officeDocument/2006/relationships/hyperlink" Target="http://www.yvestanguy.org/en/" TargetMode="External"/><Relationship Id="rId7" Type="http://schemas.openxmlformats.org/officeDocument/2006/relationships/hyperlink" Target="http://www.wikipaintings.org/en/yves-tanguy/slowly-toward-the-north" TargetMode="External"/><Relationship Id="rId12" Type="http://schemas.openxmlformats.org/officeDocument/2006/relationships/hyperlink" Target="http://www.wikipaintings.org/en/rene-magritte/the-human-condition-1933" TargetMode="External"/><Relationship Id="rId2" Type="http://schemas.openxmlformats.org/officeDocument/2006/relationships/hyperlink" Target="http://www.wikipaintings.org/en/joan-miro/photo-this-is-the-color-of-my-dreams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wikipaintings.org/en/yves-tanguy/indefined-divisibility-1942" TargetMode="External"/><Relationship Id="rId11" Type="http://schemas.openxmlformats.org/officeDocument/2006/relationships/hyperlink" Target="http://www.wikipaintings.org/en/rene-magritte/the-lovers-1928-1" TargetMode="External"/><Relationship Id="rId5" Type="http://schemas.openxmlformats.org/officeDocument/2006/relationships/hyperlink" Target="http://www.wikipaintings.org/en/yves-tanguy/large-painting-representing-a-landscape-1927" TargetMode="External"/><Relationship Id="rId15" Type="http://schemas.openxmlformats.org/officeDocument/2006/relationships/hyperlink" Target="http://www.wikipaintings.org/en/rene-magritte/the-castle-of-the-pyrenees-1959" TargetMode="External"/><Relationship Id="rId10" Type="http://schemas.openxmlformats.org/officeDocument/2006/relationships/hyperlink" Target="http://www.wikipaintings.org/en/rene-magritte/the-double-secret-1927" TargetMode="External"/><Relationship Id="rId4" Type="http://schemas.openxmlformats.org/officeDocument/2006/relationships/hyperlink" Target="http://www.wikipaintings.org/en/yves-tanguy/wind-1927" TargetMode="External"/><Relationship Id="rId9" Type="http://schemas.openxmlformats.org/officeDocument/2006/relationships/hyperlink" Target="http://www.wikipaintings.org/en/rene-magritte/beautiful-world-1962" TargetMode="External"/><Relationship Id="rId14" Type="http://schemas.openxmlformats.org/officeDocument/2006/relationships/hyperlink" Target="http://www.wikipaintings.org/en/rene-magritte/the-empire-of-lights-1954-1" TargetMode="External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paul-delvaux/the-village-of-the-sirens-1942" TargetMode="External"/><Relationship Id="rId13" Type="http://schemas.openxmlformats.org/officeDocument/2006/relationships/hyperlink" Target="http://www.wikipaintings.org/en/andre-masson/figure-1927" TargetMode="External"/><Relationship Id="rId3" Type="http://schemas.openxmlformats.org/officeDocument/2006/relationships/hyperlink" Target="http://www.wikipaintings.org/en/rene-magritte/son-of-man-1964" TargetMode="External"/><Relationship Id="rId7" Type="http://schemas.openxmlformats.org/officeDocument/2006/relationships/hyperlink" Target="http://www.wikipaintings.org/en/paul-delvaux/the-congress-1941" TargetMode="External"/><Relationship Id="rId12" Type="http://schemas.openxmlformats.org/officeDocument/2006/relationships/hyperlink" Target="http://www.wikipaintings.org/en/andre-masson/battle-of-fishes" TargetMode="External"/><Relationship Id="rId2" Type="http://schemas.openxmlformats.org/officeDocument/2006/relationships/hyperlink" Target="http://www.wikipaintings.org/en/rene-magritte/the-big-family-1963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wikipaintings.org/en/paul-delvaux/pygmallion-1939" TargetMode="External"/><Relationship Id="rId11" Type="http://schemas.openxmlformats.org/officeDocument/2006/relationships/hyperlink" Target="http://www.masterworksfineart.com/inventory/" TargetMode="External"/><Relationship Id="rId5" Type="http://schemas.openxmlformats.org/officeDocument/2006/relationships/hyperlink" Target="http://www.wikipaintings.org/en/paul-delvaux/women-trees-1937" TargetMode="External"/><Relationship Id="rId15" Type="http://schemas.openxmlformats.org/officeDocument/2006/relationships/hyperlink" Target="http://www.wikipaintings.org/en/andre-masson/no-name-9" TargetMode="External"/><Relationship Id="rId10" Type="http://schemas.openxmlformats.org/officeDocument/2006/relationships/hyperlink" Target="http://www.wikipaintings.org/en/paul-delvaux/the-sleeping-venus-1944" TargetMode="External"/><Relationship Id="rId4" Type="http://schemas.openxmlformats.org/officeDocument/2006/relationships/hyperlink" Target="http://artesurrealista.wordpress.com/2010/12/11/hello-world/" TargetMode="External"/><Relationship Id="rId9" Type="http://schemas.openxmlformats.org/officeDocument/2006/relationships/hyperlink" Target="http://www.wikipaintings.org/en/paul-delvaux/lunar-city-1944" TargetMode="External"/><Relationship Id="rId14" Type="http://schemas.openxmlformats.org/officeDocument/2006/relationships/hyperlink" Target="http://surrealismfall2012.wordpress.com/2012/11/16/andre-masson-and-the-automatic-drawing/andremasson-le-labyrinthe-1938/" TargetMode="External"/></Relationships>
</file>

<file path=ppt/slides/_rels/slide86.xml.rels><?xml version="1.0" encoding="UTF-8" standalone="yes"?>
<Relationships xmlns="http://schemas.openxmlformats.org/package/2006/relationships"><Relationship Id="rId8" Type="http://schemas.openxmlformats.org/officeDocument/2006/relationships/hyperlink" Target="http://pinterest.com/giuseppesaglio/alberto-giacometti/" TargetMode="External"/><Relationship Id="rId3" Type="http://schemas.openxmlformats.org/officeDocument/2006/relationships/hyperlink" Target="http://www.wikipaintings.org/en/andre-masson/meditation-on-an-oak-leaf" TargetMode="External"/><Relationship Id="rId7" Type="http://schemas.openxmlformats.org/officeDocument/2006/relationships/hyperlink" Target="http://en.wikipedia.org/wiki/File:ThreeMenWalkingII.JPG" TargetMode="External"/><Relationship Id="rId2" Type="http://schemas.openxmlformats.org/officeDocument/2006/relationships/hyperlink" Target="http://www.wikipaintings.org/en/andre-masson/pasiphae-1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artabase.net/exhibition/3027-surrealism-the-poetry-of-dreams" TargetMode="External"/><Relationship Id="rId5" Type="http://schemas.openxmlformats.org/officeDocument/2006/relationships/hyperlink" Target="http://www.michaelarnoldart.com/Alberto_Giacometti.htm" TargetMode="External"/><Relationship Id="rId4" Type="http://schemas.openxmlformats.org/officeDocument/2006/relationships/hyperlink" Target="http://www.findagrave.com/cgi-bin/fg.cgi?page=pv&amp;GRid=8009239&amp;PIpi=651329" TargetMode="Externa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6443792"/>
              </p:ext>
            </p:extLst>
          </p:nvPr>
        </p:nvGraphicFramePr>
        <p:xfrm>
          <a:off x="614363" y="2816225"/>
          <a:ext cx="8137525" cy="2692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>
                    <a:solidFill>
                      <a:srgbClr val="FF99FF"/>
                    </a:solidFill>
                  </a:tcPr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VY_32_INOVACE_05C_19_Surrealismus II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20.04.2013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1040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719807"/>
          </a:xfrm>
          <a:noFill/>
        </p:spPr>
        <p:txBody>
          <a:bodyPr/>
          <a:lstStyle/>
          <a:p>
            <a:r>
              <a:rPr lang="cs-CZ" sz="36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908721"/>
            <a:ext cx="8229600" cy="5688632"/>
          </a:xfrm>
        </p:spPr>
        <p:txBody>
          <a:bodyPr/>
          <a:lstStyle/>
          <a:p>
            <a:pPr marL="0" indent="0">
              <a:buNone/>
            </a:pPr>
            <a:r>
              <a:rPr lang="cs-CZ" sz="1600" dirty="0"/>
              <a:t>Prezentace je </a:t>
            </a:r>
            <a:r>
              <a:rPr lang="cs-CZ" sz="1600" dirty="0" smtClean="0"/>
              <a:t>určena </a:t>
            </a:r>
            <a:r>
              <a:rPr lang="cs-CZ" sz="1600" dirty="0"/>
              <a:t>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buNone/>
            </a:pPr>
            <a:r>
              <a:rPr lang="cs-CZ" sz="1600" dirty="0"/>
              <a:t>Obsahové se zaměřuje na jeden z klíčových avantgardních uměleckých směrů první poloviny 20. století – surrealismus. Navazuje na prezentaci s úvodem do této problematiky a výkladem o metafyzickém malířství.</a:t>
            </a:r>
          </a:p>
          <a:p>
            <a:pPr marL="0" indent="0">
              <a:buNone/>
            </a:pPr>
            <a:r>
              <a:rPr lang="cs-CZ" sz="1600" dirty="0"/>
              <a:t>Charakterizuje vznik a hlavní znaky surrealismu a seznamuje s dílem jeho </a:t>
            </a:r>
            <a:r>
              <a:rPr lang="cs-CZ" sz="1600" dirty="0" smtClean="0"/>
              <a:t>nejznámějších </a:t>
            </a:r>
            <a:r>
              <a:rPr lang="cs-CZ" sz="1600" dirty="0"/>
              <a:t>představitelů v evropském umění.</a:t>
            </a:r>
          </a:p>
          <a:p>
            <a:pPr marL="0" indent="0">
              <a:buNone/>
            </a:pPr>
            <a:r>
              <a:rPr lang="cs-CZ" sz="1600" dirty="0"/>
              <a:t>Jako motivační prvek je na úvod do výkladu </a:t>
            </a:r>
            <a:r>
              <a:rPr lang="cs-CZ" sz="1600" dirty="0" smtClean="0"/>
              <a:t>zahrnuta </a:t>
            </a:r>
            <a:r>
              <a:rPr lang="cs-CZ" sz="1600" dirty="0"/>
              <a:t>interaktivní část pro </a:t>
            </a:r>
            <a:r>
              <a:rPr lang="cs-CZ" sz="1600" dirty="0" smtClean="0"/>
              <a:t>zopakování probraného učiva. Žáci odpovídají na 10 otázek vztahujících se ke vzniku surrealismu a metafyzické malbě. Kliknutím </a:t>
            </a:r>
            <a:r>
              <a:rPr lang="cs-CZ" sz="1600" dirty="0"/>
              <a:t>na modrou šipku vedle otázky se rozbalí správná odpověď. Zpět na stránku s otázkami se </a:t>
            </a:r>
            <a:r>
              <a:rPr lang="cs-CZ" sz="1600" dirty="0" smtClean="0"/>
              <a:t>dostanou </a:t>
            </a:r>
            <a:r>
              <a:rPr lang="cs-CZ" sz="1600" dirty="0"/>
              <a:t>pomocí žluté šipky na snímku vpravo dole</a:t>
            </a:r>
            <a:r>
              <a:rPr lang="cs-CZ" sz="1600" dirty="0" smtClean="0"/>
              <a:t>. Tuto část prezentace lze využít nejen k opakování, ale i k prozkoušení znalostí žáků. 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Poté následuje výkladová část prezentace o surrealistickém umění a tvorbě jeho představitelů s názornými ukázkami děl.</a:t>
            </a:r>
          </a:p>
          <a:p>
            <a:pPr marL="0" indent="0">
              <a:buNone/>
            </a:pPr>
            <a:r>
              <a:rPr lang="cs-CZ" sz="1600" dirty="0" smtClean="0"/>
              <a:t>Látka </a:t>
            </a:r>
            <a:r>
              <a:rPr lang="cs-CZ" sz="1600" dirty="0"/>
              <a:t>je určena pro studenty 2. ročníků čtyřletého a 4. ročníků šestiletého gymnázia.</a:t>
            </a:r>
          </a:p>
          <a:p>
            <a:pPr marL="0" indent="0">
              <a:buNone/>
            </a:pPr>
            <a:r>
              <a:rPr lang="cs-CZ" sz="1600" dirty="0"/>
              <a:t>Může být využita i jako podklad pro samostatné studium žáka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Vzdělávací cíle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600" dirty="0"/>
              <a:t>seznámit žáky </a:t>
            </a:r>
            <a:r>
              <a:rPr lang="cs-CZ" sz="1600" dirty="0" smtClean="0"/>
              <a:t>s charakterem surrealistického umění a jeho tvůrčími metodami na příkladu tvorby několika nejvýznačnějších představitelů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600" dirty="0" smtClean="0"/>
              <a:t>zopakovat </a:t>
            </a:r>
            <a:r>
              <a:rPr lang="cs-CZ" sz="1600" dirty="0"/>
              <a:t>a upevnit </a:t>
            </a:r>
            <a:r>
              <a:rPr lang="cs-CZ" sz="1600" dirty="0" smtClean="0"/>
              <a:t>probrané </a:t>
            </a:r>
            <a:r>
              <a:rPr lang="cs-CZ" sz="1600" dirty="0" smtClean="0"/>
              <a:t>učivo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756429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anchor="ctr"/>
          <a:lstStyle/>
          <a:p>
            <a:r>
              <a:rPr lang="cs-CZ" sz="6600" dirty="0" smtClean="0">
                <a:ln w="10160">
                  <a:solidFill>
                    <a:srgbClr val="7030A0"/>
                  </a:solidFill>
                  <a:prstDash val="solid"/>
                </a:ln>
                <a:solidFill>
                  <a:srgbClr val="D636A8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OPAKOVÁNÍ</a:t>
            </a:r>
            <a:endParaRPr lang="cs-CZ" sz="4800" dirty="0">
              <a:ln w="10160">
                <a:solidFill>
                  <a:srgbClr val="7030A0"/>
                </a:solidFill>
                <a:prstDash val="solid"/>
              </a:ln>
              <a:solidFill>
                <a:srgbClr val="D636A8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01804" y="4221088"/>
            <a:ext cx="7772400" cy="1728192"/>
          </a:xfrm>
          <a:noFill/>
        </p:spPr>
        <p:txBody>
          <a:bodyPr/>
          <a:lstStyle/>
          <a:p>
            <a:r>
              <a:rPr lang="cs-CZ" dirty="0" smtClean="0"/>
              <a:t>Odpovězte na následující otázky. Kliknutím na modrou šipku vedle otázky se rozbalí správná odpověď. Zpět na stránku s otázkami se dostanete pomocí žluté šipky na snímku vpravo dole.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264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95514" y="503376"/>
            <a:ext cx="8504252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Clr>
                <a:srgbClr val="7030A0"/>
              </a:buClr>
              <a:buSzPct val="107000"/>
              <a:buFont typeface="+mj-lt"/>
              <a:buAutoNum type="arabicPeriod"/>
            </a:pPr>
            <a:r>
              <a:rPr lang="cs-CZ" sz="2600" dirty="0"/>
              <a:t>Co rozumíme </a:t>
            </a:r>
            <a:r>
              <a:rPr lang="cs-CZ" sz="2600" dirty="0" smtClean="0"/>
              <a:t>pod </a:t>
            </a:r>
            <a:r>
              <a:rPr lang="cs-CZ" sz="2600" dirty="0"/>
              <a:t>pojmem „pittura metafisica</a:t>
            </a:r>
            <a:r>
              <a:rPr lang="cs-CZ" sz="2600" dirty="0" smtClean="0"/>
              <a:t>“?</a:t>
            </a:r>
            <a:endParaRPr lang="cs-CZ" sz="2600" dirty="0"/>
          </a:p>
          <a:p>
            <a:pPr marL="457200" indent="-457200">
              <a:buClr>
                <a:srgbClr val="7030A0"/>
              </a:buClr>
              <a:buSzPct val="107000"/>
              <a:buFont typeface="+mj-lt"/>
              <a:buAutoNum type="arabicPeriod"/>
            </a:pPr>
            <a:r>
              <a:rPr lang="cs-CZ" sz="2600" dirty="0"/>
              <a:t>Kdo byl </a:t>
            </a:r>
            <a:r>
              <a:rPr lang="cs-CZ" sz="2600" dirty="0" smtClean="0"/>
              <a:t>jejím </a:t>
            </a:r>
            <a:r>
              <a:rPr lang="cs-CZ" sz="2600" dirty="0"/>
              <a:t>hlavním představitelem?</a:t>
            </a:r>
          </a:p>
          <a:p>
            <a:pPr marL="457200" indent="-457200">
              <a:buClr>
                <a:srgbClr val="7030A0"/>
              </a:buClr>
              <a:buSzPct val="107000"/>
              <a:buFont typeface="+mj-lt"/>
              <a:buAutoNum type="arabicPeriod"/>
            </a:pPr>
            <a:r>
              <a:rPr lang="cs-CZ" sz="2600" dirty="0"/>
              <a:t>Jak se jmenuje cyklus jeho nejvýznamnějších obrazů?</a:t>
            </a:r>
          </a:p>
          <a:p>
            <a:pPr marL="457200" indent="-457200">
              <a:buClr>
                <a:srgbClr val="7030A0"/>
              </a:buClr>
              <a:buSzPct val="107000"/>
              <a:buFont typeface="+mj-lt"/>
              <a:buAutoNum type="arabicPeriod"/>
            </a:pPr>
            <a:r>
              <a:rPr lang="cs-CZ" sz="2600" dirty="0"/>
              <a:t>Co je pro ně typické?</a:t>
            </a:r>
          </a:p>
          <a:p>
            <a:pPr marL="457200" indent="-457200">
              <a:buClr>
                <a:srgbClr val="7030A0"/>
              </a:buClr>
              <a:buSzPct val="107000"/>
              <a:buFont typeface="+mj-lt"/>
              <a:buAutoNum type="arabicPeriod"/>
            </a:pPr>
            <a:r>
              <a:rPr lang="cs-CZ" sz="2600" dirty="0"/>
              <a:t>Vysvětlete název surrealismu.</a:t>
            </a:r>
          </a:p>
          <a:p>
            <a:pPr marL="457200" indent="-457200">
              <a:buClr>
                <a:srgbClr val="7030A0"/>
              </a:buClr>
              <a:buSzPct val="107000"/>
              <a:buFont typeface="+mj-lt"/>
              <a:buAutoNum type="arabicPeriod"/>
            </a:pPr>
            <a:r>
              <a:rPr lang="cs-CZ" sz="2600" dirty="0"/>
              <a:t>Kdy vyšel manifest surrealismu a kdo jej sepsal?</a:t>
            </a:r>
          </a:p>
          <a:p>
            <a:pPr marL="457200" indent="-457200">
              <a:buClr>
                <a:srgbClr val="7030A0"/>
              </a:buClr>
              <a:buSzPct val="107000"/>
              <a:buFont typeface="+mj-lt"/>
              <a:buAutoNum type="arabicPeriod"/>
            </a:pPr>
            <a:r>
              <a:rPr lang="cs-CZ" sz="2600" dirty="0"/>
              <a:t>Kdo vymyslel slovo surrealismus a kde jej poprvé použil?</a:t>
            </a:r>
          </a:p>
          <a:p>
            <a:pPr marL="457200" indent="-457200">
              <a:buClr>
                <a:srgbClr val="7030A0"/>
              </a:buClr>
              <a:buSzPct val="107000"/>
              <a:buFont typeface="+mj-lt"/>
              <a:buAutoNum type="arabicPeriod"/>
            </a:pPr>
            <a:r>
              <a:rPr lang="cs-CZ" sz="2600" dirty="0"/>
              <a:t>Co je typické pro tento malířský styl?</a:t>
            </a:r>
          </a:p>
          <a:p>
            <a:pPr marL="457200" indent="-457200">
              <a:buClr>
                <a:srgbClr val="7030A0"/>
              </a:buClr>
              <a:buSzPct val="107000"/>
              <a:buFont typeface="+mj-lt"/>
              <a:buAutoNum type="arabicPeriod"/>
            </a:pPr>
            <a:r>
              <a:rPr lang="cs-CZ" sz="2600" dirty="0"/>
              <a:t>Doplňte citát ze zpěvů </a:t>
            </a:r>
            <a:r>
              <a:rPr lang="cs-CZ" sz="2600" dirty="0" err="1"/>
              <a:t>Maldororových</a:t>
            </a:r>
            <a:r>
              <a:rPr lang="cs-CZ" sz="2600" dirty="0"/>
              <a:t> I. </a:t>
            </a:r>
            <a:r>
              <a:rPr lang="cs-CZ" sz="2600" dirty="0" err="1"/>
              <a:t>Ducasse</a:t>
            </a:r>
            <a:r>
              <a:rPr lang="cs-CZ" sz="2600" dirty="0"/>
              <a:t>, který vystihuje poetiku surrealismu: „krásný jako…“</a:t>
            </a:r>
          </a:p>
          <a:p>
            <a:pPr marL="457200" indent="-457200">
              <a:buClr>
                <a:srgbClr val="7030A0"/>
              </a:buClr>
              <a:buSzPct val="107000"/>
              <a:buFont typeface="+mj-lt"/>
              <a:buAutoNum type="arabicPeriod"/>
            </a:pPr>
            <a:r>
              <a:rPr lang="cs-CZ" sz="2600" dirty="0"/>
              <a:t>Který rakouský lékař ovlivnil svým zkoumáním lidské psychiky surrealismus a jak se jmenuje jeho slavná teorie?</a:t>
            </a: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698048" y="504968"/>
            <a:ext cx="690376" cy="504056"/>
          </a:xfrm>
          <a:prstGeom prst="rightArrow">
            <a:avLst/>
          </a:prstGeom>
          <a:solidFill>
            <a:srgbClr val="8C6FD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6444208" y="908720"/>
            <a:ext cx="690376" cy="504056"/>
          </a:xfrm>
          <a:prstGeom prst="rightArrow">
            <a:avLst/>
          </a:prstGeom>
          <a:solidFill>
            <a:srgbClr val="8C6FD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7668344" y="1268760"/>
            <a:ext cx="618368" cy="504056"/>
          </a:xfrm>
          <a:prstGeom prst="rightArrow">
            <a:avLst/>
          </a:prstGeom>
          <a:solidFill>
            <a:srgbClr val="8C6FD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5" action="ppaction://hlinksldjump"/>
          </p:cNvPr>
          <p:cNvSpPr/>
          <p:nvPr/>
        </p:nvSpPr>
        <p:spPr>
          <a:xfrm>
            <a:off x="4139952" y="2060848"/>
            <a:ext cx="690376" cy="504056"/>
          </a:xfrm>
          <a:prstGeom prst="rightArrow">
            <a:avLst/>
          </a:prstGeom>
          <a:solidFill>
            <a:srgbClr val="8C6FD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>
            <a:hlinkClick r:id="rId6" action="ppaction://hlinksldjump"/>
          </p:cNvPr>
          <p:cNvSpPr/>
          <p:nvPr/>
        </p:nvSpPr>
        <p:spPr>
          <a:xfrm>
            <a:off x="5292080" y="2456892"/>
            <a:ext cx="690376" cy="504056"/>
          </a:xfrm>
          <a:prstGeom prst="rightArrow">
            <a:avLst/>
          </a:prstGeom>
          <a:solidFill>
            <a:srgbClr val="8C6FD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>
            <a:hlinkClick r:id="rId7" action="ppaction://hlinksldjump"/>
          </p:cNvPr>
          <p:cNvSpPr/>
          <p:nvPr/>
        </p:nvSpPr>
        <p:spPr>
          <a:xfrm>
            <a:off x="8009390" y="2881062"/>
            <a:ext cx="690376" cy="504056"/>
          </a:xfrm>
          <a:prstGeom prst="rightArrow">
            <a:avLst/>
          </a:prstGeom>
          <a:solidFill>
            <a:srgbClr val="8C6FD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>
            <a:hlinkClick r:id="rId8" action="ppaction://hlinksldjump"/>
          </p:cNvPr>
          <p:cNvSpPr/>
          <p:nvPr/>
        </p:nvSpPr>
        <p:spPr>
          <a:xfrm>
            <a:off x="6300192" y="4077072"/>
            <a:ext cx="690376" cy="504056"/>
          </a:xfrm>
          <a:prstGeom prst="rightArrow">
            <a:avLst/>
          </a:prstGeom>
          <a:solidFill>
            <a:srgbClr val="8C6FD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>
            <a:hlinkClick r:id="rId9" action="ppaction://hlinksldjump"/>
          </p:cNvPr>
          <p:cNvSpPr/>
          <p:nvPr/>
        </p:nvSpPr>
        <p:spPr>
          <a:xfrm>
            <a:off x="2051720" y="3645024"/>
            <a:ext cx="690376" cy="504056"/>
          </a:xfrm>
          <a:prstGeom prst="rightArrow">
            <a:avLst/>
          </a:prstGeom>
          <a:solidFill>
            <a:srgbClr val="8C6FD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>
            <a:hlinkClick r:id="rId10" action="ppaction://hlinksldjump"/>
          </p:cNvPr>
          <p:cNvSpPr/>
          <p:nvPr/>
        </p:nvSpPr>
        <p:spPr>
          <a:xfrm>
            <a:off x="1979712" y="6093296"/>
            <a:ext cx="690376" cy="504056"/>
          </a:xfrm>
          <a:prstGeom prst="rightArrow">
            <a:avLst/>
          </a:prstGeom>
          <a:solidFill>
            <a:srgbClr val="8C6FD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>
            <a:hlinkClick r:id="rId11" action="ppaction://hlinksldjump"/>
          </p:cNvPr>
          <p:cNvSpPr/>
          <p:nvPr/>
        </p:nvSpPr>
        <p:spPr>
          <a:xfrm>
            <a:off x="8354578" y="4869160"/>
            <a:ext cx="690376" cy="504056"/>
          </a:xfrm>
          <a:prstGeom prst="rightArrow">
            <a:avLst/>
          </a:prstGeom>
          <a:solidFill>
            <a:srgbClr val="8C6FD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ight Arrow 14"/>
          <p:cNvSpPr/>
          <p:nvPr/>
        </p:nvSpPr>
        <p:spPr>
          <a:xfrm>
            <a:off x="6784774" y="6051860"/>
            <a:ext cx="2058528" cy="735238"/>
          </a:xfrm>
          <a:prstGeom prst="rightArrow">
            <a:avLst/>
          </a:prstGeom>
          <a:solidFill>
            <a:srgbClr val="DEA9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otázka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516718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Metafyzická malba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ight Arrow 2">
            <a:hlinkClick r:id="rId2" action="ppaction://hlinksldjump"/>
          </p:cNvPr>
          <p:cNvSpPr/>
          <p:nvPr/>
        </p:nvSpPr>
        <p:spPr>
          <a:xfrm>
            <a:off x="7049976" y="5661248"/>
            <a:ext cx="1626480" cy="844672"/>
          </a:xfrm>
          <a:prstGeom prst="rightArrow">
            <a:avLst/>
          </a:prstGeom>
          <a:solidFill>
            <a:srgbClr val="DEA9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A48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Zpět</a:t>
            </a:r>
            <a:endParaRPr lang="cs-CZ" sz="2800" b="1" dirty="0">
              <a:solidFill>
                <a:srgbClr val="7A48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41339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Italský malíř 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Giorgio de </a:t>
            </a:r>
            <a:r>
              <a:rPr lang="cs-CZ" sz="48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48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hirico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ight Arrow 2">
            <a:hlinkClick r:id="rId2" action="ppaction://hlinksldjump"/>
          </p:cNvPr>
          <p:cNvSpPr/>
          <p:nvPr/>
        </p:nvSpPr>
        <p:spPr>
          <a:xfrm>
            <a:off x="7049976" y="5661248"/>
            <a:ext cx="1626480" cy="844672"/>
          </a:xfrm>
          <a:prstGeom prst="rightArrow">
            <a:avLst/>
          </a:prstGeom>
          <a:solidFill>
            <a:srgbClr val="DEA9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A48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Zpět</a:t>
            </a:r>
            <a:endParaRPr lang="cs-CZ" sz="2800" b="1" dirty="0">
              <a:solidFill>
                <a:srgbClr val="7A48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580579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Italská náměstí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ight Arrow 2">
            <a:hlinkClick r:id="rId2" action="ppaction://hlinksldjump"/>
          </p:cNvPr>
          <p:cNvSpPr/>
          <p:nvPr/>
        </p:nvSpPr>
        <p:spPr>
          <a:xfrm>
            <a:off x="7049976" y="5661248"/>
            <a:ext cx="1626480" cy="844672"/>
          </a:xfrm>
          <a:prstGeom prst="rightArrow">
            <a:avLst/>
          </a:prstGeom>
          <a:solidFill>
            <a:srgbClr val="DEA9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A48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Zpět</a:t>
            </a:r>
            <a:endParaRPr lang="cs-CZ" sz="2800" b="1" dirty="0">
              <a:solidFill>
                <a:srgbClr val="7A48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05339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360040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Vycházejí z</a:t>
            </a: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renesanční perspektivy a plastického zobrazování vzájemně nesourodých 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předmětů.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ight Arrow 2">
            <a:hlinkClick r:id="rId2" action="ppaction://hlinksldjump"/>
          </p:cNvPr>
          <p:cNvSpPr/>
          <p:nvPr/>
        </p:nvSpPr>
        <p:spPr>
          <a:xfrm>
            <a:off x="7049976" y="5661248"/>
            <a:ext cx="1626480" cy="844672"/>
          </a:xfrm>
          <a:prstGeom prst="rightArrow">
            <a:avLst/>
          </a:prstGeom>
          <a:solidFill>
            <a:srgbClr val="DEA9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A48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Zpět</a:t>
            </a:r>
            <a:endParaRPr lang="cs-CZ" sz="2800" b="1" dirty="0">
              <a:solidFill>
                <a:srgbClr val="7A48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323923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 = nad </a:t>
            </a:r>
            <a:endParaRPr lang="cs-CZ" sz="48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</a:t>
            </a:r>
            <a:r>
              <a:rPr lang="cs-CZ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nadrealismus </a:t>
            </a:r>
          </a:p>
        </p:txBody>
      </p:sp>
      <p:sp>
        <p:nvSpPr>
          <p:cNvPr id="3" name="Right Arrow 2">
            <a:hlinkClick r:id="rId2" action="ppaction://hlinksldjump"/>
          </p:cNvPr>
          <p:cNvSpPr/>
          <p:nvPr/>
        </p:nvSpPr>
        <p:spPr>
          <a:xfrm>
            <a:off x="7049976" y="5661248"/>
            <a:ext cx="1626480" cy="844672"/>
          </a:xfrm>
          <a:prstGeom prst="rightArrow">
            <a:avLst/>
          </a:prstGeom>
          <a:solidFill>
            <a:srgbClr val="DEA9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A48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Zpět</a:t>
            </a:r>
            <a:endParaRPr lang="cs-CZ" sz="2800" b="1" dirty="0">
              <a:solidFill>
                <a:srgbClr val="7A48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146974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André Breton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1924 (1929)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ight Arrow 2">
            <a:hlinkClick r:id="rId2" action="ppaction://hlinksldjump"/>
          </p:cNvPr>
          <p:cNvSpPr/>
          <p:nvPr/>
        </p:nvSpPr>
        <p:spPr>
          <a:xfrm>
            <a:off x="7049976" y="5661248"/>
            <a:ext cx="1626480" cy="844672"/>
          </a:xfrm>
          <a:prstGeom prst="rightArrow">
            <a:avLst/>
          </a:prstGeom>
          <a:solidFill>
            <a:srgbClr val="DEA9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A48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Zpět</a:t>
            </a:r>
            <a:endParaRPr lang="cs-CZ" sz="2800" b="1" dirty="0">
              <a:solidFill>
                <a:srgbClr val="7A48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83486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4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Guillaume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Apollinaire</a:t>
            </a:r>
            <a:endParaRPr lang="cs-CZ" sz="4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Prsy </a:t>
            </a:r>
            <a:r>
              <a:rPr lang="cs-CZ" sz="4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Tirésiovy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(1917)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„surrealistické drama“</a:t>
            </a:r>
            <a:endParaRPr lang="cs-CZ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ight Arrow 2">
            <a:hlinkClick r:id="rId2" action="ppaction://hlinksldjump"/>
          </p:cNvPr>
          <p:cNvSpPr/>
          <p:nvPr/>
        </p:nvSpPr>
        <p:spPr>
          <a:xfrm>
            <a:off x="7049976" y="5661248"/>
            <a:ext cx="1626480" cy="844672"/>
          </a:xfrm>
          <a:prstGeom prst="rightArrow">
            <a:avLst/>
          </a:prstGeom>
          <a:solidFill>
            <a:srgbClr val="DEA9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A48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Zpět</a:t>
            </a:r>
            <a:endParaRPr lang="cs-CZ" sz="2800" b="1" dirty="0">
              <a:solidFill>
                <a:srgbClr val="7A48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31613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800" dirty="0"/>
              <a:t>P</a:t>
            </a: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rolínání </a:t>
            </a:r>
            <a:r>
              <a:rPr lang="cs-CZ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 </a:t>
            </a: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světů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</a:t>
            </a:r>
            <a:r>
              <a:rPr lang="cs-CZ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snu a </a:t>
            </a: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reality.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ight Arrow 2">
            <a:hlinkClick r:id="rId2" action="ppaction://hlinksldjump"/>
          </p:cNvPr>
          <p:cNvSpPr/>
          <p:nvPr/>
        </p:nvSpPr>
        <p:spPr>
          <a:xfrm>
            <a:off x="7049976" y="5661248"/>
            <a:ext cx="1626480" cy="844672"/>
          </a:xfrm>
          <a:prstGeom prst="rightArrow">
            <a:avLst/>
          </a:prstGeom>
          <a:solidFill>
            <a:srgbClr val="DEA9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A48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Zpět</a:t>
            </a:r>
            <a:endParaRPr lang="cs-CZ" sz="2800" b="1" dirty="0">
              <a:solidFill>
                <a:srgbClr val="7A48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46569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600400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„…náhodné </a:t>
            </a:r>
            <a:r>
              <a:rPr lang="cs-CZ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setkání šicího stroje a deštníku na pitevním stole“</a:t>
            </a:r>
          </a:p>
          <a:p>
            <a:endParaRPr lang="cs-CZ" dirty="0"/>
          </a:p>
        </p:txBody>
      </p:sp>
      <p:sp>
        <p:nvSpPr>
          <p:cNvPr id="3" name="Right Arrow 2">
            <a:hlinkClick r:id="rId2" action="ppaction://hlinksldjump"/>
          </p:cNvPr>
          <p:cNvSpPr/>
          <p:nvPr/>
        </p:nvSpPr>
        <p:spPr>
          <a:xfrm>
            <a:off x="7049976" y="5661248"/>
            <a:ext cx="1626480" cy="844672"/>
          </a:xfrm>
          <a:prstGeom prst="rightArrow">
            <a:avLst/>
          </a:prstGeom>
          <a:solidFill>
            <a:srgbClr val="DEA9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A48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Zpět</a:t>
            </a:r>
            <a:endParaRPr lang="cs-CZ" sz="2800" b="1" dirty="0">
              <a:solidFill>
                <a:srgbClr val="7A48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71550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Surrealistům poskytl teoretický a filosofický základ především rakouský </a:t>
            </a: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lékař Sigmund 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Freud svou teorií psychoanalýzy. 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ight Arrow 2">
            <a:hlinkClick r:id="rId2" action="ppaction://hlinksldjump"/>
          </p:cNvPr>
          <p:cNvSpPr/>
          <p:nvPr/>
        </p:nvSpPr>
        <p:spPr>
          <a:xfrm>
            <a:off x="7049976" y="5661248"/>
            <a:ext cx="1626480" cy="844672"/>
          </a:xfrm>
          <a:prstGeom prst="rightArrow">
            <a:avLst/>
          </a:prstGeom>
          <a:solidFill>
            <a:srgbClr val="DEA9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A48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  <a:endParaRPr lang="cs-CZ" sz="2800" b="1" dirty="0">
              <a:solidFill>
                <a:srgbClr val="7A48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895214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75980" y="2967335"/>
            <a:ext cx="8392042" cy="1323439"/>
          </a:xfrm>
          <a:prstGeom prst="rect">
            <a:avLst/>
          </a:prstGeom>
          <a:noFill/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lIns="91440" tIns="45720" rIns="91440" bIns="45720">
            <a:prstTxWarp prst="textDoubleWave1">
              <a:avLst/>
            </a:prstTxWarp>
            <a:spAutoFit/>
            <a:scene3d>
              <a:camera prst="obliqueTopRigh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8000" b="1" dirty="0" smtClean="0">
                <a:ln w="38100">
                  <a:solidFill>
                    <a:srgbClr val="FFFF00"/>
                  </a:solidFill>
                </a:ln>
                <a:solidFill>
                  <a:srgbClr val="D636A8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SURREALISMUS</a:t>
            </a:r>
            <a:endParaRPr lang="en-US" sz="8000" b="1" dirty="0">
              <a:ln w="38100">
                <a:solidFill>
                  <a:srgbClr val="FFFF00"/>
                </a:solidFill>
              </a:ln>
              <a:solidFill>
                <a:srgbClr val="D636A8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768022" y="64886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355976" y="4725144"/>
            <a:ext cx="81304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6600">
                  <a:solidFill>
                    <a:srgbClr val="FFFF00"/>
                  </a:solidFill>
                  <a:prstDash val="solid"/>
                </a:ln>
                <a:solidFill>
                  <a:srgbClr val="D636A8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II</a:t>
            </a:r>
            <a:endParaRPr lang="cs-CZ" sz="8800" b="1" dirty="0">
              <a:ln w="6600">
                <a:solidFill>
                  <a:srgbClr val="FFFF00"/>
                </a:solidFill>
                <a:prstDash val="solid"/>
              </a:ln>
              <a:solidFill>
                <a:srgbClr val="D636A8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1098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100"/>
                            </p:stCondLst>
                            <p:childTnLst>
                              <p:par>
                                <p:cTn id="2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" dur="62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" dur="31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313" fill="hold">
                                          <p:stCondLst>
                                            <p:cond delay="31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313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313" fill="hold">
                                          <p:stCondLst>
                                            <p:cond delay="9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727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227"/>
                            </p:stCondLst>
                            <p:childTnLst>
                              <p:par>
                                <p:cTn id="33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4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5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6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7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727"/>
                            </p:stCondLst>
                            <p:childTnLst>
                              <p:par>
                                <p:cTn id="39" presetID="27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7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41" dur="7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42" dur="7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7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3" grpId="1" build="allAtOnce"/>
      <p:bldP spid="4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sah 3"/>
          <p:cNvSpPr>
            <a:spLocks noGrp="1"/>
          </p:cNvSpPr>
          <p:nvPr>
            <p:ph idx="4294967295"/>
          </p:nvPr>
        </p:nvSpPr>
        <p:spPr>
          <a:xfrm>
            <a:off x="457200" y="1417638"/>
            <a:ext cx="3900488" cy="5154613"/>
          </a:xfr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/>
          <a:p>
            <a:pPr marL="0" indent="0" algn="ctr" eaLnBrk="1" hangingPunct="1"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PSYCHICKÝ AUTOMATISMUS</a:t>
            </a:r>
          </a:p>
        </p:txBody>
      </p:sp>
      <p:sp>
        <p:nvSpPr>
          <p:cNvPr id="36865" name="Nadpis 2"/>
          <p:cNvSpPr>
            <a:spLocks noGrp="1"/>
          </p:cNvSpPr>
          <p:nvPr>
            <p:ph type="title"/>
          </p:nvPr>
        </p:nvSpPr>
        <p:spPr>
          <a:noFill/>
        </p:spPr>
        <p:txBody>
          <a:bodyPr anchor="t"/>
          <a:lstStyle/>
          <a:p>
            <a:pPr eaLnBrk="1" hangingPunct="1"/>
            <a:r>
              <a:rPr lang="cs-CZ" sz="5400" dirty="0" smtClean="0">
                <a:ln>
                  <a:solidFill>
                    <a:srgbClr val="7030A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</a:t>
            </a:r>
            <a:r>
              <a:rPr lang="cs-CZ" sz="5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dirty="0" smtClean="0">
                <a:ln>
                  <a:solidFill>
                    <a:srgbClr val="7030A0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METODY</a:t>
            </a:r>
            <a:r>
              <a:rPr lang="cs-CZ" sz="5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36867" name="Zástupný symbol pro obsah 3"/>
          <p:cNvSpPr txBox="1">
            <a:spLocks/>
          </p:cNvSpPr>
          <p:nvPr/>
        </p:nvSpPr>
        <p:spPr bwMode="auto">
          <a:xfrm>
            <a:off x="4857750" y="1417637"/>
            <a:ext cx="3900488" cy="51546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MAGICKÝ REALISMUS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</p:txBody>
      </p:sp>
      <p:grpSp>
        <p:nvGrpSpPr>
          <p:cNvPr id="36869" name="Skupina 12"/>
          <p:cNvGrpSpPr>
            <a:grpSpLocks/>
          </p:cNvGrpSpPr>
          <p:nvPr/>
        </p:nvGrpSpPr>
        <p:grpSpPr bwMode="auto">
          <a:xfrm>
            <a:off x="4860032" y="2633927"/>
            <a:ext cx="3888431" cy="3866885"/>
            <a:chOff x="4860139" y="2633277"/>
            <a:chExt cx="3887487" cy="3867581"/>
          </a:xfrm>
        </p:grpSpPr>
        <p:pic>
          <p:nvPicPr>
            <p:cNvPr id="36870" name="Picture 4" descr="C:\Documents and Settings\Jelinkova\Dokumenty\Marcela\Výtvarná výchova\5.20.století\6.Surrealismus\René Magritte (1898-1967)\7.Budoucnost soch 1932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572131" y="2633277"/>
              <a:ext cx="2463806" cy="347416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6871" name="Obdélník 11"/>
            <p:cNvSpPr>
              <a:spLocks noChangeArrowheads="1"/>
            </p:cNvSpPr>
            <p:nvPr/>
          </p:nvSpPr>
          <p:spPr bwMode="auto">
            <a:xfrm>
              <a:off x="4860139" y="6131460"/>
              <a:ext cx="3887487" cy="3693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cs-CZ" b="1" dirty="0" smtClean="0">
                  <a:latin typeface="Calibri" pitchFamily="34" charset="0"/>
                </a:rPr>
                <a:t>3. R</a:t>
              </a:r>
              <a:r>
                <a:rPr lang="cs-CZ" b="1" dirty="0">
                  <a:latin typeface="Calibri" pitchFamily="34" charset="0"/>
                </a:rPr>
                <a:t>. Magritte </a:t>
              </a:r>
              <a:r>
                <a:rPr lang="cs-CZ" b="1" dirty="0" smtClean="0">
                  <a:latin typeface="Calibri" pitchFamily="34" charset="0"/>
                </a:rPr>
                <a:t>– </a:t>
              </a:r>
              <a:r>
                <a:rPr lang="cs-CZ" b="1" dirty="0">
                  <a:latin typeface="Calibri" pitchFamily="34" charset="0"/>
                </a:rPr>
                <a:t>Budoucnost </a:t>
              </a:r>
              <a:r>
                <a:rPr lang="cs-CZ" b="1" dirty="0" smtClean="0">
                  <a:latin typeface="Calibri" pitchFamily="34" charset="0"/>
                </a:rPr>
                <a:t>soch, 1937</a:t>
              </a:r>
              <a:endParaRPr lang="cs-CZ" b="1" dirty="0">
                <a:latin typeface="Calibri" pitchFamily="34" charset="0"/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721519" y="2938662"/>
            <a:ext cx="3371849" cy="3562150"/>
            <a:chOff x="755576" y="2777161"/>
            <a:chExt cx="3371849" cy="3562150"/>
          </a:xfrm>
        </p:grpSpPr>
        <p:sp>
          <p:nvSpPr>
            <p:cNvPr id="36873" name="Obdélník 8"/>
            <p:cNvSpPr>
              <a:spLocks noChangeArrowheads="1"/>
            </p:cNvSpPr>
            <p:nvPr/>
          </p:nvSpPr>
          <p:spPr bwMode="auto">
            <a:xfrm>
              <a:off x="910863" y="5969979"/>
              <a:ext cx="2904000" cy="369332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latin typeface="Calibri" pitchFamily="34" charset="0"/>
                </a:rPr>
                <a:t>2. J</a:t>
              </a:r>
              <a:r>
                <a:rPr lang="cs-CZ" b="1" dirty="0">
                  <a:latin typeface="Calibri" pitchFamily="34" charset="0"/>
                </a:rPr>
                <a:t>. </a:t>
              </a:r>
              <a:r>
                <a:rPr lang="cs-CZ" b="1" dirty="0" err="1">
                  <a:latin typeface="Calibri" pitchFamily="34" charset="0"/>
                </a:rPr>
                <a:t>Miró</a:t>
              </a:r>
              <a:r>
                <a:rPr lang="cs-CZ" b="1" dirty="0">
                  <a:latin typeface="Calibri" pitchFamily="34" charset="0"/>
                </a:rPr>
                <a:t> – </a:t>
              </a:r>
              <a:r>
                <a:rPr lang="cs-CZ" b="1" dirty="0" smtClean="0">
                  <a:latin typeface="Calibri" pitchFamily="34" charset="0"/>
                </a:rPr>
                <a:t>Kompozice, 1933</a:t>
              </a:r>
              <a:endParaRPr lang="cs-CZ" b="1" dirty="0">
                <a:latin typeface="Calibri" pitchFamily="34" charset="0"/>
              </a:endParaRPr>
            </a:p>
          </p:txBody>
        </p:sp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55576" y="2777161"/>
              <a:ext cx="3371849" cy="270986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3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0D0D"/>
                </a:solidFill>
              </a:rPr>
              <a:t>SALVADOR DALÍ</a:t>
            </a:r>
            <a:r>
              <a:rPr lang="cs-CZ" b="0" dirty="0" smtClean="0"/>
              <a:t/>
            </a:r>
            <a:br>
              <a:rPr lang="cs-CZ" b="0" dirty="0" smtClean="0"/>
            </a:br>
            <a:r>
              <a:rPr lang="cs-CZ" sz="3200" b="0" dirty="0" smtClean="0">
                <a:solidFill>
                  <a:schemeClr val="bg1"/>
                </a:solidFill>
              </a:rPr>
              <a:t>(1904 – 1989)</a:t>
            </a:r>
            <a:endParaRPr lang="cs-CZ" sz="4000" b="0" dirty="0" smtClean="0">
              <a:solidFill>
                <a:schemeClr val="bg1"/>
              </a:solidFill>
            </a:endParaRPr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>
          <a:xfrm>
            <a:off x="4355976" y="1855366"/>
            <a:ext cx="4330824" cy="4613328"/>
          </a:xfrm>
          <a:solidFill>
            <a:schemeClr val="bg1"/>
          </a:solidFill>
        </p:spPr>
        <p:txBody>
          <a:bodyPr anchor="ctr"/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♠"/>
            </a:pPr>
            <a:r>
              <a:rPr lang="cs-CZ" sz="3000" dirty="0" smtClean="0">
                <a:solidFill>
                  <a:srgbClr val="000000"/>
                </a:solidFill>
              </a:rPr>
              <a:t>katalánský</a:t>
            </a:r>
            <a:r>
              <a:rPr lang="cs-CZ" sz="3000" dirty="0" smtClean="0">
                <a:solidFill>
                  <a:srgbClr val="000000"/>
                </a:solidFill>
                <a:cs typeface="Times New Roman" pitchFamily="18" charset="0"/>
              </a:rPr>
              <a:t> malíř</a:t>
            </a:r>
            <a:endParaRPr lang="cs-CZ" sz="3000" dirty="0" smtClean="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♠"/>
            </a:pPr>
            <a:r>
              <a:rPr lang="cs-CZ" sz="3000" dirty="0" smtClean="0">
                <a:solidFill>
                  <a:srgbClr val="000000"/>
                </a:solidFill>
                <a:cs typeface="Times New Roman" pitchFamily="18" charset="0"/>
              </a:rPr>
              <a:t>kombinac</a:t>
            </a:r>
            <a:r>
              <a:rPr lang="cs-CZ" sz="3000" dirty="0" smtClean="0">
                <a:solidFill>
                  <a:srgbClr val="000000"/>
                </a:solidFill>
              </a:rPr>
              <a:t>e</a:t>
            </a:r>
            <a:r>
              <a:rPr lang="cs-CZ" sz="3000" dirty="0" smtClean="0">
                <a:solidFill>
                  <a:srgbClr val="000000"/>
                </a:solidFill>
                <a:cs typeface="Times New Roman" pitchFamily="18" charset="0"/>
              </a:rPr>
              <a:t> bizarních </a:t>
            </a:r>
            <a:r>
              <a:rPr lang="cs-CZ" sz="3000" dirty="0" smtClean="0">
                <a:solidFill>
                  <a:srgbClr val="000000"/>
                </a:solidFill>
              </a:rPr>
              <a:t>snových </a:t>
            </a:r>
            <a:r>
              <a:rPr lang="cs-CZ" sz="3000" dirty="0" smtClean="0">
                <a:solidFill>
                  <a:srgbClr val="000000"/>
                </a:solidFill>
                <a:cs typeface="Times New Roman" pitchFamily="18" charset="0"/>
              </a:rPr>
              <a:t>obrazů s prvotřídním kreslířským a malířským projevem inspirovaným </a:t>
            </a:r>
            <a:r>
              <a:rPr lang="cs-CZ" sz="3000" dirty="0" smtClean="0">
                <a:solidFill>
                  <a:srgbClr val="000000"/>
                </a:solidFill>
              </a:rPr>
              <a:t>renesančními</a:t>
            </a:r>
            <a:r>
              <a:rPr lang="cs-CZ" sz="3000" dirty="0" smtClean="0">
                <a:solidFill>
                  <a:srgbClr val="000000"/>
                </a:solidFill>
                <a:cs typeface="Times New Roman" pitchFamily="18" charset="0"/>
              </a:rPr>
              <a:t> mistry</a:t>
            </a:r>
            <a:endParaRPr lang="cs-CZ" sz="3000" dirty="0" smtClean="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♠"/>
            </a:pPr>
            <a:r>
              <a:rPr lang="cs-CZ" sz="3000" dirty="0" smtClean="0">
                <a:solidFill>
                  <a:srgbClr val="000000"/>
                </a:solidFill>
                <a:cs typeface="Times New Roman" pitchFamily="18" charset="0"/>
              </a:rPr>
              <a:t>vliv G. Arcimbolda</a:t>
            </a:r>
          </a:p>
          <a:p>
            <a:pPr lvl="1" eaLnBrk="1" hangingPunct="1">
              <a:lnSpc>
                <a:spcPct val="90000"/>
              </a:lnSpc>
              <a:buFont typeface="Calibri" panose="020F0502020204030204" pitchFamily="34" charset="0"/>
              <a:buChar char="‒"/>
            </a:pPr>
            <a:r>
              <a:rPr lang="cs-CZ" sz="3000" dirty="0" smtClean="0">
                <a:solidFill>
                  <a:srgbClr val="000000"/>
                </a:solidFill>
                <a:cs typeface="Times New Roman" pitchFamily="18" charset="0"/>
              </a:rPr>
              <a:t>jinotaje v obrazech</a:t>
            </a:r>
          </a:p>
        </p:txBody>
      </p:sp>
      <p:pic>
        <p:nvPicPr>
          <p:cNvPr id="10242" name="Picture 2" descr="http://upload.wikimedia.org/wikipedia/commons/2/27/Salvador_Dali_NYWT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62837"/>
            <a:ext cx="3456384" cy="459218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1560" y="645502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795598" y="646869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789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7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upload.wikimedia.org/wikipedia/commons/2/24/Salvador_Dal%C3%AD_1939.jpg?uselang=a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758651"/>
            <a:ext cx="3776271" cy="48509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://upload.wikimedia.org/wikipedia/commons/5/5c/Dali_6.jpg?uselang=a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89040"/>
            <a:ext cx="4057826" cy="27221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http://upload.wikimedia.org/wikipedia/commons/0/0f/Man_Ray_Salvador_Dali.jpg?uselang=a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448" y="758651"/>
            <a:ext cx="4088378" cy="26703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316920" y="341970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56095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282680" y="645009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95598" y="651605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EF5BE"/>
            </a:gs>
            <a:gs pos="20000">
              <a:schemeClr val="accent6">
                <a:lumMod val="60000"/>
                <a:lumOff val="40000"/>
              </a:schemeClr>
            </a:gs>
            <a:gs pos="0">
              <a:schemeClr val="bg1">
                <a:lumMod val="50000"/>
              </a:schemeClr>
            </a:gs>
            <a:gs pos="37000">
              <a:srgbClr val="F6AE44"/>
            </a:gs>
            <a:gs pos="61000">
              <a:srgbClr val="ACA06C"/>
            </a:gs>
            <a:gs pos="92000">
              <a:srgbClr val="533321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/>
          </p:nvPr>
        </p:nvSpPr>
        <p:spPr>
          <a:xfrm>
            <a:off x="1259632" y="413792"/>
            <a:ext cx="6573416" cy="1143000"/>
          </a:xfrm>
        </p:spPr>
        <p:txBody>
          <a:bodyPr/>
          <a:lstStyle/>
          <a:p>
            <a:pPr eaLnBrk="1" hangingPunct="1"/>
            <a:r>
              <a:rPr lang="cs-CZ" sz="4000" b="0" dirty="0" smtClean="0"/>
              <a:t> </a:t>
            </a:r>
            <a:r>
              <a:rPr lang="cs-CZ" sz="3600" dirty="0" smtClean="0">
                <a:solidFill>
                  <a:srgbClr val="002060"/>
                </a:solidFill>
              </a:rPr>
              <a:t>MUZEUM S. DALÍHO V KATALÁNSKÉM FIGUERES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44824"/>
            <a:ext cx="5908359" cy="44096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TextBox 3"/>
          <p:cNvSpPr txBox="1"/>
          <p:nvPr/>
        </p:nvSpPr>
        <p:spPr>
          <a:xfrm>
            <a:off x="7307761" y="625447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>
          <a:xfrm>
            <a:off x="1434480" y="205211"/>
            <a:ext cx="6275040" cy="847525"/>
          </a:xfrm>
        </p:spPr>
        <p:txBody>
          <a:bodyPr/>
          <a:lstStyle/>
          <a:p>
            <a:pPr eaLnBrk="1" hangingPunct="1"/>
            <a:r>
              <a:rPr lang="cs-CZ" sz="4400" dirty="0" smtClean="0">
                <a:solidFill>
                  <a:srgbClr val="002060"/>
                </a:solidFill>
              </a:rPr>
              <a:t>AUTOPORTRÉT, 1921</a:t>
            </a:r>
          </a:p>
        </p:txBody>
      </p:sp>
      <p:pic>
        <p:nvPicPr>
          <p:cNvPr id="2050" name="Picture 2" descr="http://uploads6.wikipaintings.org/images/salvador-dali/self-portrai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68760"/>
            <a:ext cx="4320480" cy="529870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444208" y="656284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795598" y="646869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EF5BE"/>
            </a:gs>
            <a:gs pos="20000">
              <a:schemeClr val="accent6">
                <a:lumMod val="60000"/>
                <a:lumOff val="40000"/>
              </a:schemeClr>
            </a:gs>
            <a:gs pos="0">
              <a:schemeClr val="bg1">
                <a:lumMod val="50000"/>
              </a:schemeClr>
            </a:gs>
            <a:gs pos="37000">
              <a:srgbClr val="F6AE44"/>
            </a:gs>
            <a:gs pos="61000">
              <a:srgbClr val="ACA06C"/>
            </a:gs>
            <a:gs pos="92000">
              <a:srgbClr val="533321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Picture 2" descr="C:\Documents and Settings\Jelinkova\Dokumenty\Marcela\Výtvarná výchova\5.20.století\6.Surrealismus\Salvador Dalí (1904-1989)\11.9.Portrét Luise Bunuela 192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960" y="1196752"/>
            <a:ext cx="4517107" cy="540576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3010" name="Nadpis 4"/>
          <p:cNvSpPr>
            <a:spLocks noGrp="1"/>
          </p:cNvSpPr>
          <p:nvPr>
            <p:ph type="title"/>
          </p:nvPr>
        </p:nvSpPr>
        <p:spPr>
          <a:xfrm>
            <a:off x="269776" y="116632"/>
            <a:ext cx="8604448" cy="883493"/>
          </a:xfrm>
        </p:spPr>
        <p:txBody>
          <a:bodyPr/>
          <a:lstStyle/>
          <a:p>
            <a:pPr eaLnBrk="1" hangingPunct="1"/>
            <a:r>
              <a:rPr lang="cs-CZ" b="0" dirty="0" smtClean="0"/>
              <a:t> </a:t>
            </a:r>
            <a:r>
              <a:rPr lang="cs-CZ" sz="4000" dirty="0" smtClean="0">
                <a:solidFill>
                  <a:srgbClr val="002060"/>
                </a:solidFill>
              </a:rPr>
              <a:t>PORTRÉT LUISE BUNUELA, 1924</a:t>
            </a:r>
          </a:p>
        </p:txBody>
      </p:sp>
      <p:pic>
        <p:nvPicPr>
          <p:cNvPr id="1026" name="Picture 2" descr="http://uploads7.wikipaintings.org/images/salvador-dali/un-chien-andalou-film-still-192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76" y="1159064"/>
            <a:ext cx="3778798" cy="27131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70972" y="384651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416161" y="6573899"/>
            <a:ext cx="424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30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Picture 3" descr="C:\Documents and Settings\Jelinkova\Dokumenty\Marcela\Výtvarná výchova\5.20.století\6.Surrealismus\Salvador Dalí (1904-1989)\10.Figura v ojkně 192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776" y="1196752"/>
            <a:ext cx="3843841" cy="54457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4034" name="Nadpis 2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491064" cy="857250"/>
          </a:xfrm>
        </p:spPr>
        <p:txBody>
          <a:bodyPr/>
          <a:lstStyle/>
          <a:p>
            <a:pPr eaLnBrk="1" hangingPunct="1"/>
            <a:r>
              <a:rPr lang="cs-CZ" sz="4400" dirty="0" smtClean="0">
                <a:solidFill>
                  <a:srgbClr val="002060"/>
                </a:solidFill>
              </a:rPr>
              <a:t>FIGURA V OKNĚ, 1925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59667" y="6393175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795598" y="646869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4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EF5BE"/>
            </a:gs>
            <a:gs pos="20000">
              <a:schemeClr val="accent6">
                <a:lumMod val="60000"/>
                <a:lumOff val="40000"/>
              </a:schemeClr>
            </a:gs>
            <a:gs pos="0">
              <a:schemeClr val="bg1">
                <a:lumMod val="50000"/>
              </a:schemeClr>
            </a:gs>
            <a:gs pos="57000">
              <a:srgbClr val="F6AE44"/>
            </a:gs>
            <a:gs pos="50000">
              <a:srgbClr val="ACA06C"/>
            </a:gs>
            <a:gs pos="92000">
              <a:srgbClr val="533321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Nadpis 1"/>
          <p:cNvSpPr>
            <a:spLocks noGrp="1"/>
          </p:cNvSpPr>
          <p:nvPr>
            <p:ph type="title"/>
          </p:nvPr>
        </p:nvSpPr>
        <p:spPr>
          <a:xfrm>
            <a:off x="294086" y="188640"/>
            <a:ext cx="8555827" cy="940668"/>
          </a:xfrm>
        </p:spPr>
        <p:txBody>
          <a:bodyPr/>
          <a:lstStyle/>
          <a:p>
            <a:pPr eaLnBrk="1" hangingPunct="1"/>
            <a:r>
              <a:rPr lang="cs-CZ" sz="4000" dirty="0" smtClean="0">
                <a:solidFill>
                  <a:srgbClr val="002060"/>
                </a:solidFill>
              </a:rPr>
              <a:t>PORTRÉT PAULA ELUARDA,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smtClean="0">
                <a:solidFill>
                  <a:srgbClr val="002060"/>
                </a:solidFill>
              </a:rPr>
              <a:t>1929</a:t>
            </a:r>
          </a:p>
        </p:txBody>
      </p:sp>
      <p:pic>
        <p:nvPicPr>
          <p:cNvPr id="48130" name="Picture 2" descr="C:\Documents and Settings\Jelinkova\Dokumenty\Marcela\Výtvarná výchova\5.20.století\6.Surrealismus\Salvador Dalí (1904-1989)\14.Portrét Paula Eluarda 192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3768" y="1340768"/>
            <a:ext cx="4114719" cy="5245869"/>
          </a:xfrm>
          <a:prstGeom prst="rect">
            <a:avLst/>
          </a:prstGeom>
          <a:ln>
            <a:noFill/>
          </a:ln>
          <a:effectLst>
            <a:glow rad="1016000">
              <a:srgbClr val="FFFF00">
                <a:alpha val="46000"/>
              </a:srgb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6181397" y="649548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8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EF5BE"/>
            </a:gs>
            <a:gs pos="20000">
              <a:schemeClr val="accent6">
                <a:lumMod val="60000"/>
                <a:lumOff val="40000"/>
              </a:schemeClr>
            </a:gs>
            <a:gs pos="0">
              <a:schemeClr val="bg1">
                <a:lumMod val="50000"/>
              </a:schemeClr>
            </a:gs>
            <a:gs pos="37000">
              <a:srgbClr val="F6AE44"/>
            </a:gs>
            <a:gs pos="61000">
              <a:srgbClr val="ACA06C"/>
            </a:gs>
            <a:gs pos="92000">
              <a:srgbClr val="533321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Nadpis 1"/>
          <p:cNvSpPr>
            <a:spLocks noGrp="1"/>
          </p:cNvSpPr>
          <p:nvPr>
            <p:ph type="title"/>
          </p:nvPr>
        </p:nvSpPr>
        <p:spPr>
          <a:xfrm>
            <a:off x="682080" y="260648"/>
            <a:ext cx="7859216" cy="1008112"/>
          </a:xfrm>
        </p:spPr>
        <p:txBody>
          <a:bodyPr/>
          <a:lstStyle/>
          <a:p>
            <a:pPr eaLnBrk="1" hangingPunct="1"/>
            <a:r>
              <a:rPr lang="cs-CZ" sz="4000" b="0" dirty="0" smtClean="0"/>
              <a:t> </a:t>
            </a:r>
            <a:r>
              <a:rPr lang="cs-CZ" sz="4000" dirty="0" smtClean="0">
                <a:solidFill>
                  <a:srgbClr val="002060"/>
                </a:solidFill>
              </a:rPr>
              <a:t>VELKÝ MASTURBÁTOR, 1929</a:t>
            </a:r>
          </a:p>
        </p:txBody>
      </p:sp>
      <p:pic>
        <p:nvPicPr>
          <p:cNvPr id="46082" name="Picture 2" descr="C:\Documents and Settings\Jelinkova\Dokumenty\Marcela\Výtvarná výchova\5.20.století\6.Surrealismus\Salvador Dalí (1904-1989)\13.Velký masturbátor 192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92225" y="1556792"/>
            <a:ext cx="6559550" cy="48021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7410629" y="6358979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EF5BE"/>
            </a:gs>
            <a:gs pos="20000">
              <a:schemeClr val="accent6">
                <a:lumMod val="60000"/>
                <a:lumOff val="40000"/>
              </a:schemeClr>
            </a:gs>
            <a:gs pos="0">
              <a:schemeClr val="bg1">
                <a:lumMod val="50000"/>
              </a:schemeClr>
            </a:gs>
            <a:gs pos="37000">
              <a:srgbClr val="F6AE44"/>
            </a:gs>
            <a:gs pos="61000">
              <a:srgbClr val="ACA06C"/>
            </a:gs>
            <a:gs pos="92000">
              <a:srgbClr val="533321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Nadpis 1"/>
          <p:cNvSpPr>
            <a:spLocks noGrp="1"/>
          </p:cNvSpPr>
          <p:nvPr>
            <p:ph type="title"/>
          </p:nvPr>
        </p:nvSpPr>
        <p:spPr>
          <a:xfrm>
            <a:off x="930424" y="188640"/>
            <a:ext cx="7142014" cy="954360"/>
          </a:xfrm>
        </p:spPr>
        <p:txBody>
          <a:bodyPr/>
          <a:lstStyle/>
          <a:p>
            <a:pPr eaLnBrk="1" hangingPunct="1"/>
            <a:r>
              <a:rPr lang="cs-CZ" sz="4400" dirty="0" smtClean="0">
                <a:solidFill>
                  <a:srgbClr val="002060"/>
                </a:solidFill>
              </a:rPr>
              <a:t>STÁLOST PAMĚTI, 1931</a:t>
            </a:r>
          </a:p>
        </p:txBody>
      </p:sp>
      <p:pic>
        <p:nvPicPr>
          <p:cNvPr id="49154" name="Picture 2" descr="C:\Documents and Settings\Jelinkova\Dokumenty\Marcela\Výtvarná výchova\5.20.století\6.Surrealismus\Salvador Dalí (1904-1989)\16.Stálost paměti 193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28650" y="1300163"/>
            <a:ext cx="7143750" cy="5343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8091294" y="637203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9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EF5BE"/>
            </a:gs>
            <a:gs pos="0">
              <a:schemeClr val="accent6">
                <a:lumMod val="60000"/>
                <a:lumOff val="40000"/>
              </a:schemeClr>
            </a:gs>
            <a:gs pos="95000">
              <a:schemeClr val="bg1">
                <a:lumMod val="50000"/>
              </a:schemeClr>
            </a:gs>
            <a:gs pos="25000">
              <a:srgbClr val="F6AE44"/>
            </a:gs>
            <a:gs pos="0">
              <a:srgbClr val="ACA06C"/>
            </a:gs>
            <a:gs pos="71000">
              <a:srgbClr val="533321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7" name="Picture 2" descr="C:\Documents and Settings\Jelinkova\Dokumenty\Marcela\Výtvarná výchova\5.20.století\6.Surrealismus\Salvador Dalí (1904-1989)\17.Architektonický Anděl Páně Milleta 193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7460" y="523498"/>
            <a:ext cx="3445020" cy="4392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178" name="Nadpis 1"/>
          <p:cNvSpPr>
            <a:spLocks noGrp="1"/>
          </p:cNvSpPr>
          <p:nvPr>
            <p:ph type="title"/>
          </p:nvPr>
        </p:nvSpPr>
        <p:spPr>
          <a:xfrm>
            <a:off x="179513" y="404663"/>
            <a:ext cx="5135342" cy="1080121"/>
          </a:xfrm>
        </p:spPr>
        <p:txBody>
          <a:bodyPr/>
          <a:lstStyle/>
          <a:p>
            <a:pPr algn="l" eaLnBrk="1" hangingPunct="1"/>
            <a:r>
              <a:rPr lang="cs-CZ" sz="2800" dirty="0" smtClean="0"/>
              <a:t>ARCHITEKTONICKÝ ANDĚL PÁNĚ MILLETA, 1933</a:t>
            </a:r>
          </a:p>
        </p:txBody>
      </p:sp>
      <p:pic>
        <p:nvPicPr>
          <p:cNvPr id="4098" name="Picture 2" descr="http://upload.wikimedia.org/wikipedia/commons/d/d7/Jean-Fran%C3%A7ois_Millet_%28II%29_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030" y="1673556"/>
            <a:ext cx="4622473" cy="38551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s0.wikipaintings.org/images/salvador-dali/archeological-reminiscence-millet-s-angelu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33" y="1879618"/>
            <a:ext cx="3209947" cy="42935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 bwMode="auto">
          <a:xfrm>
            <a:off x="3728366" y="5157192"/>
            <a:ext cx="4804074" cy="1318371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bg1"/>
                </a:solidFill>
                <a:latin typeface="Arial" charset="0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hangingPunct="1"/>
            <a:r>
              <a:rPr lang="it-IT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ARCHEOLOGICKÁ REMINISCENCE NA MILLETOVA ANDĚLA</a:t>
            </a:r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1933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451334" y="451626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09357" y="510191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81933" y="580388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0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nimBg="1"/>
      <p:bldP spid="6" grpId="0" animBg="1"/>
      <p:bldP spid="8" grpId="0" build="allAtOnce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s8.wikipaintings.org/images/salvador-dali/flaming-giraff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27784" y="1422056"/>
            <a:ext cx="4001150" cy="5175296"/>
          </a:xfrm>
          <a:prstGeom prst="rect">
            <a:avLst/>
          </a:prstGeom>
          <a:ln>
            <a:noFill/>
          </a:ln>
          <a:effectLst>
            <a:glow rad="800100">
              <a:schemeClr val="accent6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47217" y="260648"/>
            <a:ext cx="3981718" cy="1008112"/>
          </a:xfrm>
        </p:spPr>
        <p:txBody>
          <a:bodyPr/>
          <a:lstStyle/>
          <a:p>
            <a:r>
              <a:rPr lang="cs-CZ" sz="4000" dirty="0" smtClean="0">
                <a:solidFill>
                  <a:srgbClr val="002060"/>
                </a:solidFill>
              </a:rPr>
              <a:t>HOŘÍCÍ ŽIRAFA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223274" y="651605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795598" y="646869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195883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1224136"/>
          </a:xfrm>
        </p:spPr>
        <p:txBody>
          <a:bodyPr/>
          <a:lstStyle/>
          <a:p>
            <a:r>
              <a:rPr lang="cs-CZ" sz="3200" dirty="0" smtClean="0">
                <a:solidFill>
                  <a:srgbClr val="002060"/>
                </a:solidFill>
              </a:rPr>
              <a:t>MĚKKÁ KONSTRUKCE S VAŘENÝMI BOBY</a:t>
            </a:r>
            <a:br>
              <a:rPr lang="cs-CZ" sz="3200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Předtucha občanské války, 1936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3074" name="Picture 2" descr="http://uploads2.wikipaintings.org/images/salvador-dali/soft-construction-with-boiled-beans-premonition-of-civil-war(1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22455"/>
            <a:ext cx="5112568" cy="5109091"/>
          </a:xfrm>
          <a:prstGeom prst="rect">
            <a:avLst/>
          </a:prstGeom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092280" y="630932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795598" y="646869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48117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24412"/>
            <a:ext cx="3888432" cy="2040491"/>
          </a:xfrm>
        </p:spPr>
        <p:txBody>
          <a:bodyPr/>
          <a:lstStyle/>
          <a:p>
            <a:pPr algn="l"/>
            <a:r>
              <a:rPr lang="cs-CZ" sz="4000" dirty="0" smtClean="0">
                <a:solidFill>
                  <a:srgbClr val="002060"/>
                </a:solidFill>
              </a:rPr>
              <a:t>BALERÍNA V HLAVĚ SMRTI, 1939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5122" name="Picture 2" descr="http://uploads2.wikipaintings.org/images/salvador-dali/ballerina-in-a-death-s-hea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24413"/>
            <a:ext cx="4655840" cy="59289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613240" y="644872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3059" y="648199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41905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EF5BE"/>
            </a:gs>
            <a:gs pos="0">
              <a:schemeClr val="accent6">
                <a:lumMod val="60000"/>
                <a:lumOff val="40000"/>
              </a:schemeClr>
            </a:gs>
            <a:gs pos="95000">
              <a:schemeClr val="bg1">
                <a:lumMod val="50000"/>
              </a:schemeClr>
            </a:gs>
            <a:gs pos="25000">
              <a:srgbClr val="F6AE44"/>
            </a:gs>
            <a:gs pos="0">
              <a:srgbClr val="ACA06C"/>
            </a:gs>
            <a:gs pos="71000">
              <a:srgbClr val="533321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3744416" cy="1656184"/>
          </a:xfrm>
        </p:spPr>
        <p:txBody>
          <a:bodyPr/>
          <a:lstStyle/>
          <a:p>
            <a:pPr algn="l"/>
            <a:r>
              <a:rPr lang="cs-CZ" sz="4400" dirty="0" smtClean="0">
                <a:solidFill>
                  <a:srgbClr val="002060"/>
                </a:solidFill>
              </a:rPr>
              <a:t>ATOMICKÁ LÉDA, 1949</a:t>
            </a:r>
            <a:endParaRPr lang="cs-CZ" sz="4400" dirty="0">
              <a:solidFill>
                <a:srgbClr val="002060"/>
              </a:solidFill>
            </a:endParaRPr>
          </a:p>
        </p:txBody>
      </p:sp>
      <p:pic>
        <p:nvPicPr>
          <p:cNvPr id="7170" name="Picture 2" descr="http://uploads1.wikipaintings.org/images/salvador-dali/lada-atomica-194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40668"/>
            <a:ext cx="4538530" cy="59766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6AE44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TextBox 3"/>
          <p:cNvSpPr txBox="1"/>
          <p:nvPr/>
        </p:nvSpPr>
        <p:spPr>
          <a:xfrm>
            <a:off x="8523342" y="644404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73734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EF5BE"/>
            </a:gs>
            <a:gs pos="0">
              <a:schemeClr val="bg1">
                <a:lumMod val="50000"/>
              </a:schemeClr>
            </a:gs>
            <a:gs pos="65000">
              <a:srgbClr val="F6AE44"/>
            </a:gs>
            <a:gs pos="0">
              <a:srgbClr val="ACA06C"/>
            </a:gs>
            <a:gs pos="32000">
              <a:srgbClr val="533321"/>
            </a:gs>
            <a:gs pos="0">
              <a:srgbClr val="53332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4902720" cy="1368152"/>
          </a:xfrm>
        </p:spPr>
        <p:txBody>
          <a:bodyPr/>
          <a:lstStyle/>
          <a:p>
            <a:pPr algn="l"/>
            <a:r>
              <a:rPr lang="cs-CZ" sz="4000" dirty="0" smtClean="0">
                <a:solidFill>
                  <a:srgbClr val="002060"/>
                </a:solidFill>
              </a:rPr>
              <a:t>KRISTUS SV. JANA Z KŘÍŽE, 1959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8194" name="Picture 2" descr="http://uploads1.wikipaintings.org/images/salvador-dali/christ-of-st-john-of-the-cross-195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4664"/>
            <a:ext cx="3563888" cy="6244420"/>
          </a:xfrm>
          <a:prstGeom prst="rect">
            <a:avLst/>
          </a:prstGeom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  <a:reflection stA="50000" endA="295" endPos="12000" dist="1016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50934" y="637203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319182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4951250" y="1831975"/>
            <a:ext cx="3657600" cy="3498243"/>
            <a:chOff x="5558469" y="1931555"/>
            <a:chExt cx="3657600" cy="3498243"/>
          </a:xfrm>
        </p:grpSpPr>
        <p:pic>
          <p:nvPicPr>
            <p:cNvPr id="1026" name="Picture 2" descr="Datei:Max Ernst, im Brühler Schlosspark 1909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58469" y="1931555"/>
              <a:ext cx="3657600" cy="302895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6331347" y="5060466"/>
              <a:ext cx="223651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26. Foto z roku1909</a:t>
              </a:r>
              <a:endParaRPr lang="cs-CZ" dirty="0"/>
            </a:p>
          </p:txBody>
        </p:sp>
      </p:grpSp>
      <p:sp>
        <p:nvSpPr>
          <p:cNvPr id="51201" name="Nadpis 1"/>
          <p:cNvSpPr>
            <a:spLocks noGrp="1"/>
          </p:cNvSpPr>
          <p:nvPr>
            <p:ph type="title"/>
          </p:nvPr>
        </p:nvSpPr>
        <p:spPr>
          <a:xfrm>
            <a:off x="457200" y="82550"/>
            <a:ext cx="8229600" cy="1489075"/>
          </a:xfrm>
          <a:noFill/>
        </p:spPr>
        <p:txBody>
          <a:bodyPr/>
          <a:lstStyle/>
          <a:p>
            <a:pPr eaLnBrk="1" hangingPunct="1"/>
            <a:r>
              <a:rPr lang="cs-CZ" sz="6000" dirty="0" smtClean="0">
                <a:solidFill>
                  <a:srgbClr val="FF0D0D"/>
                </a:solidFill>
              </a:rPr>
              <a:t>MAX ERNST</a:t>
            </a:r>
            <a:br>
              <a:rPr lang="cs-CZ" sz="6000" dirty="0" smtClean="0">
                <a:solidFill>
                  <a:srgbClr val="FF0D0D"/>
                </a:solidFill>
              </a:rPr>
            </a:br>
            <a:r>
              <a:rPr lang="cs-CZ" sz="3200" b="0" dirty="0" smtClean="0">
                <a:solidFill>
                  <a:schemeClr val="bg1"/>
                </a:solidFill>
                <a:effectLst/>
              </a:rPr>
              <a:t>(1891 – 1976)</a:t>
            </a:r>
            <a:endParaRPr lang="cs-CZ" sz="4000" b="0" dirty="0" smtClean="0">
              <a:solidFill>
                <a:schemeClr val="bg1"/>
              </a:solidFill>
              <a:effectLst/>
            </a:endParaRPr>
          </a:p>
        </p:txBody>
      </p:sp>
      <p:sp>
        <p:nvSpPr>
          <p:cNvPr id="51202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31975"/>
            <a:ext cx="4038600" cy="4405337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000000"/>
                </a:solidFill>
                <a:cs typeface="Times New Roman" pitchFamily="18" charset="0"/>
              </a:rPr>
              <a:t>pocházel z Kolína nad Rýnem</a:t>
            </a:r>
          </a:p>
          <a:p>
            <a:pPr eaLnBrk="1" hangingPunct="1"/>
            <a:r>
              <a:rPr lang="cs-CZ" dirty="0" smtClean="0">
                <a:solidFill>
                  <a:srgbClr val="000000"/>
                </a:solidFill>
                <a:cs typeface="Times New Roman" pitchFamily="18" charset="0"/>
              </a:rPr>
              <a:t>vystudoval </a:t>
            </a:r>
            <a:r>
              <a:rPr lang="pl-PL" dirty="0">
                <a:solidFill>
                  <a:srgbClr val="000000"/>
                </a:solidFill>
                <a:cs typeface="Times New Roman" pitchFamily="18" charset="0"/>
              </a:rPr>
              <a:t>dějiny umění, filosofii a </a:t>
            </a:r>
            <a:r>
              <a:rPr lang="pl-PL" dirty="0" smtClean="0">
                <a:solidFill>
                  <a:srgbClr val="000000"/>
                </a:solidFill>
                <a:cs typeface="Times New Roman" pitchFamily="18" charset="0"/>
              </a:rPr>
              <a:t>psychologii</a:t>
            </a:r>
          </a:p>
          <a:p>
            <a:pPr eaLnBrk="1" hangingPunct="1"/>
            <a:r>
              <a:rPr lang="pl-PL" dirty="0" smtClean="0">
                <a:solidFill>
                  <a:srgbClr val="000000"/>
                </a:solidFill>
                <a:cs typeface="Times New Roman" pitchFamily="18" charset="0"/>
              </a:rPr>
              <a:t>autodidakt</a:t>
            </a:r>
          </a:p>
          <a:p>
            <a:pPr eaLnBrk="1" hangingPunct="1"/>
            <a:r>
              <a:rPr lang="cs-CZ" dirty="0" smtClean="0">
                <a:solidFill>
                  <a:srgbClr val="000000"/>
                </a:solidFill>
                <a:cs typeface="Times New Roman" pitchFamily="18" charset="0"/>
              </a:rPr>
              <a:t>DEKALK  </a:t>
            </a:r>
          </a:p>
          <a:p>
            <a:pPr eaLnBrk="1" hangingPunct="1"/>
            <a:r>
              <a:rPr lang="cs-CZ" dirty="0" smtClean="0">
                <a:solidFill>
                  <a:srgbClr val="000000"/>
                </a:solidFill>
                <a:cs typeface="Times New Roman" pitchFamily="18" charset="0"/>
              </a:rPr>
              <a:t>FROTÁŽ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9258" y="643087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720667" y="64886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http://uploads7.wikipaintings.org/images/max-ernst/self-portrait-190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320" y="1571625"/>
            <a:ext cx="2895104" cy="485925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120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1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1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12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512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 uiExpand="1" build="p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42000">
              <a:schemeClr val="accent3">
                <a:lumMod val="75000"/>
              </a:schemeClr>
            </a:gs>
            <a:gs pos="78000">
              <a:srgbClr val="53332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eaLnBrk="1" hangingPunct="1"/>
            <a:r>
              <a:rPr lang="cs-CZ" sz="4000" dirty="0" smtClean="0">
                <a:solidFill>
                  <a:srgbClr val="002060"/>
                </a:solidFill>
              </a:rPr>
              <a:t>DOSTAVENÍČKO PŘÁTEL, 1922</a:t>
            </a:r>
          </a:p>
        </p:txBody>
      </p:sp>
      <p:pic>
        <p:nvPicPr>
          <p:cNvPr id="53250" name="Picture 2" descr="C:\Documents and Settings\Jelinkova\Dokumenty\Marcela\Výtvarná výchova\5.20.století\6.Surrealismus\Max Ernst (1891 - 1976)\ernst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3274" y="1340768"/>
            <a:ext cx="7027118" cy="46668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Obdélník 1"/>
          <p:cNvSpPr/>
          <p:nvPr/>
        </p:nvSpPr>
        <p:spPr>
          <a:xfrm>
            <a:off x="1073274" y="6165304"/>
            <a:ext cx="7099126" cy="646331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r>
              <a:rPr lang="cs-CZ" dirty="0" smtClean="0"/>
              <a:t>28. </a:t>
            </a:r>
            <a:r>
              <a:rPr lang="cs-CZ" dirty="0"/>
              <a:t>Z</a:t>
            </a:r>
            <a:r>
              <a:rPr lang="cs-CZ" dirty="0" smtClean="0"/>
              <a:t>achytil </a:t>
            </a:r>
            <a:r>
              <a:rPr lang="cs-CZ" dirty="0"/>
              <a:t>15 umělců – spisovatelů a výtvarníků, kteří stáli u zrodu </a:t>
            </a:r>
            <a:r>
              <a:rPr lang="cs-CZ" dirty="0" smtClean="0"/>
              <a:t>surrealismu –  společnost </a:t>
            </a:r>
            <a:r>
              <a:rPr lang="cs-CZ" dirty="0"/>
              <a:t>jim dělají </a:t>
            </a:r>
            <a:r>
              <a:rPr lang="cs-CZ" dirty="0" err="1"/>
              <a:t>Raffael</a:t>
            </a:r>
            <a:r>
              <a:rPr lang="cs-CZ" dirty="0"/>
              <a:t> a </a:t>
            </a:r>
            <a:r>
              <a:rPr lang="cs-CZ" dirty="0" err="1" smtClean="0"/>
              <a:t>Dostojevskij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3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42000">
              <a:schemeClr val="accent3">
                <a:lumMod val="75000"/>
              </a:schemeClr>
            </a:gs>
            <a:gs pos="78000">
              <a:srgbClr val="53332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Nadpis 1"/>
          <p:cNvSpPr>
            <a:spLocks noGrp="1"/>
          </p:cNvSpPr>
          <p:nvPr>
            <p:ph type="title"/>
          </p:nvPr>
        </p:nvSpPr>
        <p:spPr>
          <a:xfrm>
            <a:off x="468313" y="115889"/>
            <a:ext cx="8229600" cy="850900"/>
          </a:xfrm>
        </p:spPr>
        <p:txBody>
          <a:bodyPr/>
          <a:lstStyle/>
          <a:p>
            <a:pPr eaLnBrk="1" hangingPunct="1"/>
            <a:r>
              <a:rPr lang="cs-CZ" sz="4800" dirty="0" smtClean="0">
                <a:solidFill>
                  <a:srgbClr val="002060"/>
                </a:solidFill>
              </a:rPr>
              <a:t>SLON CELEBES, 1921</a:t>
            </a:r>
          </a:p>
        </p:txBody>
      </p:sp>
      <p:pic>
        <p:nvPicPr>
          <p:cNvPr id="2050" name="Picture 2" descr="http://uploads5.wikipaintings.org/images/max-ernst/the-elephant-celebes-19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639" y="1196752"/>
            <a:ext cx="4072722" cy="53210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228184" y="651605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42000">
              <a:schemeClr val="accent3">
                <a:lumMod val="75000"/>
              </a:schemeClr>
            </a:gs>
            <a:gs pos="78000">
              <a:srgbClr val="53332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3528392" cy="2876055"/>
          </a:xfrm>
        </p:spPr>
        <p:txBody>
          <a:bodyPr/>
          <a:lstStyle/>
          <a:p>
            <a:pPr algn="l" eaLnBrk="1" hangingPunct="1"/>
            <a:r>
              <a:rPr lang="cs-CZ" sz="4400" dirty="0" smtClean="0">
                <a:solidFill>
                  <a:srgbClr val="002060"/>
                </a:solidFill>
              </a:rPr>
              <a:t>ŽENA VE VRATKÉ POLOZE, 1923</a:t>
            </a:r>
          </a:p>
        </p:txBody>
      </p:sp>
      <p:pic>
        <p:nvPicPr>
          <p:cNvPr id="54274" name="Picture 2" descr="C:\Documents and Settings\Jelinkova\Dokumenty\Marcela\Výtvarná výchova\5.20.století\6.Surrealismus\Max Ernst (1891 - 1976)\Žena ve vratké poloz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40597" y="620688"/>
            <a:ext cx="41433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8379326" y="630002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42000">
              <a:schemeClr val="accent3">
                <a:lumMod val="75000"/>
              </a:schemeClr>
            </a:gs>
            <a:gs pos="78000">
              <a:srgbClr val="53332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3466728" cy="2088232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2060"/>
                </a:solidFill>
              </a:rPr>
              <a:t>MODRÝ LES, 1925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 descr="http://uploads0.wikipaintings.org/images/max-ernst/the-blue-forest-19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557" y="198124"/>
            <a:ext cx="4013277" cy="65015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374411" y="638132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5926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42000">
              <a:schemeClr val="accent3">
                <a:lumMod val="75000"/>
              </a:schemeClr>
            </a:gs>
            <a:gs pos="78000">
              <a:srgbClr val="53332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459"/>
            <a:ext cx="3754760" cy="142617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MLADÝ AKT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s1.wikipaintings.org/images/max-ernst/a-young-nud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4681"/>
            <a:ext cx="3728591" cy="632863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516615" y="637203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2215988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42000">
              <a:schemeClr val="accent3">
                <a:lumMod val="75000"/>
              </a:schemeClr>
            </a:gs>
            <a:gs pos="78000">
              <a:srgbClr val="53332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4114800" cy="1584176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2060"/>
                </a:solidFill>
              </a:rPr>
              <a:t>NAHÉ DÍVKY, 1926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 descr="http://uploads8.wikipaintings.org/images/max-ernst/not_detected_23438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92696"/>
            <a:ext cx="4060261" cy="568863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523342" y="638132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33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917957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42000">
              <a:schemeClr val="accent3">
                <a:lumMod val="75000"/>
              </a:schemeClr>
            </a:gs>
            <a:gs pos="78000">
              <a:srgbClr val="53332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NYMFA ECHO, 1936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098" name="Picture 2" descr="http://uploads5.wikipaintings.org/images/max-ernst/illustration-to-mainacht-in-wien-leo-perut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007" y="1412776"/>
            <a:ext cx="6045985" cy="51502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308304" y="652241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3242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42000">
              <a:schemeClr val="accent3">
                <a:lumMod val="75000"/>
              </a:schemeClr>
            </a:gs>
            <a:gs pos="78000">
              <a:srgbClr val="53332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Nadpis 1"/>
          <p:cNvSpPr>
            <a:spLocks noGrp="1"/>
          </p:cNvSpPr>
          <p:nvPr>
            <p:ph type="title"/>
          </p:nvPr>
        </p:nvSpPr>
        <p:spPr>
          <a:xfrm>
            <a:off x="107504" y="485800"/>
            <a:ext cx="8901113" cy="1143000"/>
          </a:xfrm>
        </p:spPr>
        <p:txBody>
          <a:bodyPr/>
          <a:lstStyle/>
          <a:p>
            <a:pPr eaLnBrk="1" hangingPunct="1"/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 PO DEŠTI, 1940-42</a:t>
            </a:r>
          </a:p>
        </p:txBody>
      </p:sp>
      <p:pic>
        <p:nvPicPr>
          <p:cNvPr id="56322" name="Picture 2" descr="C:\Documents and Settings\Jelinkova\Dokumenty\Marcela\Výtvarná výchova\5.20.století\6.Surrealismus\Max Ernst (1891 - 1976)\Evropa po dešti 1940-4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496" y="2355850"/>
            <a:ext cx="9048750" cy="3502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8702854" y="580526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42000">
              <a:schemeClr val="accent3">
                <a:lumMod val="75000"/>
              </a:schemeClr>
            </a:gs>
            <a:gs pos="78000">
              <a:srgbClr val="53332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3744416" cy="2376264"/>
          </a:xfrm>
        </p:spPr>
        <p:txBody>
          <a:bodyPr/>
          <a:lstStyle/>
          <a:p>
            <a:pPr algn="l" eaLnBrk="1" hangingPunct="1"/>
            <a:r>
              <a:rPr lang="cs-CZ" sz="4800" dirty="0" smtClean="0">
                <a:solidFill>
                  <a:srgbClr val="002060"/>
                </a:solidFill>
              </a:rPr>
              <a:t>NAPOLEON V POUŠTI, 1941</a:t>
            </a:r>
          </a:p>
        </p:txBody>
      </p:sp>
      <p:pic>
        <p:nvPicPr>
          <p:cNvPr id="2050" name="Picture 2" descr="http://uploads2.wikipaintings.org/images/max-ernst/napoleon-in-the-wilderness-194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89261"/>
            <a:ext cx="4688797" cy="60794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604448" y="644404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Nadpis 1"/>
          <p:cNvSpPr>
            <a:spLocks noGrp="1"/>
          </p:cNvSpPr>
          <p:nvPr>
            <p:ph type="title"/>
          </p:nvPr>
        </p:nvSpPr>
        <p:spPr>
          <a:xfrm>
            <a:off x="468313" y="188912"/>
            <a:ext cx="8229600" cy="1367879"/>
          </a:xfrm>
          <a:solidFill>
            <a:srgbClr val="AC75D5"/>
          </a:solidFill>
        </p:spPr>
        <p:txBody>
          <a:bodyPr/>
          <a:lstStyle/>
          <a:p>
            <a:pPr eaLnBrk="1" hangingPunct="1"/>
            <a:r>
              <a:rPr lang="cs-CZ" sz="4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JOAN </a:t>
            </a:r>
            <a:r>
              <a:rPr lang="cs-CZ" sz="4800" dirty="0">
                <a:solidFill>
                  <a:srgbClr val="FF0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MIRÓ</a:t>
            </a:r>
            <a:br>
              <a:rPr lang="cs-CZ" sz="4800" dirty="0">
                <a:solidFill>
                  <a:srgbClr val="FF0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0" dirty="0">
                <a:solidFill>
                  <a:schemeClr val="tx1"/>
                </a:solidFill>
                <a:effectLst/>
              </a:rPr>
              <a:t>(1893 – 1983)</a:t>
            </a:r>
            <a:endParaRPr lang="cs-CZ" b="0" dirty="0" smtClean="0">
              <a:solidFill>
                <a:schemeClr val="tx1"/>
              </a:solidFill>
              <a:effectLst/>
            </a:endParaRPr>
          </a:p>
        </p:txBody>
      </p:sp>
      <p:sp>
        <p:nvSpPr>
          <p:cNvPr id="59394" name="Zástupný symbol pro obsah 2"/>
          <p:cNvSpPr>
            <a:spLocks noGrp="1"/>
          </p:cNvSpPr>
          <p:nvPr>
            <p:ph idx="1"/>
          </p:nvPr>
        </p:nvSpPr>
        <p:spPr>
          <a:xfrm>
            <a:off x="4211960" y="1844824"/>
            <a:ext cx="4608512" cy="4787707"/>
          </a:xfrm>
          <a:solidFill>
            <a:schemeClr val="bg1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dirty="0">
                <a:solidFill>
                  <a:srgbClr val="000000"/>
                </a:solidFill>
                <a:cs typeface="Times New Roman" pitchFamily="18" charset="0"/>
              </a:rPr>
              <a:t>katalánský malíř, sochař a keramik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>
                <a:solidFill>
                  <a:srgbClr val="000000"/>
                </a:solidFill>
                <a:cs typeface="Times New Roman" pitchFamily="18" charset="0"/>
              </a:rPr>
              <a:t>poetický přepis volných asociací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>
                <a:solidFill>
                  <a:srgbClr val="000000"/>
                </a:solidFill>
                <a:cs typeface="Times New Roman" pitchFamily="18" charset="0"/>
              </a:rPr>
              <a:t>nechával </a:t>
            </a:r>
            <a:r>
              <a:rPr lang="cs-CZ" sz="2800" dirty="0" smtClean="0">
                <a:solidFill>
                  <a:srgbClr val="000000"/>
                </a:solidFill>
                <a:cs typeface="Times New Roman" pitchFamily="18" charset="0"/>
              </a:rPr>
              <a:t>se vést </a:t>
            </a:r>
            <a:r>
              <a:rPr lang="cs-CZ" sz="2800" dirty="0">
                <a:solidFill>
                  <a:srgbClr val="000000"/>
                </a:solidFill>
                <a:cs typeface="Times New Roman" pitchFamily="18" charset="0"/>
              </a:rPr>
              <a:t>svou </a:t>
            </a:r>
            <a:r>
              <a:rPr lang="cs-CZ" sz="2800" dirty="0" smtClean="0">
                <a:solidFill>
                  <a:srgbClr val="000000"/>
                </a:solidFill>
                <a:cs typeface="Times New Roman" pitchFamily="18" charset="0"/>
              </a:rPr>
              <a:t>představivostí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0000"/>
                </a:solidFill>
                <a:cs typeface="Times New Roman" pitchFamily="18" charset="0"/>
              </a:rPr>
              <a:t>spontánní </a:t>
            </a:r>
            <a:r>
              <a:rPr lang="cs-CZ" sz="2800" dirty="0" smtClean="0">
                <a:solidFill>
                  <a:srgbClr val="000000"/>
                </a:solidFill>
                <a:cs typeface="Times New Roman" pitchFamily="18" charset="0"/>
              </a:rPr>
              <a:t>lidová </a:t>
            </a:r>
            <a:r>
              <a:rPr lang="cs-CZ" sz="2800" dirty="0">
                <a:solidFill>
                  <a:srgbClr val="000000"/>
                </a:solidFill>
                <a:cs typeface="Times New Roman" pitchFamily="18" charset="0"/>
              </a:rPr>
              <a:t>malba, </a:t>
            </a:r>
            <a:r>
              <a:rPr lang="cs-CZ" sz="2800" dirty="0" smtClean="0">
                <a:solidFill>
                  <a:srgbClr val="000000"/>
                </a:solidFill>
                <a:cs typeface="Times New Roman" pitchFamily="18" charset="0"/>
              </a:rPr>
              <a:t>hravost</a:t>
            </a:r>
            <a:endParaRPr lang="cs-CZ" sz="2800" dirty="0">
              <a:solidFill>
                <a:srgbClr val="000000"/>
              </a:solidFill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2800" dirty="0">
                <a:solidFill>
                  <a:srgbClr val="000000"/>
                </a:solidFill>
                <a:cs typeface="Times New Roman" pitchFamily="18" charset="0"/>
              </a:rPr>
              <a:t>nevyčerpatelný zdroj novotvarů, symbolů a detailů na </a:t>
            </a:r>
            <a:r>
              <a:rPr lang="cs-CZ" sz="2800" dirty="0" smtClean="0">
                <a:solidFill>
                  <a:srgbClr val="000000"/>
                </a:solidFill>
                <a:cs typeface="Times New Roman" pitchFamily="18" charset="0"/>
              </a:rPr>
              <a:t>plátně</a:t>
            </a:r>
            <a:endParaRPr lang="cs-CZ" sz="2800" dirty="0">
              <a:solidFill>
                <a:srgbClr val="000000"/>
              </a:solidFill>
              <a:cs typeface="Times New Roman" pitchFamily="18" charset="0"/>
            </a:endParaRPr>
          </a:p>
        </p:txBody>
      </p:sp>
      <p:pic>
        <p:nvPicPr>
          <p:cNvPr id="12290" name="Picture 2" descr="http://upload.wikimedia.org/wikipedia/commons/5/5c/Portrait_of_Joan_Miro%2C_Barcelona_1935_June_1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31405"/>
            <a:ext cx="3399458" cy="432710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82960" y="6263199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37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734628" y="651767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41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939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9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9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9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93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9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 uiExpand="1" build="p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rgbClr val="FFFF00"/>
            </a:gs>
            <a:gs pos="0">
              <a:srgbClr val="92D050"/>
            </a:gs>
            <a:gs pos="69000">
              <a:srgbClr val="FD7963"/>
            </a:gs>
            <a:gs pos="0">
              <a:srgbClr val="FFC000"/>
            </a:gs>
            <a:gs pos="0">
              <a:srgbClr val="00B0F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0" dirty="0" smtClean="0"/>
              <a:t> </a:t>
            </a:r>
            <a:r>
              <a:rPr lang="cs-CZ" sz="4800" dirty="0" smtClean="0"/>
              <a:t>AUTOPORTRÉT, 1917</a:t>
            </a:r>
          </a:p>
        </p:txBody>
      </p:sp>
      <p:pic>
        <p:nvPicPr>
          <p:cNvPr id="5122" name="Picture 2" descr="http://uploads2.wikipaintings.org/images/joan-miro/self-portrai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9284" y="1556792"/>
            <a:ext cx="4085432" cy="49948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300192" y="651605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rgbClr val="FFFF00"/>
            </a:gs>
            <a:gs pos="0">
              <a:srgbClr val="92D050"/>
            </a:gs>
            <a:gs pos="69000">
              <a:srgbClr val="FD7963"/>
            </a:gs>
            <a:gs pos="0">
              <a:srgbClr val="FFC000"/>
            </a:gs>
            <a:gs pos="0">
              <a:srgbClr val="00B0F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dirty="0" smtClean="0">
                <a:solidFill>
                  <a:srgbClr val="002060"/>
                </a:solidFill>
              </a:rPr>
              <a:t>FARMA, 1921-22</a:t>
            </a:r>
          </a:p>
        </p:txBody>
      </p:sp>
      <p:pic>
        <p:nvPicPr>
          <p:cNvPr id="6146" name="Picture 2" descr="http://uploads2.wikipaintings.org/images/joan-miro/the-farm-192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375" y="1484784"/>
            <a:ext cx="5653249" cy="50647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092280" y="651605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rgbClr val="FFFF00"/>
            </a:gs>
            <a:gs pos="0">
              <a:srgbClr val="92D050"/>
            </a:gs>
            <a:gs pos="69000">
              <a:srgbClr val="FD7963"/>
            </a:gs>
            <a:gs pos="0">
              <a:srgbClr val="FFC000"/>
            </a:gs>
            <a:gs pos="0">
              <a:srgbClr val="00B0F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400" dirty="0" smtClean="0">
                <a:solidFill>
                  <a:srgbClr val="002060"/>
                </a:solidFill>
              </a:rPr>
              <a:t>KATALÁNSKÁ KRAJINA, 1924</a:t>
            </a:r>
          </a:p>
        </p:txBody>
      </p:sp>
      <p:pic>
        <p:nvPicPr>
          <p:cNvPr id="7170" name="Picture 2" descr="http://uploads4.wikipaintings.org/images/joan-miro/catalan-landscape-the-hunter-192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4824"/>
            <a:ext cx="7028074" cy="44644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731254" y="630002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rgbClr val="FFFF00"/>
            </a:gs>
            <a:gs pos="0">
              <a:srgbClr val="92D050"/>
            </a:gs>
            <a:gs pos="69000">
              <a:srgbClr val="FD7963"/>
            </a:gs>
            <a:gs pos="0">
              <a:srgbClr val="FFC000"/>
            </a:gs>
            <a:gs pos="0">
              <a:srgbClr val="00B0F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dirty="0" smtClean="0">
                <a:solidFill>
                  <a:srgbClr val="002060"/>
                </a:solidFill>
              </a:rPr>
              <a:t>HARLEKÝNŮV KARNEVAL, 1925</a:t>
            </a:r>
          </a:p>
        </p:txBody>
      </p:sp>
      <p:pic>
        <p:nvPicPr>
          <p:cNvPr id="8194" name="Picture 2" descr="http://uploads5.wikipaintings.org/images/joan-miro/harlequin-s-carnival-19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6907392" cy="50656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Box 4"/>
          <p:cNvSpPr txBox="1"/>
          <p:nvPr/>
        </p:nvSpPr>
        <p:spPr>
          <a:xfrm>
            <a:off x="7812360" y="652534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41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rgbClr val="FFFF00"/>
            </a:gs>
            <a:gs pos="0">
              <a:srgbClr val="92D050"/>
            </a:gs>
            <a:gs pos="69000">
              <a:srgbClr val="FD7963"/>
            </a:gs>
            <a:gs pos="0">
              <a:srgbClr val="FFC000"/>
            </a:gs>
            <a:gs pos="0">
              <a:srgbClr val="00B0F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Nadpis 1"/>
          <p:cNvSpPr>
            <a:spLocks noGrp="1"/>
          </p:cNvSpPr>
          <p:nvPr>
            <p:ph type="title"/>
          </p:nvPr>
        </p:nvSpPr>
        <p:spPr>
          <a:xfrm>
            <a:off x="142875" y="343271"/>
            <a:ext cx="4059337" cy="2088232"/>
          </a:xfrm>
        </p:spPr>
        <p:txBody>
          <a:bodyPr/>
          <a:lstStyle/>
          <a:p>
            <a:pPr algn="l" eaLnBrk="1" hangingPunct="1"/>
            <a:r>
              <a:rPr lang="cs-CZ" sz="4800" dirty="0" smtClean="0"/>
              <a:t>SOUHVĚZDÍ, 1941</a:t>
            </a:r>
          </a:p>
        </p:txBody>
      </p:sp>
      <p:pic>
        <p:nvPicPr>
          <p:cNvPr id="10242" name="Picture 2" descr="http://uploads2.wikipaintings.org/images/joan-miro/constellation-awakening-at-daw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9288" y="336946"/>
            <a:ext cx="4727208" cy="6184107"/>
          </a:xfrm>
          <a:prstGeom prst="rect">
            <a:avLst/>
          </a:prstGeom>
          <a:ln w="38100" cap="sq">
            <a:solidFill>
              <a:srgbClr val="CF7BD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689308" y="651605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rgbClr val="FFFF00"/>
            </a:gs>
            <a:gs pos="0">
              <a:srgbClr val="92D050"/>
            </a:gs>
            <a:gs pos="69000">
              <a:srgbClr val="FD7963"/>
            </a:gs>
            <a:gs pos="0">
              <a:srgbClr val="FFC000"/>
            </a:gs>
            <a:gs pos="0">
              <a:srgbClr val="00B0F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Nadpis 1"/>
          <p:cNvSpPr>
            <a:spLocks noGrp="1"/>
          </p:cNvSpPr>
          <p:nvPr>
            <p:ph type="title"/>
          </p:nvPr>
        </p:nvSpPr>
        <p:spPr>
          <a:xfrm>
            <a:off x="206375" y="274638"/>
            <a:ext cx="8686800" cy="1066130"/>
          </a:xfrm>
        </p:spPr>
        <p:txBody>
          <a:bodyPr/>
          <a:lstStyle/>
          <a:p>
            <a:pPr eaLnBrk="1" hangingPunct="1"/>
            <a:r>
              <a:rPr lang="cs-CZ" sz="4000" dirty="0" smtClean="0">
                <a:solidFill>
                  <a:srgbClr val="002060"/>
                </a:solidFill>
              </a:rPr>
              <a:t>TOTO JE BARVA MÝCH SNŮ, 1925</a:t>
            </a:r>
          </a:p>
        </p:txBody>
      </p:sp>
      <p:pic>
        <p:nvPicPr>
          <p:cNvPr id="11266" name="Picture 2" descr="http://uploads7.wikipaintings.org/images/joan-miro/photo-this-is-the-color-of-my-dream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00808"/>
            <a:ext cx="6328549" cy="47548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452320" y="645604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Nadpis 1"/>
          <p:cNvSpPr>
            <a:spLocks noGrp="1"/>
          </p:cNvSpPr>
          <p:nvPr>
            <p:ph type="title"/>
          </p:nvPr>
        </p:nvSpPr>
        <p:spPr>
          <a:xfrm>
            <a:off x="457200" y="214313"/>
            <a:ext cx="8229600" cy="1357312"/>
          </a:xfrm>
          <a:noFill/>
        </p:spPr>
        <p:txBody>
          <a:bodyPr/>
          <a:lstStyle/>
          <a:p>
            <a:pPr eaLnBrk="1" hangingPunct="1"/>
            <a:r>
              <a:rPr lang="cs-CZ" sz="4900" b="0" dirty="0" smtClean="0">
                <a:cs typeface="Times New Roman" pitchFamily="18" charset="0"/>
              </a:rPr>
              <a:t/>
            </a:r>
            <a:br>
              <a:rPr lang="cs-CZ" sz="4900" b="0" dirty="0" smtClean="0">
                <a:cs typeface="Times New Roman" pitchFamily="18" charset="0"/>
              </a:rPr>
            </a:br>
            <a:r>
              <a:rPr lang="cs-CZ" sz="4900" dirty="0" smtClean="0">
                <a:solidFill>
                  <a:srgbClr val="FF0000"/>
                </a:solidFill>
                <a:cs typeface="Times New Roman" pitchFamily="18" charset="0"/>
              </a:rPr>
              <a:t>YVES TANGUY</a:t>
            </a:r>
            <a:r>
              <a:rPr lang="cs-CZ" sz="4900" b="0" dirty="0" smtClean="0">
                <a:solidFill>
                  <a:srgbClr val="FF0000"/>
                </a:solidFill>
                <a:cs typeface="Times New Roman" pitchFamily="18" charset="0"/>
              </a:rPr>
              <a:t/>
            </a:r>
            <a:br>
              <a:rPr lang="cs-CZ" sz="4900" b="0" dirty="0" smtClean="0">
                <a:solidFill>
                  <a:srgbClr val="FF0000"/>
                </a:solidFill>
                <a:cs typeface="Times New Roman" pitchFamily="18" charset="0"/>
              </a:rPr>
            </a:br>
            <a:r>
              <a:rPr lang="cs-CZ" sz="3200" b="0" dirty="0" smtClean="0">
                <a:solidFill>
                  <a:schemeClr val="bg1"/>
                </a:solidFill>
                <a:cs typeface="Times New Roman" pitchFamily="18" charset="0"/>
              </a:rPr>
              <a:t>(1900 – 1955)</a:t>
            </a:r>
            <a:r>
              <a:rPr lang="cs-CZ" sz="3200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/>
            </a:r>
            <a:br>
              <a:rPr lang="cs-CZ" sz="3200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</a:br>
            <a:endParaRPr lang="cs-CZ" sz="4400" dirty="0" smtClean="0">
              <a:solidFill>
                <a:schemeClr val="bg1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844824"/>
            <a:ext cx="4408984" cy="2964606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Francouz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námořník obchodního loďstva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vliv malby de Chirica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magické, jako ze snu vytržené krajiny – precizní </a:t>
            </a:r>
            <a:r>
              <a:rPr lang="cs-CZ" sz="2400" dirty="0" smtClean="0">
                <a:solidFill>
                  <a:srgbClr val="000000"/>
                </a:solidFill>
              </a:rPr>
              <a:t/>
            </a:r>
            <a:br>
              <a:rPr lang="cs-CZ" sz="2400" dirty="0" smtClean="0">
                <a:solidFill>
                  <a:srgbClr val="000000"/>
                </a:solidFill>
              </a:rPr>
            </a:b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malba</a:t>
            </a:r>
            <a:endParaRPr lang="cs-CZ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3314" name="Picture 2" descr="http://www.yvestanguy.org/en/imgs/YTManRa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726" y="1693819"/>
            <a:ext cx="3016460" cy="482223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388424" y="651605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44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64886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2D1811"/>
            </a:gs>
            <a:gs pos="38000">
              <a:schemeClr val="accent4">
                <a:lumMod val="75000"/>
              </a:schemeClr>
            </a:gs>
            <a:gs pos="0">
              <a:srgbClr val="AE8A42"/>
            </a:gs>
            <a:gs pos="0">
              <a:schemeClr val="tx1"/>
            </a:gs>
            <a:gs pos="0">
              <a:srgbClr val="2D181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3240360" cy="1184664"/>
          </a:xfrm>
        </p:spPr>
        <p:txBody>
          <a:bodyPr/>
          <a:lstStyle/>
          <a:p>
            <a:pPr algn="l" eaLnBrk="1" hangingPunct="1"/>
            <a:r>
              <a:rPr lang="cs-CZ" dirty="0" smtClean="0"/>
              <a:t>VÍTR, 1924</a:t>
            </a:r>
          </a:p>
        </p:txBody>
      </p:sp>
      <p:pic>
        <p:nvPicPr>
          <p:cNvPr id="15362" name="Picture 2" descr="http://uploads0.wikipaintings.org/images/yves-tanguy/wind-19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254" y="208376"/>
            <a:ext cx="5033324" cy="6441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410774" y="637203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2D1811"/>
            </a:gs>
            <a:gs pos="74000">
              <a:srgbClr val="58426A"/>
            </a:gs>
            <a:gs pos="43000">
              <a:schemeClr val="accent4">
                <a:lumMod val="75000"/>
              </a:schemeClr>
            </a:gs>
            <a:gs pos="0">
              <a:srgbClr val="AE8A42"/>
            </a:gs>
            <a:gs pos="0">
              <a:schemeClr val="tx1"/>
            </a:gs>
            <a:gs pos="0">
              <a:srgbClr val="2D181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3744416" cy="3168352"/>
          </a:xfrm>
        </p:spPr>
        <p:txBody>
          <a:bodyPr/>
          <a:lstStyle/>
          <a:p>
            <a:pPr algn="l"/>
            <a:r>
              <a:rPr lang="cs-CZ" dirty="0" smtClean="0"/>
              <a:t>VELKÁ MALBA S KRAJINOU, 1927</a:t>
            </a:r>
            <a:endParaRPr lang="cs-CZ" dirty="0"/>
          </a:p>
        </p:txBody>
      </p:sp>
      <p:pic>
        <p:nvPicPr>
          <p:cNvPr id="16386" name="Picture 2" descr="http://uploads8.wikipaintings.org/images/yves-tanguy/large-painting-representing-a-landscape-19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44624"/>
            <a:ext cx="4473312" cy="616875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604448" y="651337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334625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2D1811"/>
            </a:gs>
            <a:gs pos="38000">
              <a:schemeClr val="accent4">
                <a:lumMod val="75000"/>
              </a:schemeClr>
            </a:gs>
            <a:gs pos="0">
              <a:srgbClr val="AE8A42"/>
            </a:gs>
            <a:gs pos="0">
              <a:schemeClr val="tx1"/>
            </a:gs>
            <a:gs pos="0">
              <a:srgbClr val="2D181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Nadpis 4"/>
          <p:cNvSpPr>
            <a:spLocks noGrp="1"/>
          </p:cNvSpPr>
          <p:nvPr>
            <p:ph type="title"/>
          </p:nvPr>
        </p:nvSpPr>
        <p:spPr>
          <a:xfrm>
            <a:off x="457199" y="130622"/>
            <a:ext cx="8229600" cy="850106"/>
          </a:xfrm>
        </p:spPr>
        <p:txBody>
          <a:bodyPr/>
          <a:lstStyle/>
          <a:p>
            <a:pPr eaLnBrk="1" hangingPunct="1"/>
            <a:r>
              <a:rPr lang="cs-CZ" sz="3600" dirty="0" smtClean="0">
                <a:solidFill>
                  <a:srgbClr val="002060"/>
                </a:solidFill>
              </a:rPr>
              <a:t>NEVYMEZENÁ DĚLITELNOST, 1942</a:t>
            </a:r>
          </a:p>
        </p:txBody>
      </p:sp>
      <p:pic>
        <p:nvPicPr>
          <p:cNvPr id="67586" name="Picture 2" descr="C:\Documents and Settings\Jelinkova\Dokumenty\Marcela\Výtvarná výchova\5.20.století\6.Surrealismus\Tanguy 1900-55\ndef divisibilit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7123" y="1224595"/>
            <a:ext cx="4609752" cy="54447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6867158" y="644404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7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2D1811"/>
            </a:gs>
            <a:gs pos="38000">
              <a:schemeClr val="accent4">
                <a:lumMod val="75000"/>
              </a:schemeClr>
            </a:gs>
            <a:gs pos="0">
              <a:srgbClr val="AE8A42"/>
            </a:gs>
            <a:gs pos="0">
              <a:schemeClr val="tx1"/>
            </a:gs>
            <a:gs pos="0">
              <a:srgbClr val="2D181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97231"/>
            <a:ext cx="3240359" cy="2311689"/>
          </a:xfrm>
        </p:spPr>
        <p:txBody>
          <a:bodyPr/>
          <a:lstStyle/>
          <a:p>
            <a:pPr algn="l"/>
            <a:r>
              <a:rPr lang="cs-CZ" sz="3600" dirty="0" smtClean="0"/>
              <a:t>POMALU VSTŘÍC SEVERU, 1942</a:t>
            </a:r>
            <a:endParaRPr lang="cs-CZ" sz="3600" dirty="0"/>
          </a:p>
        </p:txBody>
      </p:sp>
      <p:pic>
        <p:nvPicPr>
          <p:cNvPr id="14338" name="Picture 2" descr="http://uploads5.wikipaintings.org/images/yves-tanguy/slowly-toward-the-nor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64372"/>
            <a:ext cx="5175661" cy="61658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3F2139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TextBox 3"/>
          <p:cNvSpPr txBox="1"/>
          <p:nvPr/>
        </p:nvSpPr>
        <p:spPr>
          <a:xfrm>
            <a:off x="8532440" y="64886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353355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2"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RENÉ MAGRITTE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(1898 – 1967)</a:t>
            </a:r>
          </a:p>
        </p:txBody>
      </p:sp>
      <p:sp>
        <p:nvSpPr>
          <p:cNvPr id="77826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34280" y="1848331"/>
            <a:ext cx="4038600" cy="4137025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sz="2400" dirty="0">
                <a:solidFill>
                  <a:srgbClr val="000000"/>
                </a:solidFill>
                <a:cs typeface="Times New Roman" pitchFamily="18" charset="0"/>
              </a:rPr>
              <a:t>Belgičan</a:t>
            </a:r>
          </a:p>
          <a:p>
            <a:pPr eaLnBrk="1" hangingPunct="1"/>
            <a:r>
              <a:rPr lang="cs-CZ" sz="2400" dirty="0">
                <a:solidFill>
                  <a:srgbClr val="000000"/>
                </a:solidFill>
                <a:cs typeface="Times New Roman" pitchFamily="18" charset="0"/>
              </a:rPr>
              <a:t>maloval jinotaje</a:t>
            </a:r>
          </a:p>
          <a:p>
            <a:pPr eaLnBrk="1" hangingPunct="1"/>
            <a:r>
              <a:rPr lang="cs-CZ" sz="2400" dirty="0">
                <a:solidFill>
                  <a:srgbClr val="000000"/>
                </a:solidFill>
                <a:cs typeface="Times New Roman" pitchFamily="18" charset="0"/>
              </a:rPr>
              <a:t>v jeho </a:t>
            </a: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obrazech se proplétají </a:t>
            </a:r>
            <a:r>
              <a:rPr lang="cs-CZ" sz="2400" dirty="0">
                <a:solidFill>
                  <a:srgbClr val="000000"/>
                </a:solidFill>
                <a:cs typeface="Times New Roman" pitchFamily="18" charset="0"/>
              </a:rPr>
              <a:t>realita a fantazie </a:t>
            </a:r>
          </a:p>
          <a:p>
            <a:pPr eaLnBrk="1" hangingPunct="1"/>
            <a:r>
              <a:rPr lang="cs-CZ" sz="2400" dirty="0">
                <a:solidFill>
                  <a:srgbClr val="000000"/>
                </a:solidFill>
                <a:cs typeface="Times New Roman" pitchFamily="18" charset="0"/>
              </a:rPr>
              <a:t>nutí diváka oprostit se od konvenčního myšlení a vnímání světa</a:t>
            </a:r>
          </a:p>
          <a:p>
            <a:pPr eaLnBrk="1" hangingPunct="1"/>
            <a:r>
              <a:rPr lang="cs-CZ" sz="2400" dirty="0">
                <a:solidFill>
                  <a:srgbClr val="000000"/>
                </a:solidFill>
                <a:cs typeface="Times New Roman" pitchFamily="18" charset="0"/>
              </a:rPr>
              <a:t>jsou plné fantastična, ale i humoru a vtipu</a:t>
            </a:r>
          </a:p>
        </p:txBody>
      </p:sp>
      <p:pic>
        <p:nvPicPr>
          <p:cNvPr id="1026" name="Picture 2" descr="http://upload.wikimedia.org/wikipedia/en/9/92/Wolleh_magritt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976" y="2011328"/>
            <a:ext cx="3887903" cy="39304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398054" y="593998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-6866" y="649015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78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78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78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778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78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78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6" grpId="0" uiExpand="1" build="p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DVOJÍ TAJEMSTVÍ</a:t>
            </a:r>
            <a:r>
              <a:rPr lang="cs-CZ" dirty="0" smtClean="0"/>
              <a:t>, 1927</a:t>
            </a:r>
            <a:endParaRPr lang="cs-CZ" dirty="0"/>
          </a:p>
        </p:txBody>
      </p:sp>
      <p:pic>
        <p:nvPicPr>
          <p:cNvPr id="2050" name="Picture 2" descr="http://uploads0.wikipaintings.org/images/rene-magritte/the-double-secret-1927(1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735" y="1484784"/>
            <a:ext cx="6686529" cy="48672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596336" y="630932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51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8630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MILENCI, 1928-1931</a:t>
            </a:r>
          </a:p>
        </p:txBody>
      </p:sp>
      <p:pic>
        <p:nvPicPr>
          <p:cNvPr id="84994" name="Picture 2" descr="C:\Documents and Settings\Jelinkova\Dokumenty\Marcela\Výtvarná výchova\5.20.století\6.Surrealismus\René Magritte (1898-1967)\5.Milenci 192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686" y="1422000"/>
            <a:ext cx="6022975" cy="4460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Rectangle 1"/>
          <p:cNvSpPr/>
          <p:nvPr/>
        </p:nvSpPr>
        <p:spPr>
          <a:xfrm>
            <a:off x="125760" y="6036115"/>
            <a:ext cx="8892480" cy="73866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Calibri" panose="020F0502020204030204" pitchFamily="34" charset="0"/>
              <a:buChar char="‒"/>
            </a:pPr>
            <a:r>
              <a:rPr lang="cs-CZ" sz="1400" dirty="0" smtClean="0">
                <a:solidFill>
                  <a:prstClr val="black"/>
                </a:solidFill>
              </a:rPr>
              <a:t>jeho matka spáchala sebevraždu – utopila se v řece</a:t>
            </a:r>
          </a:p>
          <a:p>
            <a:pPr marL="285750" indent="-285750">
              <a:buFont typeface="Calibri" panose="020F0502020204030204" pitchFamily="34" charset="0"/>
              <a:buChar char="‒"/>
            </a:pPr>
            <a:r>
              <a:rPr lang="cs-CZ" sz="1400" dirty="0" smtClean="0">
                <a:solidFill>
                  <a:prstClr val="black"/>
                </a:solidFill>
              </a:rPr>
              <a:t>jako dítě viděl, jak utonulou vytahovali z vody - přes obličej měla přetaženou košili a někteří kritici se proto domnívají, že tento zážitek se odráží v jeho obrazech milenců se zahalenými obličeji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812360" y="557994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52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590821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49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3732087" cy="2016224"/>
          </a:xfrm>
        </p:spPr>
        <p:txBody>
          <a:bodyPr/>
          <a:lstStyle/>
          <a:p>
            <a:pPr algn="l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LIDSKÝ OSUD, 1933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uploads2.wikipaintings.org/images/rene-magritte/the-human-condition-1933(1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68491"/>
            <a:ext cx="4515360" cy="58493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532440" y="631787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53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506946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ČERVENÝ MODEL, 1935</a:t>
            </a:r>
          </a:p>
        </p:txBody>
      </p:sp>
      <p:pic>
        <p:nvPicPr>
          <p:cNvPr id="81922" name="Picture 2" descr="C:\Documents and Settings\Jelinkova\Dokumenty\Marcela\Výtvarná výchova\5.20.století\6.Surrealismus\René Magritte (1898-1967)\10.Červený model 193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1800" y="1353617"/>
            <a:ext cx="3949700" cy="5324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6721500" y="639361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-6866" y="649015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Nadpis 1"/>
          <p:cNvSpPr>
            <a:spLocks noGrp="1"/>
          </p:cNvSpPr>
          <p:nvPr>
            <p:ph type="title"/>
          </p:nvPr>
        </p:nvSpPr>
        <p:spPr>
          <a:xfrm>
            <a:off x="436645" y="188640"/>
            <a:ext cx="8229600" cy="1296144"/>
          </a:xfrm>
        </p:spPr>
        <p:txBody>
          <a:bodyPr/>
          <a:lstStyle/>
          <a:p>
            <a:pPr eaLnBrk="1" hangingPunct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ZRADA OBRAZŮ, 1948</a:t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Toto není fajfka</a:t>
            </a:r>
          </a:p>
        </p:txBody>
      </p:sp>
      <p:pic>
        <p:nvPicPr>
          <p:cNvPr id="1026" name="Picture 2" descr="http://uploads7.wikipaintings.org/images/rene-magritte/the-treachery-of-images-this-is-not-a-pipe-1948(2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28800"/>
            <a:ext cx="7129007" cy="49685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884368" y="655670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752740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Nadpis 4"/>
          <p:cNvSpPr>
            <a:spLocks noGrp="1"/>
          </p:cNvSpPr>
          <p:nvPr>
            <p:ph type="title"/>
          </p:nvPr>
        </p:nvSpPr>
        <p:spPr>
          <a:xfrm>
            <a:off x="358329" y="274638"/>
            <a:ext cx="3349575" cy="2154237"/>
          </a:xfrm>
        </p:spPr>
        <p:txBody>
          <a:bodyPr/>
          <a:lstStyle/>
          <a:p>
            <a:pPr algn="l" eaLnBrk="1" hangingPunct="1"/>
            <a:r>
              <a:rPr lang="cs-CZ" dirty="0" smtClean="0"/>
              <a:t>ŘÍŠE SVĚTEL, 1954</a:t>
            </a:r>
          </a:p>
        </p:txBody>
      </p:sp>
      <p:pic>
        <p:nvPicPr>
          <p:cNvPr id="2050" name="Picture 2" descr="http://uploads5.wikipaintings.org/images/rene-magritte/the-empire-of-lights-1954-1(1)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436" y="260648"/>
            <a:ext cx="5018060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610703" y="656782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-6866" y="649015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66316"/>
            <a:ext cx="4032448" cy="2028742"/>
          </a:xfrm>
        </p:spPr>
        <p:txBody>
          <a:bodyPr/>
          <a:lstStyle/>
          <a:p>
            <a:pPr algn="l"/>
            <a:r>
              <a:rPr lang="cs-CZ" dirty="0" smtClean="0"/>
              <a:t>HRAD </a:t>
            </a:r>
            <a:r>
              <a:rPr lang="cs-CZ" dirty="0"/>
              <a:t>V</a:t>
            </a:r>
            <a:r>
              <a:rPr lang="cs-CZ" dirty="0" smtClean="0"/>
              <a:t> PYRENEJÍCH, 1959</a:t>
            </a:r>
            <a:endParaRPr lang="cs-CZ" dirty="0"/>
          </a:p>
        </p:txBody>
      </p:sp>
      <p:pic>
        <p:nvPicPr>
          <p:cNvPr id="4098" name="Picture 2" descr="http://uploads0.wikipaintings.org/images/rene-magritte/the-castle-of-the-pyrenees-1959(1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66316"/>
            <a:ext cx="4131355" cy="624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379326" y="652534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57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-6866" y="649015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58299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Nadpis 1"/>
          <p:cNvSpPr>
            <a:spLocks noGrp="1"/>
          </p:cNvSpPr>
          <p:nvPr>
            <p:ph type="title"/>
          </p:nvPr>
        </p:nvSpPr>
        <p:spPr>
          <a:xfrm>
            <a:off x="436645" y="188640"/>
            <a:ext cx="8229600" cy="1008112"/>
          </a:xfrm>
        </p:spPr>
        <p:txBody>
          <a:bodyPr/>
          <a:lstStyle/>
          <a:p>
            <a:pPr eaLnBrk="1" hangingPunct="1"/>
            <a:r>
              <a:rPr lang="cs-CZ" dirty="0" smtClean="0"/>
              <a:t>VELKÁ RODINA, 1963</a:t>
            </a:r>
          </a:p>
        </p:txBody>
      </p:sp>
      <p:pic>
        <p:nvPicPr>
          <p:cNvPr id="82946" name="Picture 2" descr="C:\Documents and Settings\Jelinkova\Dokumenty\Marcela\Výtvarná výchova\5.20.století\6.Surrealismus\René Magritte (1898-1967)\15.Velká rodina 196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776" y="1347043"/>
            <a:ext cx="4070350" cy="5394325"/>
          </a:xfrm>
          <a:prstGeom prst="rect">
            <a:avLst/>
          </a:prstGeom>
          <a:ln w="190500" cap="sq">
            <a:solidFill>
              <a:srgbClr val="C8C6BD">
                <a:alpha val="41000"/>
              </a:srgb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TextBox 3"/>
          <p:cNvSpPr txBox="1"/>
          <p:nvPr/>
        </p:nvSpPr>
        <p:spPr>
          <a:xfrm>
            <a:off x="6660232" y="644404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58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-6866" y="649015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2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Nadpis 1"/>
          <p:cNvSpPr>
            <a:spLocks noGrp="1"/>
          </p:cNvSpPr>
          <p:nvPr>
            <p:ph type="title"/>
          </p:nvPr>
        </p:nvSpPr>
        <p:spPr>
          <a:xfrm>
            <a:off x="357189" y="476672"/>
            <a:ext cx="3494732" cy="2166516"/>
          </a:xfrm>
        </p:spPr>
        <p:txBody>
          <a:bodyPr/>
          <a:lstStyle/>
          <a:p>
            <a:pPr algn="l" eaLnBrk="1" hangingPunct="1"/>
            <a:r>
              <a:rPr lang="cs-CZ" dirty="0" smtClean="0"/>
              <a:t>SYN MUŽE, 1964</a:t>
            </a:r>
          </a:p>
        </p:txBody>
      </p:sp>
      <p:pic>
        <p:nvPicPr>
          <p:cNvPr id="3074" name="Picture 2" descr="http://uploads2.wikipaintings.org/images/rene-magritte/son-of-man-1964(1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347" y="476672"/>
            <a:ext cx="4753054" cy="61653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770814" y="630932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59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-6866" y="649015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3">
            <a:alphaModFix amt="85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PAUL DELVAUX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2800" b="0" dirty="0" smtClean="0">
                <a:solidFill>
                  <a:schemeClr val="bg1"/>
                </a:solidFill>
              </a:rPr>
              <a:t>(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1897</a:t>
            </a:r>
            <a:r>
              <a:rPr lang="cs-CZ" sz="2800" b="0" dirty="0">
                <a:solidFill>
                  <a:schemeClr val="bg1"/>
                </a:solidFill>
                <a:effectLst/>
              </a:rPr>
              <a:t> 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– 1994)</a:t>
            </a:r>
            <a:endParaRPr lang="cs-CZ" sz="2800" b="0" dirty="0" smtClean="0">
              <a:solidFill>
                <a:schemeClr val="bg1"/>
              </a:solidFill>
            </a:endParaRPr>
          </a:p>
        </p:txBody>
      </p:sp>
      <p:sp>
        <p:nvSpPr>
          <p:cNvPr id="87042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23528" y="1628799"/>
            <a:ext cx="4464496" cy="4975697"/>
          </a:xfrm>
          <a:solidFill>
            <a:schemeClr val="bg1"/>
          </a:solidFill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♠"/>
            </a:pPr>
            <a:r>
              <a:rPr lang="cs-CZ" sz="2800" dirty="0" smtClean="0">
                <a:solidFill>
                  <a:srgbClr val="000000"/>
                </a:solidFill>
                <a:cs typeface="Times New Roman" pitchFamily="18" charset="0"/>
              </a:rPr>
              <a:t>Belgičan</a:t>
            </a:r>
          </a:p>
          <a:p>
            <a:pPr eaLnBrk="1" hangingPunct="1">
              <a:buFont typeface="Arial" panose="020B0604020202020204" pitchFamily="34" charset="0"/>
              <a:buChar char="♠"/>
            </a:pPr>
            <a:r>
              <a:rPr lang="cs-CZ" sz="2800" dirty="0" smtClean="0">
                <a:solidFill>
                  <a:srgbClr val="000000"/>
                </a:solidFill>
                <a:cs typeface="Times New Roman" pitchFamily="18" charset="0"/>
              </a:rPr>
              <a:t>silný erotický náboj obrazů</a:t>
            </a:r>
          </a:p>
          <a:p>
            <a:pPr eaLnBrk="1" hangingPunct="1">
              <a:buFont typeface="Arial" panose="020B0604020202020204" pitchFamily="34" charset="0"/>
              <a:buChar char="♠"/>
            </a:pPr>
            <a:r>
              <a:rPr lang="cs-CZ" sz="2800" dirty="0" smtClean="0">
                <a:solidFill>
                  <a:srgbClr val="000000"/>
                </a:solidFill>
                <a:cs typeface="Times New Roman" pitchFamily="18" charset="0"/>
              </a:rPr>
              <a:t>maloval často akty žen v tajemných </a:t>
            </a:r>
            <a:r>
              <a:rPr lang="cs-CZ" sz="2800" dirty="0">
                <a:solidFill>
                  <a:srgbClr val="000000"/>
                </a:solidFill>
                <a:cs typeface="Times New Roman" pitchFamily="18" charset="0"/>
              </a:rPr>
              <a:t>krajinách </a:t>
            </a:r>
            <a:endParaRPr lang="cs-CZ" sz="2800" dirty="0" smtClean="0">
              <a:solidFill>
                <a:srgbClr val="000000"/>
              </a:solidFill>
              <a:cs typeface="Times New Roman" pitchFamily="18" charset="0"/>
            </a:endParaRPr>
          </a:p>
          <a:p>
            <a:pPr lvl="1" eaLnBrk="1" hangingPunct="1">
              <a:buFont typeface="Arial" panose="020B0604020202020204" pitchFamily="34" charset="0"/>
              <a:buChar char="−"/>
            </a:pPr>
            <a:r>
              <a:rPr lang="cs-CZ" dirty="0" smtClean="0">
                <a:solidFill>
                  <a:srgbClr val="000000"/>
                </a:solidFill>
                <a:cs typeface="Times New Roman" pitchFamily="18" charset="0"/>
              </a:rPr>
              <a:t>vypadají </a:t>
            </a:r>
            <a:r>
              <a:rPr lang="cs-CZ" dirty="0">
                <a:solidFill>
                  <a:srgbClr val="000000"/>
                </a:solidFill>
                <a:cs typeface="Times New Roman" pitchFamily="18" charset="0"/>
              </a:rPr>
              <a:t>jakoby zhypnotizované, procházejí se bez </a:t>
            </a:r>
            <a:r>
              <a:rPr lang="cs-CZ" dirty="0" smtClean="0">
                <a:solidFill>
                  <a:srgbClr val="000000"/>
                </a:solidFill>
                <a:cs typeface="Times New Roman" pitchFamily="18" charset="0"/>
              </a:rPr>
              <a:t>ducha s nepřítomným výrazem ve tváři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87043" name="Picture 1" descr="C:\Documents and Settings\Jelinkova\Dokumenty\Marcela\Výtvarná výchova\5.20.století\6.Surrealismus\Pau Delvaux\DELVAUX_Paul.gif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/>
          <a:srcRect/>
          <a:stretch>
            <a:fillRect/>
          </a:stretch>
        </p:blipFill>
        <p:spPr>
          <a:xfrm>
            <a:off x="5220072" y="1772816"/>
            <a:ext cx="3486150" cy="452596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Box 4"/>
          <p:cNvSpPr txBox="1"/>
          <p:nvPr/>
        </p:nvSpPr>
        <p:spPr>
          <a:xfrm>
            <a:off x="8307318" y="630932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758985" y="649398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61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7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704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70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70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870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870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uiExpand="1" build="p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39000">
              <a:srgbClr val="85400D">
                <a:alpha val="72000"/>
              </a:srgbClr>
            </a:gs>
            <a:gs pos="0">
              <a:schemeClr val="accent1">
                <a:lumMod val="75000"/>
              </a:schemeClr>
            </a:gs>
            <a:gs pos="97000">
              <a:srgbClr val="17283D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ŽENY – STROMY,  1937</a:t>
            </a:r>
            <a:endParaRPr lang="cs-CZ" dirty="0"/>
          </a:p>
        </p:txBody>
      </p:sp>
      <p:pic>
        <p:nvPicPr>
          <p:cNvPr id="6146" name="Picture 2" descr="http://uploads8.wikipaintings.org/images/paul-delvaux/women-trees-193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28800"/>
            <a:ext cx="6053508" cy="48231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299206" y="644404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61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61380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39000">
              <a:srgbClr val="85400D">
                <a:alpha val="72000"/>
              </a:srgbClr>
            </a:gs>
            <a:gs pos="69000">
              <a:schemeClr val="accent1">
                <a:lumMod val="75000"/>
              </a:schemeClr>
            </a:gs>
            <a:gs pos="97000">
              <a:srgbClr val="17283D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PYGMALION, 1939</a:t>
            </a:r>
          </a:p>
        </p:txBody>
      </p:sp>
      <p:pic>
        <p:nvPicPr>
          <p:cNvPr id="8194" name="Picture 2" descr="http://uploads7.wikipaintings.org/images/paul-delvaux/pygmallion-19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6439327" cy="51120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371214" y="651605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62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39000">
              <a:srgbClr val="85400D">
                <a:alpha val="72000"/>
              </a:srgbClr>
            </a:gs>
            <a:gs pos="69000">
              <a:schemeClr val="accent1">
                <a:lumMod val="75000"/>
              </a:schemeClr>
            </a:gs>
            <a:gs pos="97000">
              <a:srgbClr val="17283D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KONGRES, 1941</a:t>
            </a:r>
            <a:endParaRPr lang="cs-CZ" dirty="0"/>
          </a:p>
        </p:txBody>
      </p:sp>
      <p:pic>
        <p:nvPicPr>
          <p:cNvPr id="9218" name="Picture 2" descr="http://uploads0.wikipaintings.org/images/paul-delvaux/the-congress-19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12776"/>
            <a:ext cx="5775847" cy="52323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472826" y="637203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53645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39000">
              <a:srgbClr val="85400D">
                <a:alpha val="72000"/>
              </a:srgbClr>
            </a:gs>
            <a:gs pos="100000">
              <a:schemeClr val="accent1">
                <a:lumMod val="75000"/>
              </a:schemeClr>
            </a:gs>
            <a:gs pos="97000">
              <a:srgbClr val="17283D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Ves Sirén, 1942</a:t>
            </a:r>
          </a:p>
        </p:txBody>
      </p:sp>
      <p:pic>
        <p:nvPicPr>
          <p:cNvPr id="10242" name="Picture 2" descr="http://uploads4.wikipaintings.org/images/paul-delvaux/the-village-of-the-sirens-19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157" y="1556792"/>
            <a:ext cx="5627685" cy="47582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092280" y="623942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39000">
              <a:srgbClr val="85400D">
                <a:alpha val="72000"/>
              </a:srgbClr>
            </a:gs>
            <a:gs pos="69000">
              <a:schemeClr val="accent1">
                <a:lumMod val="75000"/>
              </a:schemeClr>
            </a:gs>
            <a:gs pos="97000">
              <a:srgbClr val="17283D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MĚSÍČNÍ MĚSTO, 1944</a:t>
            </a:r>
            <a:endParaRPr lang="cs-CZ" dirty="0"/>
          </a:p>
        </p:txBody>
      </p:sp>
      <p:pic>
        <p:nvPicPr>
          <p:cNvPr id="5122" name="Picture 2" descr="http://uploads7.wikipaintings.org/images/paul-delvaux/lunar-city-19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12776"/>
            <a:ext cx="7241820" cy="51637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028384" y="6488668"/>
            <a:ext cx="637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94371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39000">
              <a:srgbClr val="85400D">
                <a:alpha val="72000"/>
              </a:srgbClr>
            </a:gs>
            <a:gs pos="100000">
              <a:schemeClr val="accent1">
                <a:lumMod val="75000"/>
              </a:schemeClr>
            </a:gs>
            <a:gs pos="97000">
              <a:srgbClr val="17283D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Nadpis 4"/>
          <p:cNvSpPr>
            <a:spLocks noGrp="1"/>
          </p:cNvSpPr>
          <p:nvPr>
            <p:ph type="title"/>
          </p:nvPr>
        </p:nvSpPr>
        <p:spPr>
          <a:xfrm>
            <a:off x="473509" y="12576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SPÍCÍ VENUŠE, 1944</a:t>
            </a:r>
          </a:p>
        </p:txBody>
      </p:sp>
      <p:pic>
        <p:nvPicPr>
          <p:cNvPr id="91138" name="Picture 2" descr="C:\Documents and Settings\Jelinkova\Dokumenty\Marcela\Výtvarná výchova\5.20.století\6.Surrealismus\Paul Delvax - Spící Venuš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688" y="1484784"/>
            <a:ext cx="5649243" cy="5089408"/>
          </a:xfrm>
          <a:prstGeom prst="rect">
            <a:avLst/>
          </a:prstGeom>
          <a:solidFill>
            <a:srgbClr val="FFFFFF">
              <a:shade val="85000"/>
            </a:srgbClr>
          </a:solidFill>
          <a:ln w="50800" cap="sq">
            <a:solidFill>
              <a:srgbClr val="3F2139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/>
          <p:cNvSpPr txBox="1"/>
          <p:nvPr/>
        </p:nvSpPr>
        <p:spPr>
          <a:xfrm>
            <a:off x="7092280" y="651605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66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2">
            <a:alphaModFix amt="85000"/>
            <a:lum/>
          </a:blip>
          <a:srcRect/>
          <a:stretch>
            <a:fillRect t="-31000" b="-3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Nadpis 2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ANDRÉ MASSON</a:t>
            </a:r>
            <a:r>
              <a:rPr lang="cs-CZ" b="0" dirty="0" smtClean="0"/>
              <a:t/>
            </a:r>
            <a:br>
              <a:rPr lang="cs-CZ" b="0" dirty="0" smtClean="0"/>
            </a:br>
            <a:r>
              <a:rPr lang="cs-CZ" sz="3200" b="0" dirty="0" smtClean="0">
                <a:solidFill>
                  <a:schemeClr val="bg1"/>
                </a:solidFill>
                <a:effectLst/>
                <a:cs typeface="Times New Roman" pitchFamily="18" charset="0"/>
              </a:rPr>
              <a:t>(1896 – 1987)</a:t>
            </a:r>
            <a:endParaRPr lang="cs-CZ" sz="4000" b="0" dirty="0" smtClean="0">
              <a:solidFill>
                <a:schemeClr val="bg1"/>
              </a:solidFill>
              <a:effectLst/>
            </a:endParaRPr>
          </a:p>
        </p:txBody>
      </p:sp>
      <p:sp>
        <p:nvSpPr>
          <p:cNvPr id="93186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3491880" y="1556792"/>
            <a:ext cx="5356225" cy="5186363"/>
          </a:xfrm>
          <a:solidFill>
            <a:schemeClr val="bg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♠"/>
            </a:pPr>
            <a:r>
              <a:rPr lang="cs-CZ" sz="2800" dirty="0" smtClean="0"/>
              <a:t>francouzský malíř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♠"/>
            </a:pPr>
            <a:r>
              <a:rPr lang="cs-CZ" sz="2800" dirty="0" smtClean="0"/>
              <a:t>odmítal Dalího realismus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♠"/>
            </a:pPr>
            <a:r>
              <a:rPr lang="cs-CZ" sz="2800" dirty="0" smtClean="0"/>
              <a:t>ve stavu extatického vytržení tvořil četné „automatické kresby“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dirty="0"/>
              <a:t>pracoval </a:t>
            </a:r>
            <a:r>
              <a:rPr lang="cs-CZ" sz="2400" dirty="0" smtClean="0"/>
              <a:t>pod </a:t>
            </a:r>
            <a:r>
              <a:rPr lang="cs-CZ" sz="2400" dirty="0"/>
              <a:t>vlivem drog, často dlouho nespal a </a:t>
            </a:r>
            <a:r>
              <a:rPr lang="cs-CZ" sz="2400" dirty="0" smtClean="0"/>
              <a:t>nejedl, aby osvobodil svou </a:t>
            </a:r>
            <a:r>
              <a:rPr lang="cs-CZ" sz="2400" dirty="0"/>
              <a:t>mysl od myšlenkové </a:t>
            </a:r>
            <a:r>
              <a:rPr lang="cs-CZ" sz="2400" dirty="0" smtClean="0"/>
              <a:t>kontroly → podvědomí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♠"/>
            </a:pPr>
            <a:r>
              <a:rPr lang="cs-CZ" sz="2800" dirty="0" smtClean="0"/>
              <a:t>30. léta – tísnivá nálada z celkové krize  společnosti → téma </a:t>
            </a:r>
            <a:r>
              <a:rPr lang="cs-CZ" sz="2800" b="1" dirty="0" smtClean="0">
                <a:solidFill>
                  <a:srgbClr val="FF0000"/>
                </a:solidFill>
              </a:rPr>
              <a:t>Masakr</a:t>
            </a:r>
            <a:endParaRPr lang="cs-CZ" sz="2800" dirty="0" smtClean="0"/>
          </a:p>
        </p:txBody>
      </p:sp>
      <p:pic>
        <p:nvPicPr>
          <p:cNvPr id="93187" name="Picture 2" descr="C:\Documents and Settings\Jelinkova\Dokumenty\Marcela\Výtvarná výchova\5.20.století\6.Surrealismus\André Masson\AndreMasson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342546" y="1704424"/>
            <a:ext cx="2806700" cy="280828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Box 4"/>
          <p:cNvSpPr txBox="1"/>
          <p:nvPr/>
        </p:nvSpPr>
        <p:spPr>
          <a:xfrm>
            <a:off x="438380" y="4538825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67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-2766" y="64886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73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3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9318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3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931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931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931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931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6" grpId="0" uiExpand="1" build="p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7000">
              <a:srgbClr val="A3B643"/>
            </a:gs>
            <a:gs pos="0">
              <a:schemeClr val="accent1">
                <a:lumMod val="89000"/>
              </a:schemeClr>
            </a:gs>
            <a:gs pos="23000">
              <a:srgbClr val="FFFF66"/>
            </a:gs>
            <a:gs pos="69000">
              <a:schemeClr val="accent1">
                <a:lumMod val="75000"/>
              </a:schemeClr>
            </a:gs>
            <a:gs pos="97000">
              <a:schemeClr val="accent1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56377" y="5319792"/>
            <a:ext cx="4906888" cy="1066130"/>
          </a:xfrm>
        </p:spPr>
        <p:txBody>
          <a:bodyPr/>
          <a:lstStyle/>
          <a:p>
            <a:r>
              <a:rPr lang="cs-CZ" sz="4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←</a:t>
            </a:r>
            <a:r>
              <a:rPr lang="cs-CZ" sz="4400" dirty="0" smtClean="0">
                <a:solidFill>
                  <a:srgbClr val="002060"/>
                </a:solidFill>
              </a:rPr>
              <a:t>POSTAVA, 1927</a:t>
            </a:r>
            <a:endParaRPr lang="cs-CZ" sz="4400" dirty="0">
              <a:solidFill>
                <a:srgbClr val="002060"/>
              </a:solidFill>
            </a:endParaRPr>
          </a:p>
        </p:txBody>
      </p:sp>
      <p:pic>
        <p:nvPicPr>
          <p:cNvPr id="2050" name="Picture 2" descr="http://uploads3.wikipaintings.org/images/andre-masson/figure-19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2880320" cy="50196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s8.wikipaintings.org/images/andre-masson/battle-of-fish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069" y="1772816"/>
            <a:ext cx="5205395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 bwMode="auto">
          <a:xfrm>
            <a:off x="3275856" y="481224"/>
            <a:ext cx="5472608" cy="106613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800" b="1" kern="120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400" dirty="0" smtClean="0">
                <a:solidFill>
                  <a:srgbClr val="002060"/>
                </a:solidFill>
              </a:rPr>
              <a:t>BITVA RYB, 1926 </a:t>
            </a:r>
            <a:r>
              <a:rPr lang="cs-CZ" sz="4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↓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5536" y="621639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431110" y="443711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56377" y="4590566"/>
            <a:ext cx="288252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„Pískové obrazy“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270651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3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7000">
              <a:srgbClr val="A3B643"/>
            </a:gs>
            <a:gs pos="0">
              <a:schemeClr val="accent1">
                <a:lumMod val="89000"/>
              </a:schemeClr>
            </a:gs>
            <a:gs pos="23000">
              <a:srgbClr val="FFFF66"/>
            </a:gs>
            <a:gs pos="69000">
              <a:schemeClr val="accent1">
                <a:lumMod val="75000"/>
              </a:schemeClr>
            </a:gs>
            <a:gs pos="97000">
              <a:schemeClr val="accent1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209" name="Picture 2" descr="C:\Documents and Settings\Jelinkova\Dokumenty\Marcela\Výtvarná výchova\5.20.století\6.Surrealismus\André Masson\AM_labyrint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088" y="122237"/>
            <a:ext cx="3286125" cy="6613525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chemeClr val="accent4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645" y="332656"/>
            <a:ext cx="4567403" cy="1008112"/>
          </a:xfrm>
        </p:spPr>
        <p:txBody>
          <a:bodyPr/>
          <a:lstStyle/>
          <a:p>
            <a:r>
              <a:rPr lang="cs-CZ" dirty="0" smtClean="0"/>
              <a:t>LABYRINT, 1938</a:t>
            </a:r>
            <a:endParaRPr lang="cs-CZ" dirty="0"/>
          </a:p>
        </p:txBody>
      </p:sp>
      <p:sp>
        <p:nvSpPr>
          <p:cNvPr id="4" name="TextBox 3"/>
          <p:cNvSpPr txBox="1"/>
          <p:nvPr/>
        </p:nvSpPr>
        <p:spPr>
          <a:xfrm>
            <a:off x="4922942" y="644404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4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7000">
              <a:srgbClr val="A3B643"/>
            </a:gs>
            <a:gs pos="0">
              <a:schemeClr val="accent1">
                <a:lumMod val="89000"/>
              </a:schemeClr>
            </a:gs>
            <a:gs pos="23000">
              <a:srgbClr val="FFFF66"/>
            </a:gs>
            <a:gs pos="69000">
              <a:schemeClr val="accent1">
                <a:lumMod val="75000"/>
              </a:schemeClr>
            </a:gs>
            <a:gs pos="97000">
              <a:schemeClr val="accent1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6908"/>
            <a:ext cx="8640960" cy="991852"/>
          </a:xfrm>
        </p:spPr>
        <p:txBody>
          <a:bodyPr/>
          <a:lstStyle/>
          <a:p>
            <a:r>
              <a:rPr lang="cs-CZ" sz="3600" dirty="0" smtClean="0">
                <a:solidFill>
                  <a:srgbClr val="002060"/>
                </a:solidFill>
              </a:rPr>
              <a:t>METAMORFÓZA MILENCŮ, 1938 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http://uploads4.wikipaintings.org/images/andre-masson/no-name-1(5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4435799" cy="51721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122473" y="637203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71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595974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3000">
              <a:srgbClr val="A3B643"/>
            </a:gs>
            <a:gs pos="0">
              <a:schemeClr val="accent1">
                <a:lumMod val="89000"/>
              </a:schemeClr>
            </a:gs>
            <a:gs pos="0">
              <a:srgbClr val="FFFF66"/>
            </a:gs>
            <a:gs pos="69000">
              <a:schemeClr val="accent1">
                <a:lumMod val="75000"/>
              </a:schemeClr>
            </a:gs>
            <a:gs pos="97000">
              <a:schemeClr val="accent1">
                <a:lumMod val="70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PASIPHAE, 1942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http://uploads2.wikipaintings.org/images/andre-masson/pasiphae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7531" y="1628800"/>
            <a:ext cx="6108937" cy="48382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185322" y="6467079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90752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rgbClr val="A3B643"/>
            </a:gs>
            <a:gs pos="0">
              <a:schemeClr val="accent1">
                <a:lumMod val="89000"/>
              </a:schemeClr>
            </a:gs>
            <a:gs pos="0">
              <a:srgbClr val="FFFF66"/>
            </a:gs>
            <a:gs pos="100000">
              <a:schemeClr val="accent1">
                <a:lumMod val="75000"/>
              </a:schemeClr>
            </a:gs>
            <a:gs pos="97000">
              <a:schemeClr val="accent1">
                <a:lumMod val="7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56690"/>
            <a:ext cx="3199251" cy="1872209"/>
          </a:xfrm>
        </p:spPr>
        <p:txBody>
          <a:bodyPr/>
          <a:lstStyle/>
          <a:p>
            <a:pPr algn="l"/>
            <a:r>
              <a:rPr lang="cs-CZ" sz="3200" dirty="0" smtClean="0"/>
              <a:t>MEDITACE NA DUBOVÉM LÍSTKU, 1942</a:t>
            </a:r>
            <a:endParaRPr lang="cs-CZ" sz="3200" dirty="0"/>
          </a:p>
        </p:txBody>
      </p:sp>
      <p:pic>
        <p:nvPicPr>
          <p:cNvPr id="2050" name="Picture 2" descr="http://uploads8.wikipaintings.org/images/andre-masson/meditation-on-an-oak-lea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929" y="656691"/>
            <a:ext cx="4788543" cy="5848077"/>
          </a:xfrm>
          <a:prstGeom prst="rect">
            <a:avLst/>
          </a:prstGeom>
          <a:ln>
            <a:noFill/>
          </a:ln>
          <a:effectLst>
            <a:glow rad="673100">
              <a:srgbClr val="FFFF00">
                <a:alpha val="40000"/>
              </a:srgb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379326" y="64886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73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3">
            <a:alphaModFix amt="8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491880" y="1628800"/>
            <a:ext cx="5428326" cy="2808312"/>
          </a:xfrm>
        </p:spPr>
        <p:txBody>
          <a:bodyPr/>
          <a:lstStyle/>
          <a:p>
            <a:r>
              <a:rPr lang="cs-CZ" sz="2400" dirty="0"/>
              <a:t>š</a:t>
            </a:r>
            <a:r>
              <a:rPr lang="cs-CZ" sz="2400" dirty="0" smtClean="0"/>
              <a:t>výcarský </a:t>
            </a:r>
            <a:r>
              <a:rPr lang="cs-CZ" sz="2400" dirty="0"/>
              <a:t>sochař, malíř, kreslíř a grafik </a:t>
            </a:r>
            <a:endParaRPr lang="cs-CZ" sz="2400" dirty="0" smtClean="0"/>
          </a:p>
          <a:p>
            <a:r>
              <a:rPr lang="cs-CZ" sz="2400" dirty="0"/>
              <a:t>j</a:t>
            </a:r>
            <a:r>
              <a:rPr lang="cs-CZ" sz="2400" dirty="0" smtClean="0"/>
              <a:t>eho otec byl </a:t>
            </a:r>
            <a:r>
              <a:rPr lang="cs-CZ" sz="2400" dirty="0"/>
              <a:t>známým postimpresionistickým </a:t>
            </a:r>
            <a:r>
              <a:rPr lang="cs-CZ" sz="2400" dirty="0" smtClean="0"/>
              <a:t>malířem</a:t>
            </a:r>
          </a:p>
          <a:p>
            <a:r>
              <a:rPr lang="cs-CZ" sz="2400" dirty="0"/>
              <a:t>byl ovlivněn jak neoimpresionismem, tak kubismem a </a:t>
            </a:r>
            <a:r>
              <a:rPr lang="cs-CZ" sz="2400" dirty="0" smtClean="0"/>
              <a:t>surrealismem</a:t>
            </a:r>
          </a:p>
        </p:txBody>
      </p:sp>
      <p:sp>
        <p:nvSpPr>
          <p:cNvPr id="7" name="Nadpis 5"/>
          <p:cNvSpPr>
            <a:spLocks noGrp="1"/>
          </p:cNvSpPr>
          <p:nvPr>
            <p:ph type="title"/>
          </p:nvPr>
        </p:nvSpPr>
        <p:spPr>
          <a:xfrm>
            <a:off x="381000" y="116632"/>
            <a:ext cx="8229600" cy="1512168"/>
          </a:xfrm>
          <a:noFill/>
        </p:spPr>
        <p:txBody>
          <a:bodyPr/>
          <a:lstStyle/>
          <a:p>
            <a:pPr eaLnBrk="1" hangingPunct="1"/>
            <a:r>
              <a:rPr lang="cs-CZ" dirty="0" smtClean="0"/>
              <a:t>ALBERTO </a:t>
            </a:r>
            <a:r>
              <a:rPr lang="cs-CZ" dirty="0"/>
              <a:t>GIACOMETTI</a:t>
            </a:r>
            <a:br>
              <a:rPr lang="cs-CZ" dirty="0"/>
            </a:br>
            <a:r>
              <a:rPr lang="cs-CZ" sz="3200" b="0" dirty="0">
                <a:solidFill>
                  <a:schemeClr val="tx1"/>
                </a:solidFill>
                <a:effectLst/>
              </a:rPr>
              <a:t>(1901 </a:t>
            </a:r>
            <a:r>
              <a:rPr lang="cs-CZ" sz="3200" b="0" dirty="0" smtClean="0">
                <a:solidFill>
                  <a:schemeClr val="tx1"/>
                </a:solidFill>
                <a:effectLst/>
              </a:rPr>
              <a:t>– 1966)</a:t>
            </a:r>
          </a:p>
        </p:txBody>
      </p:sp>
      <p:sp>
        <p:nvSpPr>
          <p:cNvPr id="9" name="Zástupný symbol pro obsah 5"/>
          <p:cNvSpPr txBox="1">
            <a:spLocks/>
          </p:cNvSpPr>
          <p:nvPr/>
        </p:nvSpPr>
        <p:spPr bwMode="auto">
          <a:xfrm>
            <a:off x="546293" y="4407804"/>
            <a:ext cx="8377216" cy="230425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♠"/>
              <a:defRPr sz="2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jeho sochy vyjadřují existenciální pocity</a:t>
            </a:r>
          </a:p>
          <a:p>
            <a:pPr lvl="1"/>
            <a:r>
              <a:rPr lang="cs-CZ" sz="2000" dirty="0" smtClean="0"/>
              <a:t>osamělost a zdůraznění izolace jedince</a:t>
            </a:r>
          </a:p>
          <a:p>
            <a:pPr lvl="1"/>
            <a:r>
              <a:rPr lang="cs-CZ" sz="2000" dirty="0" smtClean="0"/>
              <a:t>výrazné ztenčení proporcí – bolestivá zranitelnost</a:t>
            </a:r>
          </a:p>
          <a:p>
            <a:pPr lvl="1"/>
            <a:r>
              <a:rPr lang="cs-CZ" sz="2000" dirty="0" smtClean="0"/>
              <a:t>vliv spisovatele Jeana-Paula Sartra (byl Giacomettiho blízkým přítelem) → označil jej za jednoho z nejdůležitějších existencionalistických umělců</a:t>
            </a:r>
          </a:p>
        </p:txBody>
      </p:sp>
      <p:pic>
        <p:nvPicPr>
          <p:cNvPr id="1028" name="Picture 4" descr="http://image2.findagrave.com/photos/2003/294/8009239_106683602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104918"/>
            <a:ext cx="2534816" cy="33687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3"/>
          <p:cNvSpPr txBox="1"/>
          <p:nvPr/>
        </p:nvSpPr>
        <p:spPr>
          <a:xfrm>
            <a:off x="160427" y="447370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74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Box 3"/>
          <p:cNvSpPr txBox="1"/>
          <p:nvPr/>
        </p:nvSpPr>
        <p:spPr>
          <a:xfrm>
            <a:off x="8610600" y="4462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Box 3"/>
          <p:cNvSpPr txBox="1"/>
          <p:nvPr/>
        </p:nvSpPr>
        <p:spPr>
          <a:xfrm>
            <a:off x="-3346" y="645931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1320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9" grpId="0" animBg="1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1" name="Picture 2" descr="C:\Documents and Settings\Jelinkova\Dokumenty\Marcela\Výtvarná výchova\5.20.století\6.Surrealismus\surrealist_table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29853" y="1417638"/>
            <a:ext cx="3684293" cy="51935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/>
          <p:cNvSpPr txBox="1"/>
          <p:nvPr/>
        </p:nvSpPr>
        <p:spPr>
          <a:xfrm>
            <a:off x="6414146" y="626589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76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143000"/>
          </a:xfrm>
        </p:spPr>
        <p:txBody>
          <a:bodyPr/>
          <a:lstStyle/>
          <a:p>
            <a:r>
              <a:rPr lang="cs-CZ" dirty="0" smtClean="0"/>
              <a:t>STŮL, 1933</a:t>
            </a:r>
            <a:endParaRPr lang="cs-CZ" dirty="0"/>
          </a:p>
        </p:txBody>
      </p:sp>
      <p:sp>
        <p:nvSpPr>
          <p:cNvPr id="5" name="TextBox 3"/>
          <p:cNvSpPr txBox="1"/>
          <p:nvPr/>
        </p:nvSpPr>
        <p:spPr>
          <a:xfrm>
            <a:off x="8676456" y="645554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7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2">
            <a:alphaModFix amt="8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2"/>
          <p:cNvSpPr txBox="1">
            <a:spLocks/>
          </p:cNvSpPr>
          <p:nvPr/>
        </p:nvSpPr>
        <p:spPr bwMode="auto">
          <a:xfrm>
            <a:off x="251520" y="119554"/>
            <a:ext cx="4462808" cy="1034556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800" b="1" kern="120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chemeClr val="hlink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/>
            <a:r>
              <a:rPr lang="cs-CZ" sz="3200" dirty="0" smtClean="0"/>
              <a:t>TŘI KRÁČEJÍCÍ MUŽI, 1949</a:t>
            </a:r>
            <a:endParaRPr lang="cs-CZ" sz="3200" dirty="0"/>
          </a:p>
        </p:txBody>
      </p:sp>
      <p:pic>
        <p:nvPicPr>
          <p:cNvPr id="16" name="Picture 2" descr="File:ThreeMenWalkingI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66" y="1173183"/>
            <a:ext cx="3712046" cy="49606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6133828"/>
            <a:ext cx="4641995" cy="689183"/>
          </a:xfrm>
        </p:spPr>
        <p:txBody>
          <a:bodyPr/>
          <a:lstStyle/>
          <a:p>
            <a:pPr algn="l"/>
            <a:r>
              <a:rPr lang="cs-CZ" sz="3200" dirty="0" smtClean="0">
                <a:solidFill>
                  <a:srgbClr val="002060"/>
                </a:solidFill>
              </a:rPr>
              <a:t>KRÁČEJÍCÍ MUŽ, 1960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2050" name="Picture 2" descr="http://media-cache-ec2.pinimg.com/originals/41/6c/ce/416cce14867d77f8ff78ceab9787d0e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724" y="280560"/>
            <a:ext cx="3547242" cy="62968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3"/>
          <p:cNvSpPr txBox="1"/>
          <p:nvPr/>
        </p:nvSpPr>
        <p:spPr>
          <a:xfrm>
            <a:off x="344217" y="578527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77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3"/>
          <p:cNvSpPr txBox="1"/>
          <p:nvPr/>
        </p:nvSpPr>
        <p:spPr>
          <a:xfrm>
            <a:off x="8631216" y="626281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3"/>
          <p:cNvSpPr txBox="1"/>
          <p:nvPr/>
        </p:nvSpPr>
        <p:spPr>
          <a:xfrm>
            <a:off x="8631216" y="30759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" grpId="0" animBg="1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979712" y="2924944"/>
            <a:ext cx="5184576" cy="1323439"/>
          </a:xfrm>
          <a:prstGeom prst="rect">
            <a:avLst/>
          </a:prstGeom>
          <a:noFill/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lIns="91440" tIns="45720" rIns="91440" bIns="45720">
            <a:prstTxWarp prst="textDoubleWave1">
              <a:avLst/>
            </a:prstTxWarp>
            <a:spAutoFit/>
            <a:scene3d>
              <a:camera prst="obliqueTopRigh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8000" b="1" cap="none" spc="0" dirty="0" smtClean="0">
                <a:ln w="28575">
                  <a:solidFill>
                    <a:srgbClr val="FFFF00"/>
                  </a:solidFill>
                  <a:prstDash val="solid"/>
                </a:ln>
                <a:solidFill>
                  <a:srgbClr val="CF7BD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</a:rPr>
              <a:t>KONEC</a:t>
            </a:r>
            <a:endParaRPr lang="en-US" sz="8000" b="1" cap="none" spc="0" dirty="0">
              <a:ln w="28575">
                <a:solidFill>
                  <a:srgbClr val="FFFF00"/>
                </a:solidFill>
                <a:prstDash val="solid"/>
              </a:ln>
              <a:solidFill>
                <a:srgbClr val="CF7BD1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795598" y="646869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0789566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00"/>
                            </p:stCondLst>
                            <p:childTnLst>
                              <p:par>
                                <p:cTn id="11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2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13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14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0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René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Magritte – Falešné zrcadlo: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AUTOR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NEUVEDEN. http://www.wikipaintings.org [online]. [cit. 23.5.2013]. Dostupný na WWW: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www.wikipaintings.org/en/rene-magritte/the-false-mirror-1928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J. </a:t>
            </a:r>
            <a:r>
              <a:rPr lang="cs-CZ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Miró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Kompozice: 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</a:rPr>
              <a:t>AUTOR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www.wikipaintings.org/en/joan-miro/composition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3"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R. Magritte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Budoucnost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soch: 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</a:rPr>
              <a:t>AUTOR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www.wikipaintings.org/en/rene-magritte/the-future-of-statues-1937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3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Salvador Dalí – Foto I: 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HIGGINS, Roger. </a:t>
            </a:r>
            <a:r>
              <a:rPr lang="cs-CZ" i="1" dirty="0">
                <a:latin typeface="Arial" panose="020B0604020202020204" pitchFamily="34" charset="0"/>
                <a:cs typeface="Arial" panose="020B0604020202020204" pitchFamily="34" charset="0"/>
              </a:rPr>
              <a:t>http://cs.wikipedia.org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pod licencí public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domain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na WWW: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cs.wikipedia.org/wiki/Soubor:Salvador_Dali_NYWTS.jpg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3"/>
            </a:pPr>
            <a:r>
              <a:rPr lang="pt-BR" b="1" dirty="0">
                <a:latin typeface="Arial" panose="020B0604020202020204" pitchFamily="34" charset="0"/>
                <a:cs typeface="Arial" panose="020B0604020202020204" pitchFamily="34" charset="0"/>
              </a:rPr>
              <a:t>Salvador Dalí –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Vejce slunce: 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</a:rPr>
              <a:t>AUTOR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http://jperrissunit3.wordpress.com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23.5.2013].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jperrissunit3.files.wordpress.com/2013/03/salvadordalieggsunartwallpaperc3a7izim-aed4eaa4677d71ccde81543c50f03757_h.jpg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3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Salvador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Dalí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Foto II: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VAN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VECHTEN, Carl. </a:t>
            </a:r>
            <a:r>
              <a:rPr lang="cs-CZ" i="1" dirty="0">
                <a:latin typeface="Arial" panose="020B0604020202020204" pitchFamily="34" charset="0"/>
                <a:cs typeface="Arial" panose="020B0604020202020204" pitchFamily="34" charset="0"/>
              </a:rPr>
              <a:t>http://commons.wikimedia.org/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pod licencí public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domain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na WWW: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commons.wikimedia.org/wiki/File:Salvador_Dal%C3%AD_1939.jpg?uselang=af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3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Salvador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Dalí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Foto s Man Rayem: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VAN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VECHTEN, Carl. </a:t>
            </a:r>
            <a:r>
              <a:rPr lang="cs-CZ" i="1" dirty="0">
                <a:latin typeface="Arial" panose="020B0604020202020204" pitchFamily="34" charset="0"/>
                <a:cs typeface="Arial" panose="020B0604020202020204" pitchFamily="34" charset="0"/>
              </a:rPr>
              <a:t>http://commons.wikimedia.org/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pod licencí public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domain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na WWW: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commons.wikimedia.org/wiki/File:Man_Ray_Salvador_Dali.jpg?uselang=af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3"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Salvador Dalí –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Foto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III: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WARREN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Allan. </a:t>
            </a:r>
            <a:r>
              <a:rPr lang="cs-CZ" i="1" dirty="0">
                <a:latin typeface="Arial" panose="020B0604020202020204" pitchFamily="34" charset="0"/>
                <a:cs typeface="Arial" panose="020B0604020202020204" pitchFamily="34" charset="0"/>
              </a:rPr>
              <a:t>http://commons.wikimedia.org/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pod licencí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Creative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Commons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Attribution-Share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Alike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3.0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Unported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na WWW: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commons.wikimedia.org/wiki/File:Dali_6.jpg?uselang=af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3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Salvador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Dalí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Muzeum ve </a:t>
            </a:r>
            <a:r>
              <a:rPr lang="cs-CZ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Figueras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SILVERSMITH,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Erin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cs-CZ" i="1" dirty="0">
                <a:latin typeface="Arial" panose="020B0604020202020204" pitchFamily="34" charset="0"/>
                <a:cs typeface="Arial" panose="020B0604020202020204" pitchFamily="34" charset="0"/>
              </a:rPr>
              <a:t>http://cs.wikipedia.org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pod licencí Svobodné licence GNU pro dokumenty verze 1.2 na WWW: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http://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cs.wikipedia.org/wiki/Soubor:Dali_museum.jpg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3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Salvador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Dalí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Autoportrét: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AUTOR NEUVEDEN. http://www.wikipaintings.org 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http://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www.wikipaintings.org/en/salvador-dali/self-portrait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3"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Salvador Dalí – Portrét L. </a:t>
            </a:r>
            <a:r>
              <a:rPr lang="cs-CZ" b="1" dirty="0" err="1">
                <a:latin typeface="Arial" panose="020B0604020202020204" pitchFamily="34" charset="0"/>
                <a:cs typeface="Arial" panose="020B0604020202020204" pitchFamily="34" charset="0"/>
              </a:rPr>
              <a:t>Bunuela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</a:rPr>
              <a:t>AUTOR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http://www.wikipaintings.org/en/salvador-dali/portrait-of-luis-bunuel-1900-83-1924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3"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Foto z filmu Andaluský pes: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http://www.wikipaintings.org/en/salvador-dali/un-chien-andalou-film-still-1928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3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Salvador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Dalí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Figura v okně: 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</a:rPr>
              <a:t>AUTOR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http://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www.wikipaintings.org/en/salvador-dali/figure-at-a-window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3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Salvador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Dalí –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Portrét Paula </a:t>
            </a:r>
            <a:r>
              <a:rPr lang="cs-CZ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Eluarda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AUTOR 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</a:rPr>
              <a:t>NEUVEDEN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http://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www.wikipaintings.org/en/salvador-dali/portrait-of-paul-eluard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29790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15"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Salvador Dalí –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Velký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masturbátor: 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</a:rPr>
              <a:t>AUTOR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http://www.wikipaintings.org/en/salvador-dali/the-great-masturbator-1929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5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Salvador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Dalí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Stálost paměti: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http://www.wikipaintings.org/en/salvador-dali/the-persistence-of-memory-1931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5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. F. Milet – Anděl Páně: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cs-CZ" i="1" dirty="0">
                <a:latin typeface="Arial" panose="020B0604020202020204" pitchFamily="34" charset="0"/>
                <a:cs typeface="Arial" panose="020B0604020202020204" pitchFamily="34" charset="0"/>
              </a:rPr>
              <a:t>http://cs.wikipedia.org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pod licencí public domain na WWW: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http://cs.wikipedia.org/wiki/Soubor:Jean-Fran%C3%A7ois_Millet_(II)_001.jpg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5"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Salvador Dalí – Architektonický </a:t>
            </a:r>
            <a:r>
              <a:rPr lang="cs-CZ" b="1" dirty="0" err="1">
                <a:latin typeface="Arial" panose="020B0604020202020204" pitchFamily="34" charset="0"/>
                <a:cs typeface="Arial" panose="020B0604020202020204" pitchFamily="34" charset="0"/>
              </a:rPr>
              <a:t>Milletův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 Anděl Páně: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http://www.wikipaintings.org/en/salvador-dali/the-architectonic-angelus-of-millet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5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Salvador Dalí – Archeologická reminiscence na </a:t>
            </a:r>
            <a:r>
              <a:rPr lang="cs-CZ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Milletova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Anděla: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AUTOR NEUVEDEN. http://www.wikipaintings.org [online]. [cit. 19.8.2013].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www.wikipaintings.org/en/salvador-dali/archeological-reminiscence-millet-s-angelus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5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Salvador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Dalí – Hořící žirafa: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http://www.wikipaintings.org/en/salvador-dali/flaming-giraffe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5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Salvador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Dalí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Předtucha občanské války: 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www.wikipaintings.org/en/salvador-dali/soft-construction-with-boiled-beans-premonition-of-civil-war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5"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Salvador Dalí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Balerína v hlavě smrti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http://www.wikipaintings.org/en/salvador-dali/ballerina-in-a-death-s-head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5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Salvador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Dalí – Atomická Léda: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http://www.wikipaintings.org/en/salvador-dali/lada-atomica-1949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5"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Salvador Dalí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Kristus sv. Jana z Kříže: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18.4.2013].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http://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www.wikipaintings.org/en/salvador-dali/christ-of-st-john-of-the-cross-1951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5"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Max Ernst – </a:t>
            </a:r>
            <a:r>
              <a:rPr lang="cs-CZ" b="1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 Eye </a:t>
            </a:r>
            <a:r>
              <a:rPr lang="cs-CZ" b="1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 Silence: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AUTOR NEUVEDEN. http://www.wikipaintings.org [online]. [cit. 23.5.2013]. Dostupný na WWW: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http://www.wikipaintings.org/en/max-ernst/the-eye-of-silence-1943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5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Max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Ernst –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Foto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cs-CZ" i="1" dirty="0">
                <a:latin typeface="Arial" panose="020B0604020202020204" pitchFamily="34" charset="0"/>
                <a:cs typeface="Arial" panose="020B0604020202020204" pitchFamily="34" charset="0"/>
              </a:rPr>
              <a:t>http://de.wikipedia.org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[online]. [cit. 19.4.2013]. Dostupný pod licencí public domain na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WWW: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://de.wikipedia.org/w/index.php?title=Datei:Max_Ernst,_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im_Br%C3%BChler_Schlosspark_1909.jpg&amp;filetimestamp=2012051114322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15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Max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Ernst – Autoportrét z roku 1909: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pt-BR" i="1" dirty="0">
                <a:latin typeface="Arial" panose="020B0604020202020204" pitchFamily="34" charset="0"/>
                <a:cs typeface="Arial" panose="020B0604020202020204" pitchFamily="34" charset="0"/>
              </a:rPr>
              <a:t>http://www.wikipaintings.org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 [online]. [cit. 19.4.2013].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http://</a:t>
            </a:r>
            <a:r>
              <a:rPr lang="pt-BR" dirty="0" smtClean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www.wikipaintings.org/en/max-ernst/self-portrait-1909</a:t>
            </a:r>
          </a:p>
        </p:txBody>
      </p:sp>
    </p:spTree>
    <p:extLst>
      <p:ext uri="{BB962C8B-B14F-4D97-AF65-F5344CB8AC3E}">
        <p14:creationId xmlns:p14="http://schemas.microsoft.com/office/powerpoint/2010/main" val="15044752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28"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Max Ernst –  Dostaveníčko přátel: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AUTOR NEUVEDEN. http://www.wikipaintings.org [online]. [cit. 19.4.2013]. Dostupný na WWW: </a:t>
            </a: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http://www.wikipaintings.org/en/max-ernst/a-friends-reunion-1922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28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Max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Ernst – Slon Celebes: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AUTOR NEUVEDEN. http://www.wikipaintings.org [online]. [cit. 19.4.2013]. Dostupný na WWW: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http://www.wikipaintings.org/en/max-ernst/the-elephant-celebes-1921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 startAt="28"/>
            </a:pPr>
            <a:r>
              <a:rPr lang="cs-CZ" b="1" dirty="0" smtClean="0"/>
              <a:t>Max </a:t>
            </a:r>
            <a:r>
              <a:rPr lang="cs-CZ" b="1" dirty="0"/>
              <a:t>Ernst </a:t>
            </a:r>
            <a:r>
              <a:rPr lang="cs-CZ" b="1" dirty="0" smtClean="0"/>
              <a:t>– Žena ve vratké poloze: </a:t>
            </a:r>
            <a:r>
              <a:rPr lang="pt-BR" dirty="0"/>
              <a:t>AUTOR NEUVEDEN. http://www.wikipaintings.org [online]. [cit. 19.4.2013].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www.wikipaintings.org/en/max-ernst/the-wavering-woman-1923</a:t>
            </a:r>
            <a:endParaRPr lang="cs-CZ" dirty="0" smtClean="0"/>
          </a:p>
          <a:p>
            <a:pPr>
              <a:buAutoNum type="arabicPeriod" startAt="28"/>
            </a:pPr>
            <a:r>
              <a:rPr lang="cs-CZ" b="1" dirty="0"/>
              <a:t>Max Ernst </a:t>
            </a:r>
            <a:r>
              <a:rPr lang="cs-CZ" b="1" dirty="0" smtClean="0"/>
              <a:t>– Modrý les: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19.4.2013].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www.wikipaintings.org/en/max-ernst/the-blue-forest-1925</a:t>
            </a:r>
            <a:endParaRPr lang="cs-CZ" dirty="0" smtClean="0"/>
          </a:p>
          <a:p>
            <a:pPr>
              <a:buAutoNum type="arabicPeriod" startAt="28"/>
            </a:pPr>
            <a:r>
              <a:rPr lang="cs-CZ" b="1" dirty="0"/>
              <a:t>Max Ernst – Mladý akt: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www.wikipaintings.org/en/max-ernst/a-young-nude</a:t>
            </a:r>
            <a:endParaRPr lang="cs-CZ" dirty="0" smtClean="0"/>
          </a:p>
          <a:p>
            <a:pPr>
              <a:buAutoNum type="arabicPeriod" startAt="28"/>
            </a:pPr>
            <a:r>
              <a:rPr lang="cs-CZ" b="1" dirty="0"/>
              <a:t>Max Ernst – Nahé dívky: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7"/>
              </a:rPr>
              <a:t>http://www.wikipaintings.org/en/max-ernst/not_detected_234388</a:t>
            </a:r>
            <a:endParaRPr lang="cs-CZ" dirty="0"/>
          </a:p>
          <a:p>
            <a:pPr>
              <a:buAutoNum type="arabicPeriod" startAt="28"/>
            </a:pPr>
            <a:r>
              <a:rPr lang="cs-CZ" b="1" dirty="0" smtClean="0"/>
              <a:t>Max </a:t>
            </a:r>
            <a:r>
              <a:rPr lang="cs-CZ" b="1" dirty="0"/>
              <a:t>Ernst – Nymfa Echo: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8"/>
              </a:rPr>
              <a:t>http://</a:t>
            </a:r>
            <a:r>
              <a:rPr lang="pt-BR" dirty="0" smtClean="0">
                <a:hlinkClick r:id="rId8"/>
              </a:rPr>
              <a:t>www.wikipaintings.org/en/max-ernst/illustration-to-mainacht-in-wien-leo-perutz</a:t>
            </a:r>
            <a:endParaRPr lang="cs-CZ" dirty="0" smtClean="0"/>
          </a:p>
          <a:p>
            <a:pPr>
              <a:buAutoNum type="arabicPeriod" startAt="28"/>
            </a:pPr>
            <a:r>
              <a:rPr lang="cs-CZ" b="1" dirty="0"/>
              <a:t>Max Ernst – Evropa po dešti: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19.4.2013]. Dostupný na WWW: </a:t>
            </a:r>
            <a:r>
              <a:rPr lang="pt-BR" dirty="0">
                <a:hlinkClick r:id="rId9"/>
              </a:rPr>
              <a:t>http://</a:t>
            </a:r>
            <a:r>
              <a:rPr lang="pt-BR" dirty="0" smtClean="0">
                <a:hlinkClick r:id="rId9"/>
              </a:rPr>
              <a:t>www.wikipaintings.org/en/max-ernst/europe-after-the-rain-ii</a:t>
            </a:r>
            <a:endParaRPr lang="cs-CZ" b="1" dirty="0"/>
          </a:p>
          <a:p>
            <a:pPr>
              <a:buAutoNum type="arabicPeriod" startAt="28"/>
            </a:pPr>
            <a:r>
              <a:rPr lang="cs-CZ" b="1" dirty="0" smtClean="0"/>
              <a:t>Max </a:t>
            </a:r>
            <a:r>
              <a:rPr lang="cs-CZ" b="1" dirty="0"/>
              <a:t>Ernst </a:t>
            </a:r>
            <a:r>
              <a:rPr lang="cs-CZ" b="1" dirty="0" smtClean="0"/>
              <a:t>– Napoleon v poušti: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10"/>
              </a:rPr>
              <a:t>http://</a:t>
            </a:r>
            <a:r>
              <a:rPr lang="pt-BR" dirty="0" smtClean="0">
                <a:hlinkClick r:id="rId10"/>
              </a:rPr>
              <a:t>www.wikipaintings.org/en/max-ernst/napoleon-in-the-wilderness-1941</a:t>
            </a:r>
            <a:endParaRPr lang="cs-CZ" dirty="0" smtClean="0"/>
          </a:p>
          <a:p>
            <a:pPr>
              <a:buAutoNum type="arabicPeriod" startAt="28"/>
            </a:pPr>
            <a:r>
              <a:rPr lang="cs-CZ" b="1" dirty="0" smtClean="0"/>
              <a:t>Joan </a:t>
            </a:r>
            <a:r>
              <a:rPr lang="cs-CZ" b="1" dirty="0" err="1"/>
              <a:t>Miró</a:t>
            </a:r>
            <a:r>
              <a:rPr lang="cs-CZ" b="1" dirty="0"/>
              <a:t> – </a:t>
            </a:r>
            <a:r>
              <a:rPr lang="cs-CZ" b="1" dirty="0" smtClean="0"/>
              <a:t>Foto </a:t>
            </a:r>
            <a:r>
              <a:rPr lang="cs-CZ" b="1" dirty="0"/>
              <a:t>z roku 1935: </a:t>
            </a:r>
            <a:r>
              <a:rPr lang="cs-CZ" dirty="0"/>
              <a:t>VAN VECHTEN, Carl. </a:t>
            </a:r>
            <a:r>
              <a:rPr lang="cs-CZ" i="1" dirty="0"/>
              <a:t>http://cs.wikipedia.org</a:t>
            </a:r>
            <a:r>
              <a:rPr lang="cs-CZ" dirty="0"/>
              <a:t> [online]. [cit. 18.4.2013]. Dostupný pod licencí public domain na WWW: </a:t>
            </a:r>
            <a:r>
              <a:rPr lang="cs-CZ" dirty="0">
                <a:hlinkClick r:id="rId11"/>
              </a:rPr>
              <a:t>http://cs.wikipedia.org/wiki/Soubor:Portrait_of_Joan_Miro,_</a:t>
            </a:r>
            <a:r>
              <a:rPr lang="cs-CZ" dirty="0" smtClean="0">
                <a:hlinkClick r:id="rId11"/>
              </a:rPr>
              <a:t>Barcelona_1935_June_13.jpg</a:t>
            </a:r>
            <a:endParaRPr lang="cs-CZ" dirty="0" smtClean="0"/>
          </a:p>
          <a:p>
            <a:pPr>
              <a:buAutoNum type="arabicPeriod" startAt="28"/>
            </a:pPr>
            <a:r>
              <a:rPr lang="cs-CZ" b="1" dirty="0" smtClean="0"/>
              <a:t>Joan </a:t>
            </a:r>
            <a:r>
              <a:rPr lang="cs-CZ" b="1" dirty="0" err="1"/>
              <a:t>Miró</a:t>
            </a:r>
            <a:r>
              <a:rPr lang="cs-CZ" b="1" dirty="0"/>
              <a:t> – Autoportrét: </a:t>
            </a:r>
            <a:r>
              <a:rPr lang="pt-BR" dirty="0" smtClean="0"/>
              <a:t>AUTOR </a:t>
            </a:r>
            <a:r>
              <a:rPr lang="pt-BR" dirty="0"/>
              <a:t>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12"/>
              </a:rPr>
              <a:t>http://www.wikipaintings.org/en/joan-miro/self-portrait</a:t>
            </a:r>
            <a:endParaRPr lang="cs-CZ" b="1" dirty="0"/>
          </a:p>
          <a:p>
            <a:pPr>
              <a:buFont typeface="+mj-lt"/>
              <a:buAutoNum type="arabicPeriod" startAt="39"/>
            </a:pPr>
            <a:r>
              <a:rPr lang="cs-CZ" b="1" dirty="0"/>
              <a:t>Joan </a:t>
            </a:r>
            <a:r>
              <a:rPr lang="cs-CZ" b="1" dirty="0" err="1"/>
              <a:t>Miró</a:t>
            </a:r>
            <a:r>
              <a:rPr lang="cs-CZ" b="1" dirty="0"/>
              <a:t> – Farma: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13"/>
              </a:rPr>
              <a:t>http://www.wikipaintings.org/en/joan-miro/the-farm-1922</a:t>
            </a:r>
            <a:endParaRPr lang="cs-CZ" b="1" dirty="0"/>
          </a:p>
          <a:p>
            <a:pPr>
              <a:buFont typeface="+mj-lt"/>
              <a:buAutoNum type="arabicPeriod" startAt="39"/>
            </a:pPr>
            <a:r>
              <a:rPr lang="cs-CZ" b="1" dirty="0"/>
              <a:t>Joan </a:t>
            </a:r>
            <a:r>
              <a:rPr lang="cs-CZ" b="1" dirty="0" err="1"/>
              <a:t>Miró</a:t>
            </a:r>
            <a:r>
              <a:rPr lang="cs-CZ" b="1" dirty="0"/>
              <a:t> – Katalánská krajina: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14"/>
              </a:rPr>
              <a:t>http://www.wikipaintings.org/en/joan-miro/catalan-landscape-the-hunter-1924</a:t>
            </a:r>
            <a:endParaRPr lang="cs-CZ" b="1" dirty="0"/>
          </a:p>
          <a:p>
            <a:pPr>
              <a:buFont typeface="+mj-lt"/>
              <a:buAutoNum type="arabicPeriod" startAt="39"/>
            </a:pPr>
            <a:r>
              <a:rPr lang="cs-CZ" b="1" dirty="0"/>
              <a:t>Joan </a:t>
            </a:r>
            <a:r>
              <a:rPr lang="cs-CZ" b="1" dirty="0" err="1"/>
              <a:t>Miró</a:t>
            </a:r>
            <a:r>
              <a:rPr lang="cs-CZ" b="1" dirty="0"/>
              <a:t> – Harlekýnův karneval: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15"/>
              </a:rPr>
              <a:t>http://</a:t>
            </a:r>
            <a:r>
              <a:rPr lang="pt-BR" dirty="0" smtClean="0">
                <a:hlinkClick r:id="rId15"/>
              </a:rPr>
              <a:t>www.wikipaintings.org/en/joan-miro/harlequin-s-carnival-1925</a:t>
            </a:r>
            <a:endParaRPr lang="cs-CZ" dirty="0" smtClean="0"/>
          </a:p>
          <a:p>
            <a:pPr>
              <a:buFont typeface="+mj-lt"/>
              <a:buAutoNum type="arabicPeriod" startAt="39"/>
            </a:pPr>
            <a:r>
              <a:rPr lang="cs-CZ" b="1" dirty="0"/>
              <a:t>Joan </a:t>
            </a:r>
            <a:r>
              <a:rPr lang="cs-CZ" b="1" dirty="0" err="1"/>
              <a:t>Miró</a:t>
            </a:r>
            <a:r>
              <a:rPr lang="cs-CZ" b="1" dirty="0"/>
              <a:t> – Souhvězdí: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16"/>
              </a:rPr>
              <a:t>http://</a:t>
            </a:r>
            <a:r>
              <a:rPr lang="pt-BR" dirty="0" smtClean="0">
                <a:hlinkClick r:id="rId16"/>
              </a:rPr>
              <a:t>www.wikipaintings.org/en/joan-miro/constellation-awakening-at-dawn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9815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43"/>
            </a:pPr>
            <a:r>
              <a:rPr lang="cs-CZ" b="1" dirty="0" smtClean="0"/>
              <a:t>Joan </a:t>
            </a:r>
            <a:r>
              <a:rPr lang="cs-CZ" b="1" dirty="0" err="1"/>
              <a:t>Miró</a:t>
            </a:r>
            <a:r>
              <a:rPr lang="cs-CZ" b="1" dirty="0"/>
              <a:t> – Toto je barva mých snů: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2"/>
              </a:rPr>
              <a:t>http://www.wikipaintings.org/en/joan-miro/photo-this-is-the-color-of-my-dreams</a:t>
            </a:r>
            <a:endParaRPr lang="cs-CZ" dirty="0"/>
          </a:p>
          <a:p>
            <a:pPr>
              <a:buFont typeface="+mj-lt"/>
              <a:buAutoNum type="arabicPeriod" startAt="44"/>
            </a:pPr>
            <a:r>
              <a:rPr lang="cs-CZ" b="1" dirty="0" smtClean="0"/>
              <a:t>Yves </a:t>
            </a:r>
            <a:r>
              <a:rPr lang="cs-CZ" b="1" dirty="0" err="1"/>
              <a:t>Tanguy</a:t>
            </a:r>
            <a:r>
              <a:rPr lang="cs-CZ" b="1" dirty="0"/>
              <a:t> – </a:t>
            </a:r>
            <a:r>
              <a:rPr lang="cs-CZ" b="1" dirty="0" smtClean="0"/>
              <a:t>Foto</a:t>
            </a:r>
            <a:r>
              <a:rPr lang="cs-CZ" b="1" dirty="0"/>
              <a:t>: </a:t>
            </a:r>
            <a:r>
              <a:rPr lang="pt-BR" dirty="0"/>
              <a:t>AUTOR NEUVEDEN. </a:t>
            </a:r>
            <a:r>
              <a:rPr lang="pt-BR" i="1" dirty="0"/>
              <a:t>http://www.yvestanguy.org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3"/>
              </a:rPr>
              <a:t>http://www.yvestanguy.org/en/</a:t>
            </a:r>
            <a:endParaRPr lang="cs-CZ" dirty="0"/>
          </a:p>
          <a:p>
            <a:pPr>
              <a:buFont typeface="+mj-lt"/>
              <a:buAutoNum type="arabicPeriod" startAt="44"/>
            </a:pPr>
            <a:r>
              <a:rPr lang="cs-CZ" b="1" dirty="0" smtClean="0"/>
              <a:t>Yves </a:t>
            </a:r>
            <a:r>
              <a:rPr lang="cs-CZ" b="1" dirty="0" err="1"/>
              <a:t>Tanguy</a:t>
            </a:r>
            <a:r>
              <a:rPr lang="cs-CZ" b="1" dirty="0"/>
              <a:t> – Vítr: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www.wikipaintings.org/en/yves-tanguy/wind-1927</a:t>
            </a:r>
            <a:endParaRPr lang="cs-CZ" dirty="0" smtClean="0"/>
          </a:p>
          <a:p>
            <a:pPr>
              <a:buFont typeface="+mj-lt"/>
              <a:buAutoNum type="arabicPeriod" startAt="44"/>
            </a:pPr>
            <a:r>
              <a:rPr lang="cs-CZ" b="1" dirty="0"/>
              <a:t>Yves </a:t>
            </a:r>
            <a:r>
              <a:rPr lang="cs-CZ" b="1" dirty="0" err="1"/>
              <a:t>Tanguy</a:t>
            </a:r>
            <a:r>
              <a:rPr lang="cs-CZ" b="1" dirty="0"/>
              <a:t> </a:t>
            </a:r>
            <a:r>
              <a:rPr lang="cs-CZ" b="1" dirty="0" smtClean="0"/>
              <a:t>– </a:t>
            </a:r>
            <a:r>
              <a:rPr lang="cs-CZ" b="1" dirty="0"/>
              <a:t>Velká malba s krajinou: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19.4.2013].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www.wikipaintings.org/en/yves-tanguy/large-painting-representing-a-landscape-1927</a:t>
            </a:r>
            <a:endParaRPr lang="cs-CZ" b="1" dirty="0" smtClean="0"/>
          </a:p>
          <a:p>
            <a:pPr>
              <a:buAutoNum type="arabicPeriod" startAt="44"/>
            </a:pPr>
            <a:r>
              <a:rPr lang="cs-CZ" b="1" dirty="0"/>
              <a:t>Yves </a:t>
            </a:r>
            <a:r>
              <a:rPr lang="cs-CZ" b="1" dirty="0" err="1"/>
              <a:t>Tanguy</a:t>
            </a:r>
            <a:r>
              <a:rPr lang="cs-CZ" b="1" dirty="0"/>
              <a:t> </a:t>
            </a:r>
            <a:r>
              <a:rPr lang="cs-CZ" b="1" dirty="0" smtClean="0"/>
              <a:t>– Nevymezená dělitelnost: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www.wikipaintings.org/en/yves-tanguy/indefined-divisibility-1942</a:t>
            </a:r>
            <a:endParaRPr lang="cs-CZ" b="1" dirty="0"/>
          </a:p>
          <a:p>
            <a:pPr>
              <a:buAutoNum type="arabicPeriod" startAt="44"/>
            </a:pPr>
            <a:r>
              <a:rPr lang="cs-CZ" b="1" dirty="0"/>
              <a:t>Yves </a:t>
            </a:r>
            <a:r>
              <a:rPr lang="cs-CZ" b="1" dirty="0" err="1"/>
              <a:t>Tanguy</a:t>
            </a:r>
            <a:r>
              <a:rPr lang="cs-CZ" b="1" dirty="0"/>
              <a:t> </a:t>
            </a:r>
            <a:r>
              <a:rPr lang="cs-CZ" b="1" dirty="0" smtClean="0"/>
              <a:t>– Pomalu směrem k…: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18.4.2013].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www.wikipaintings.org/en/yves-tanguy/slowly-toward-the-north</a:t>
            </a:r>
            <a:endParaRPr lang="cs-CZ" b="1" dirty="0"/>
          </a:p>
          <a:p>
            <a:pPr>
              <a:buAutoNum type="arabicPeriod" startAt="44"/>
            </a:pPr>
            <a:r>
              <a:rPr lang="cs-CZ" b="1" dirty="0" smtClean="0"/>
              <a:t>René Magritte – Foto</a:t>
            </a:r>
            <a:r>
              <a:rPr lang="cs-CZ" b="1" dirty="0"/>
              <a:t>: </a:t>
            </a:r>
            <a:r>
              <a:rPr lang="cs-CZ" dirty="0"/>
              <a:t>WOLLEH, Lothar. http://en.wikipedia.org [online]. [cit. 19.4.2013]. Dostupný pod licencí public domain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en.wikipedia.org/wiki/File:Wolleh_magritte.jpg</a:t>
            </a:r>
            <a:endParaRPr lang="cs-CZ" b="1" dirty="0" smtClean="0"/>
          </a:p>
          <a:p>
            <a:pPr>
              <a:buAutoNum type="arabicPeriod" startAt="44"/>
            </a:pPr>
            <a:r>
              <a:rPr lang="cs-CZ" b="1" dirty="0" smtClean="0"/>
              <a:t>René Magritte – Krásný svět</a:t>
            </a:r>
            <a:r>
              <a:rPr lang="cs-CZ" dirty="0" smtClean="0"/>
              <a:t>, </a:t>
            </a:r>
            <a:r>
              <a:rPr lang="pt-BR" dirty="0" smtClean="0"/>
              <a:t>AUTOR NEUVEDEN. http://www.wikipaintings.org [online]. [cit. 23.5.2013]. Dostupný na WWW: </a:t>
            </a:r>
            <a:r>
              <a:rPr lang="pt-BR" dirty="0" smtClean="0">
                <a:hlinkClick r:id="rId9"/>
              </a:rPr>
              <a:t>http://www.wikipaintings.org/en/rene-magritte/beautiful-world-1962</a:t>
            </a:r>
            <a:endParaRPr lang="cs-CZ" dirty="0" smtClean="0"/>
          </a:p>
          <a:p>
            <a:pPr>
              <a:buFont typeface="+mj-lt"/>
              <a:buAutoNum type="arabicPeriod" startAt="51"/>
            </a:pPr>
            <a:r>
              <a:rPr lang="cs-CZ" b="1" dirty="0"/>
              <a:t>René Magritte – Dvojí tajemství</a:t>
            </a:r>
            <a:r>
              <a:rPr lang="cs-CZ" dirty="0"/>
              <a:t>: </a:t>
            </a:r>
            <a:r>
              <a:rPr lang="pt-BR" dirty="0"/>
              <a:t>AUTOR NEUVEDEN. http://www.wikipaintings.org [online]. [cit. 19.4.2013]. Dostupný na WWW: </a:t>
            </a:r>
            <a:r>
              <a:rPr lang="pt-BR" dirty="0">
                <a:hlinkClick r:id="rId10"/>
              </a:rPr>
              <a:t>http://www.wikipaintings.org/en/rene-magritte/the-double-secret-1927</a:t>
            </a:r>
            <a:endParaRPr lang="cs-CZ" dirty="0"/>
          </a:p>
          <a:p>
            <a:pPr>
              <a:buFont typeface="+mj-lt"/>
              <a:buAutoNum type="arabicPeriod" startAt="51"/>
            </a:pPr>
            <a:r>
              <a:rPr lang="cs-CZ" b="1" dirty="0"/>
              <a:t>René Magritte –  Milenci: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19.4.2013]. Dostupný na WWW: </a:t>
            </a:r>
            <a:r>
              <a:rPr lang="pt-BR" dirty="0">
                <a:hlinkClick r:id="rId11"/>
              </a:rPr>
              <a:t>http://www.wikipaintings.org/en/rene-magritte/the-lovers-1928-1</a:t>
            </a:r>
            <a:endParaRPr lang="cs-CZ" b="1" dirty="0"/>
          </a:p>
          <a:p>
            <a:pPr>
              <a:buFont typeface="+mj-lt"/>
              <a:buAutoNum type="arabicPeriod" startAt="51"/>
            </a:pPr>
            <a:r>
              <a:rPr lang="cs-CZ" b="1" dirty="0"/>
              <a:t>René Magritte – </a:t>
            </a:r>
            <a:r>
              <a:rPr lang="cs-CZ" b="1" dirty="0" err="1"/>
              <a:t>Human</a:t>
            </a:r>
            <a:r>
              <a:rPr lang="cs-CZ" b="1" dirty="0"/>
              <a:t> </a:t>
            </a:r>
            <a:r>
              <a:rPr lang="cs-CZ" b="1" dirty="0" err="1"/>
              <a:t>condition</a:t>
            </a:r>
            <a:r>
              <a:rPr lang="cs-CZ" b="1" dirty="0"/>
              <a:t>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19.4.2013]. Dostupný na WWW: </a:t>
            </a:r>
            <a:r>
              <a:rPr lang="pt-BR" dirty="0">
                <a:hlinkClick r:id="rId12"/>
              </a:rPr>
              <a:t>http://www.wikipaintings.org/en/rene-magritte/the-human-condition-1933</a:t>
            </a:r>
            <a:endParaRPr lang="cs-CZ" dirty="0"/>
          </a:p>
          <a:p>
            <a:pPr>
              <a:buFont typeface="+mj-lt"/>
              <a:buAutoNum type="arabicPeriod" startAt="51"/>
            </a:pPr>
            <a:r>
              <a:rPr lang="cs-CZ" b="1" dirty="0"/>
              <a:t>René Magritte –  Červený model: </a:t>
            </a:r>
            <a:r>
              <a:rPr lang="cs-CZ" dirty="0"/>
              <a:t>AUTOR NEUVEDEN. http://www.wikipaintings.org [online]. [cit. 25.4.2013]. Dostupný na WWW: hhttp://www.wikipaintings.org/en/rene-magritte/the-red-model-1935</a:t>
            </a:r>
            <a:endParaRPr lang="cs-CZ" b="1" dirty="0"/>
          </a:p>
          <a:p>
            <a:pPr>
              <a:buFont typeface="+mj-lt"/>
              <a:buAutoNum type="arabicPeriod" startAt="51"/>
            </a:pPr>
            <a:r>
              <a:rPr lang="cs-CZ" b="1" dirty="0"/>
              <a:t>René Magritte – Zrada obrazů: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25.4.2013]. Dostupný na WWW: </a:t>
            </a:r>
            <a:r>
              <a:rPr lang="pt-BR" dirty="0">
                <a:hlinkClick r:id="rId13"/>
              </a:rPr>
              <a:t>http://www.wikipaintings.org/en/rene-magritte/the-treachery-of-images-this-is-not-a-pipe-1948</a:t>
            </a:r>
            <a:endParaRPr lang="cs-CZ" b="1" dirty="0"/>
          </a:p>
          <a:p>
            <a:pPr>
              <a:buFont typeface="+mj-lt"/>
              <a:buAutoNum type="arabicPeriod" startAt="51"/>
            </a:pPr>
            <a:r>
              <a:rPr lang="pt-BR" b="1" dirty="0"/>
              <a:t>René Magritte – </a:t>
            </a:r>
            <a:r>
              <a:rPr lang="cs-CZ" b="1" dirty="0"/>
              <a:t> Říše světel: </a:t>
            </a:r>
            <a:r>
              <a:rPr lang="pt-BR" b="1" dirty="0"/>
              <a:t>AUTOR </a:t>
            </a:r>
            <a:r>
              <a:rPr lang="pt-BR" dirty="0"/>
              <a:t>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25.4.2013]. Dostupný na WWW: </a:t>
            </a:r>
            <a:r>
              <a:rPr lang="pt-BR" dirty="0">
                <a:hlinkClick r:id="rId14"/>
              </a:rPr>
              <a:t>http://</a:t>
            </a:r>
            <a:r>
              <a:rPr lang="pt-BR" dirty="0" smtClean="0">
                <a:hlinkClick r:id="rId14"/>
              </a:rPr>
              <a:t>www.wikipaintings.org/en/rene-magritte/the-empire-of-lights-1954-1</a:t>
            </a:r>
            <a:endParaRPr lang="cs-CZ" dirty="0" smtClean="0"/>
          </a:p>
          <a:p>
            <a:pPr>
              <a:buFont typeface="+mj-lt"/>
              <a:buAutoNum type="arabicPeriod" startAt="51"/>
            </a:pPr>
            <a:r>
              <a:rPr lang="cs-CZ" b="1" dirty="0"/>
              <a:t>René Magritte – Hrad z Pyrenejí: </a:t>
            </a:r>
            <a:r>
              <a:rPr lang="pt-BR" dirty="0" smtClean="0"/>
              <a:t>AUTOR </a:t>
            </a:r>
            <a:r>
              <a:rPr lang="pt-BR" dirty="0"/>
              <a:t>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25.4.2013]. Dostupný na WWW: </a:t>
            </a:r>
            <a:r>
              <a:rPr lang="pt-BR" dirty="0">
                <a:hlinkClick r:id="rId15"/>
              </a:rPr>
              <a:t>http://</a:t>
            </a:r>
            <a:r>
              <a:rPr lang="pt-BR" dirty="0" smtClean="0">
                <a:hlinkClick r:id="rId15"/>
              </a:rPr>
              <a:t>www.wikipaintings.org/en/rene-magritte/the-castle-of-the-pyrenees-1959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874089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58"/>
            </a:pPr>
            <a:r>
              <a:rPr lang="cs-CZ" b="1" dirty="0" smtClean="0"/>
              <a:t>René </a:t>
            </a:r>
            <a:r>
              <a:rPr lang="cs-CZ" b="1" dirty="0"/>
              <a:t>Magritte – Velká rodina: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25.4.2013]. Dostupný na WWW: </a:t>
            </a:r>
            <a:r>
              <a:rPr lang="pt-BR" dirty="0">
                <a:hlinkClick r:id="rId2"/>
              </a:rPr>
              <a:t>http://www.wikipaintings.org/en/rene-magritte/the-big-family-1963</a:t>
            </a:r>
            <a:endParaRPr lang="cs-CZ" dirty="0"/>
          </a:p>
          <a:p>
            <a:pPr>
              <a:buFont typeface="+mj-lt"/>
              <a:buAutoNum type="arabicPeriod" startAt="59"/>
            </a:pPr>
            <a:r>
              <a:rPr lang="cs-CZ" b="1" dirty="0" smtClean="0"/>
              <a:t>René </a:t>
            </a:r>
            <a:r>
              <a:rPr lang="cs-CZ" b="1" dirty="0"/>
              <a:t>Magritte – Syn muže: </a:t>
            </a:r>
            <a:r>
              <a:rPr lang="pt-BR" dirty="0"/>
              <a:t>AUTOR NEUVEDEN. http://www.wikipaintings.org [online]. [cit. 25.4.2013]. Dostupný na WWW: </a:t>
            </a:r>
            <a:r>
              <a:rPr lang="pt-BR" dirty="0">
                <a:hlinkClick r:id="rId3"/>
              </a:rPr>
              <a:t>http://www.wikipaintings.org/en/rene-magritte/son-of-man-1964</a:t>
            </a:r>
            <a:endParaRPr lang="cs-CZ" dirty="0"/>
          </a:p>
          <a:p>
            <a:pPr>
              <a:buFont typeface="+mj-lt"/>
              <a:buAutoNum type="arabicPeriod" startAt="59"/>
            </a:pPr>
            <a:r>
              <a:rPr lang="cs-CZ" b="1" dirty="0" smtClean="0"/>
              <a:t>Paul </a:t>
            </a:r>
            <a:r>
              <a:rPr lang="cs-CZ" b="1" dirty="0" err="1" smtClean="0"/>
              <a:t>Delvaux</a:t>
            </a:r>
            <a:r>
              <a:rPr lang="cs-CZ" b="1" dirty="0" smtClean="0"/>
              <a:t> – Foto: </a:t>
            </a:r>
            <a:r>
              <a:rPr lang="pt-BR" dirty="0" smtClean="0"/>
              <a:t>AUTOR NEUVEDEN. </a:t>
            </a:r>
            <a:r>
              <a:rPr lang="pt-BR" i="1" dirty="0" smtClean="0"/>
              <a:t>http://artesurrealista.wordpress.com</a:t>
            </a:r>
            <a:r>
              <a:rPr lang="pt-BR" dirty="0" smtClean="0"/>
              <a:t> [online]. [cit. 25.4.2013]. Dostupný na WWW: </a:t>
            </a:r>
            <a:r>
              <a:rPr lang="pt-BR" dirty="0" smtClean="0">
                <a:hlinkClick r:id="rId4"/>
              </a:rPr>
              <a:t>http://artesurrealista.wordpress.com/2010/12/11/hello-world/</a:t>
            </a:r>
            <a:endParaRPr lang="cs-CZ" dirty="0" smtClean="0"/>
          </a:p>
          <a:p>
            <a:pPr>
              <a:buAutoNum type="arabicPeriod" startAt="59"/>
            </a:pPr>
            <a:r>
              <a:rPr lang="cs-CZ" b="1" dirty="0" smtClean="0"/>
              <a:t>Paul </a:t>
            </a:r>
            <a:r>
              <a:rPr lang="cs-CZ" b="1" dirty="0" err="1"/>
              <a:t>Delvaux</a:t>
            </a:r>
            <a:r>
              <a:rPr lang="cs-CZ" b="1" dirty="0"/>
              <a:t> </a:t>
            </a:r>
            <a:r>
              <a:rPr lang="cs-CZ" b="1" dirty="0" smtClean="0"/>
              <a:t>– </a:t>
            </a:r>
            <a:r>
              <a:rPr lang="cs-CZ" b="1" dirty="0"/>
              <a:t>Ženy – stromy: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25.4.2013].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www.wikipaintings.org/en/paul-delvaux/women-trees-1937</a:t>
            </a:r>
            <a:endParaRPr lang="cs-CZ" b="1" dirty="0" smtClean="0"/>
          </a:p>
          <a:p>
            <a:pPr>
              <a:buAutoNum type="arabicPeriod" startAt="59"/>
            </a:pPr>
            <a:r>
              <a:rPr lang="cs-CZ" b="1" dirty="0" smtClean="0"/>
              <a:t>Paul </a:t>
            </a:r>
            <a:r>
              <a:rPr lang="cs-CZ" b="1" dirty="0" err="1"/>
              <a:t>Delvaux</a:t>
            </a:r>
            <a:r>
              <a:rPr lang="cs-CZ" b="1" dirty="0"/>
              <a:t> </a:t>
            </a:r>
            <a:r>
              <a:rPr lang="cs-CZ" b="1" dirty="0" smtClean="0"/>
              <a:t>– </a:t>
            </a:r>
            <a:r>
              <a:rPr lang="cs-CZ" b="1" dirty="0" err="1" smtClean="0"/>
              <a:t>Pygmalion</a:t>
            </a:r>
            <a:r>
              <a:rPr lang="cs-CZ" b="1" dirty="0" smtClean="0"/>
              <a:t>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25.4.2013].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www.wikipaintings.org/en/paul-delvaux/pygmallion-1939</a:t>
            </a:r>
            <a:endParaRPr lang="cs-CZ" b="1" dirty="0" smtClean="0"/>
          </a:p>
          <a:p>
            <a:pPr>
              <a:buAutoNum type="arabicPeriod" startAt="59"/>
            </a:pPr>
            <a:r>
              <a:rPr lang="cs-CZ" b="1" dirty="0"/>
              <a:t>Paul </a:t>
            </a:r>
            <a:r>
              <a:rPr lang="cs-CZ" b="1" dirty="0" err="1"/>
              <a:t>Delvaux</a:t>
            </a:r>
            <a:r>
              <a:rPr lang="cs-CZ" b="1" dirty="0"/>
              <a:t> </a:t>
            </a:r>
            <a:r>
              <a:rPr lang="cs-CZ" b="1" dirty="0" smtClean="0"/>
              <a:t>– Kongres: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25.4.2013].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www.wikipaintings.org/en/paul-delvaux/the-congress-1941</a:t>
            </a:r>
            <a:endParaRPr lang="cs-CZ" b="1" dirty="0" smtClean="0"/>
          </a:p>
          <a:p>
            <a:pPr>
              <a:buAutoNum type="arabicPeriod" startAt="59"/>
            </a:pPr>
            <a:r>
              <a:rPr lang="cs-CZ" b="1" dirty="0"/>
              <a:t>Paul </a:t>
            </a:r>
            <a:r>
              <a:rPr lang="cs-CZ" b="1" dirty="0" err="1"/>
              <a:t>Delvaux</a:t>
            </a:r>
            <a:r>
              <a:rPr lang="cs-CZ" b="1" dirty="0"/>
              <a:t> </a:t>
            </a:r>
            <a:r>
              <a:rPr lang="cs-CZ" b="1" dirty="0" smtClean="0"/>
              <a:t>– Vesnice sirén: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25.4.2013]. Dostupný na WWW: </a:t>
            </a:r>
            <a:r>
              <a:rPr lang="pt-BR" dirty="0">
                <a:hlinkClick r:id="rId8"/>
              </a:rPr>
              <a:t>http://</a:t>
            </a:r>
            <a:r>
              <a:rPr lang="pt-BR" dirty="0" smtClean="0">
                <a:hlinkClick r:id="rId8"/>
              </a:rPr>
              <a:t>www.wikipaintings.org/en/paul-delvaux/the-village-of-the-sirens-1942</a:t>
            </a:r>
            <a:endParaRPr lang="cs-CZ" dirty="0" smtClean="0"/>
          </a:p>
          <a:p>
            <a:pPr>
              <a:buAutoNum type="arabicPeriod" startAt="59"/>
            </a:pPr>
            <a:r>
              <a:rPr lang="cs-CZ" b="1" dirty="0"/>
              <a:t>Paul </a:t>
            </a:r>
            <a:r>
              <a:rPr lang="cs-CZ" b="1" dirty="0" err="1"/>
              <a:t>Delvaux</a:t>
            </a:r>
            <a:r>
              <a:rPr lang="cs-CZ" b="1" dirty="0"/>
              <a:t> </a:t>
            </a:r>
            <a:r>
              <a:rPr lang="cs-CZ" b="1" dirty="0" smtClean="0"/>
              <a:t>– Měsíční </a:t>
            </a:r>
            <a:r>
              <a:rPr lang="cs-CZ" b="1" dirty="0"/>
              <a:t>město: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25.4.2013]. Dostupný na WWW: </a:t>
            </a:r>
            <a:r>
              <a:rPr lang="pt-BR" dirty="0">
                <a:hlinkClick r:id="rId9"/>
              </a:rPr>
              <a:t>http://www.wikipaintings.org/en/paul-delvaux/lunar-city-1944</a:t>
            </a:r>
            <a:endParaRPr lang="cs-CZ" b="1" dirty="0"/>
          </a:p>
          <a:p>
            <a:pPr>
              <a:buAutoNum type="arabicPeriod" startAt="59"/>
            </a:pPr>
            <a:r>
              <a:rPr lang="cs-CZ" b="1" dirty="0"/>
              <a:t>Paul </a:t>
            </a:r>
            <a:r>
              <a:rPr lang="cs-CZ" b="1" dirty="0" err="1"/>
              <a:t>Delvaux</a:t>
            </a:r>
            <a:r>
              <a:rPr lang="cs-CZ" b="1" dirty="0"/>
              <a:t> – Spící </a:t>
            </a:r>
            <a:r>
              <a:rPr lang="cs-CZ" b="1" dirty="0" err="1"/>
              <a:t>venuše</a:t>
            </a:r>
            <a:r>
              <a:rPr lang="cs-CZ" b="1" dirty="0"/>
              <a:t>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25.4.2013]. Dostupný na WWW: </a:t>
            </a:r>
            <a:r>
              <a:rPr lang="pt-BR" dirty="0">
                <a:hlinkClick r:id="rId10"/>
              </a:rPr>
              <a:t>http://www.wikipaintings.org/en/paul-delvaux/the-sleeping-venus-1944</a:t>
            </a:r>
            <a:endParaRPr lang="cs-CZ" dirty="0"/>
          </a:p>
          <a:p>
            <a:pPr>
              <a:buAutoNum type="arabicPeriod" startAt="59"/>
            </a:pPr>
            <a:r>
              <a:rPr lang="cs-CZ" b="1" dirty="0" smtClean="0"/>
              <a:t>André </a:t>
            </a:r>
            <a:r>
              <a:rPr lang="cs-CZ" b="1" dirty="0" err="1" smtClean="0"/>
              <a:t>Masson</a:t>
            </a:r>
            <a:r>
              <a:rPr lang="cs-CZ" b="1" dirty="0" smtClean="0"/>
              <a:t> – Foto: </a:t>
            </a:r>
            <a:r>
              <a:rPr lang="pt-BR" dirty="0"/>
              <a:t>AUTOR NEUVEDEN. </a:t>
            </a:r>
            <a:r>
              <a:rPr lang="pt-BR" i="1" dirty="0"/>
              <a:t>http://www.masterworksfineart.com</a:t>
            </a:r>
            <a:r>
              <a:rPr lang="pt-BR" dirty="0"/>
              <a:t> [online]. [cit. 23.5.2013]. Dostupný na WWW: </a:t>
            </a:r>
            <a:r>
              <a:rPr lang="pt-BR" dirty="0">
                <a:hlinkClick r:id="rId11"/>
              </a:rPr>
              <a:t>http://</a:t>
            </a:r>
            <a:r>
              <a:rPr lang="pt-BR" dirty="0" smtClean="0">
                <a:hlinkClick r:id="rId11"/>
              </a:rPr>
              <a:t>www.masterworksfineart.com/inventory/</a:t>
            </a:r>
            <a:endParaRPr lang="cs-CZ" dirty="0"/>
          </a:p>
          <a:p>
            <a:pPr>
              <a:buAutoNum type="arabicPeriod" startAt="59"/>
            </a:pPr>
            <a:r>
              <a:rPr lang="pt-BR" b="1" dirty="0" smtClean="0"/>
              <a:t>Andr</a:t>
            </a:r>
            <a:r>
              <a:rPr lang="cs-CZ" b="1" dirty="0" smtClean="0"/>
              <a:t>é</a:t>
            </a:r>
            <a:r>
              <a:rPr lang="pt-BR" b="1" dirty="0" smtClean="0"/>
              <a:t> </a:t>
            </a:r>
            <a:r>
              <a:rPr lang="pt-BR" b="1" dirty="0"/>
              <a:t>Masson – </a:t>
            </a:r>
            <a:r>
              <a:rPr lang="cs-CZ" b="1" dirty="0"/>
              <a:t>Bitva ryb: </a:t>
            </a:r>
            <a:r>
              <a:rPr lang="pt-BR" dirty="0"/>
              <a:t>AUTOR NEUVEDEN. http://www.wikipaintings.org [online]. [cit. 23.5.2013]. Dostupný na WWW: </a:t>
            </a:r>
            <a:r>
              <a:rPr lang="pt-BR" dirty="0">
                <a:hlinkClick r:id="rId12"/>
              </a:rPr>
              <a:t>http://www.wikipaintings.org/en/andre-masson/battle-of-fishes</a:t>
            </a:r>
            <a:endParaRPr lang="cs-CZ" dirty="0"/>
          </a:p>
          <a:p>
            <a:pPr>
              <a:buFont typeface="+mj-lt"/>
              <a:buAutoNum type="arabicPeriod" startAt="69"/>
            </a:pPr>
            <a:r>
              <a:rPr lang="pt-BR" b="1" dirty="0" smtClean="0"/>
              <a:t>Andr</a:t>
            </a:r>
            <a:r>
              <a:rPr lang="cs-CZ" b="1" dirty="0" smtClean="0"/>
              <a:t>é</a:t>
            </a:r>
            <a:r>
              <a:rPr lang="pt-BR" b="1" dirty="0" smtClean="0"/>
              <a:t> </a:t>
            </a:r>
            <a:r>
              <a:rPr lang="pt-BR" b="1" dirty="0"/>
              <a:t>Masson –</a:t>
            </a:r>
            <a:r>
              <a:rPr lang="cs-CZ" b="1" dirty="0"/>
              <a:t> Figura:</a:t>
            </a:r>
            <a:r>
              <a:rPr lang="pt-BR" b="1" dirty="0"/>
              <a:t> </a:t>
            </a:r>
            <a:r>
              <a:rPr lang="pt-BR" dirty="0"/>
              <a:t>AUTOR NEUVEDEN. http://www.wikipaintings.org [online]. [cit. 23.5.2013]. Dostupný na WWW: </a:t>
            </a:r>
            <a:r>
              <a:rPr lang="pt-BR" dirty="0">
                <a:hlinkClick r:id="rId13"/>
              </a:rPr>
              <a:t>http://</a:t>
            </a:r>
            <a:r>
              <a:rPr lang="pt-BR" dirty="0" smtClean="0">
                <a:hlinkClick r:id="rId13"/>
              </a:rPr>
              <a:t>www.wikipaintings.org/en/andre-masson/figure-1927</a:t>
            </a:r>
            <a:endParaRPr lang="cs-CZ" b="1" dirty="0"/>
          </a:p>
          <a:p>
            <a:pPr>
              <a:buFont typeface="+mj-lt"/>
              <a:buAutoNum type="arabicPeriod" startAt="69"/>
            </a:pPr>
            <a:r>
              <a:rPr lang="cs-CZ" b="1" dirty="0" smtClean="0"/>
              <a:t>André </a:t>
            </a:r>
            <a:r>
              <a:rPr lang="cs-CZ" b="1" dirty="0" err="1"/>
              <a:t>Masson</a:t>
            </a:r>
            <a:r>
              <a:rPr lang="cs-CZ" b="1" dirty="0"/>
              <a:t> – Labyrint: </a:t>
            </a:r>
            <a:r>
              <a:rPr lang="pt-BR" dirty="0"/>
              <a:t>AUTOR NEUVEDEN. </a:t>
            </a:r>
            <a:r>
              <a:rPr lang="pt-BR" i="1" dirty="0"/>
              <a:t>http://artesurrealista.wordpress.com</a:t>
            </a:r>
            <a:r>
              <a:rPr lang="pt-BR" dirty="0"/>
              <a:t> [online]. [cit. 25.4.2013]. Dostupný na WWW: </a:t>
            </a:r>
            <a:r>
              <a:rPr lang="pt-BR" dirty="0">
                <a:hlinkClick r:id="rId14"/>
              </a:rPr>
              <a:t>http://surrealismfall2012.wordpress.com/2012/11/16/andre-masson-and-the-automatic-drawing/andremasson-le-labyrinthe-1938</a:t>
            </a:r>
            <a:r>
              <a:rPr lang="pt-BR" dirty="0" smtClean="0">
                <a:hlinkClick r:id="rId14"/>
              </a:rPr>
              <a:t>/</a:t>
            </a:r>
            <a:endParaRPr lang="cs-CZ" dirty="0" smtClean="0"/>
          </a:p>
          <a:p>
            <a:pPr>
              <a:buFont typeface="+mj-lt"/>
              <a:buAutoNum type="arabicPeriod" startAt="69"/>
            </a:pPr>
            <a:r>
              <a:rPr lang="cs-CZ" b="1" dirty="0" smtClean="0"/>
              <a:t>André </a:t>
            </a:r>
            <a:r>
              <a:rPr lang="cs-CZ" b="1" dirty="0" err="1"/>
              <a:t>Masson</a:t>
            </a:r>
            <a:r>
              <a:rPr lang="cs-CZ" b="1" dirty="0"/>
              <a:t> – Metamorfóza milenců</a:t>
            </a:r>
            <a:r>
              <a:rPr lang="cs-CZ" dirty="0"/>
              <a:t>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23.5.2013]. Dostupný na WWW: </a:t>
            </a:r>
            <a:r>
              <a:rPr lang="pt-BR" dirty="0">
                <a:hlinkClick r:id="rId15"/>
              </a:rPr>
              <a:t>http://</a:t>
            </a:r>
            <a:r>
              <a:rPr lang="pt-BR" dirty="0" smtClean="0">
                <a:hlinkClick r:id="rId15"/>
              </a:rPr>
              <a:t>www.wikipaintings.org/en/andre-masson/no-name-9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33410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16624"/>
          </a:xfrm>
        </p:spPr>
        <p:txBody>
          <a:bodyPr anchor="t"/>
          <a:lstStyle/>
          <a:p>
            <a:pPr>
              <a:buFont typeface="+mj-lt"/>
              <a:buAutoNum type="arabicPeriod" startAt="74"/>
            </a:pPr>
            <a:endParaRPr lang="cs-CZ" b="1" dirty="0" smtClean="0"/>
          </a:p>
          <a:p>
            <a:pPr>
              <a:buFont typeface="+mj-lt"/>
              <a:buAutoNum type="arabicPeriod" startAt="72"/>
            </a:pPr>
            <a:r>
              <a:rPr lang="cs-CZ" b="1" dirty="0" smtClean="0"/>
              <a:t>André </a:t>
            </a:r>
            <a:r>
              <a:rPr lang="cs-CZ" b="1" dirty="0" err="1"/>
              <a:t>Masson</a:t>
            </a:r>
            <a:r>
              <a:rPr lang="cs-CZ" b="1" dirty="0"/>
              <a:t> – </a:t>
            </a:r>
            <a:r>
              <a:rPr lang="cs-CZ" b="1" dirty="0" err="1"/>
              <a:t>Pasiphae</a:t>
            </a:r>
            <a:r>
              <a:rPr lang="cs-CZ" b="1" dirty="0"/>
              <a:t>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23.5.2013]. Dostupný na WWW: </a:t>
            </a:r>
            <a:r>
              <a:rPr lang="pt-BR" dirty="0">
                <a:hlinkClick r:id="rId2"/>
              </a:rPr>
              <a:t>http://www.wikipaintings.org/en/andre-masson/pasiphae-1</a:t>
            </a:r>
            <a:endParaRPr lang="cs-CZ" b="1" dirty="0"/>
          </a:p>
          <a:p>
            <a:pPr>
              <a:buFont typeface="+mj-lt"/>
              <a:buAutoNum type="arabicPeriod" startAt="72"/>
            </a:pPr>
            <a:r>
              <a:rPr lang="cs-CZ" b="1" dirty="0" smtClean="0"/>
              <a:t>André </a:t>
            </a:r>
            <a:r>
              <a:rPr lang="cs-CZ" b="1" dirty="0" err="1"/>
              <a:t>Masson</a:t>
            </a:r>
            <a:r>
              <a:rPr lang="cs-CZ" b="1" dirty="0"/>
              <a:t> –</a:t>
            </a:r>
            <a:r>
              <a:rPr lang="cs-CZ" b="1" dirty="0" smtClean="0"/>
              <a:t> </a:t>
            </a:r>
            <a:r>
              <a:rPr lang="cs-CZ" b="1" dirty="0"/>
              <a:t>Meditace na</a:t>
            </a:r>
            <a:r>
              <a:rPr lang="cs-CZ" b="1" dirty="0" smtClean="0"/>
              <a:t>…: </a:t>
            </a:r>
            <a:r>
              <a:rPr lang="pt-BR" dirty="0" smtClean="0"/>
              <a:t>AUTOR </a:t>
            </a:r>
            <a:r>
              <a:rPr lang="pt-BR" dirty="0"/>
              <a:t>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25.4.2013]. Dostupný na WWW: </a:t>
            </a:r>
            <a:r>
              <a:rPr lang="pt-BR" dirty="0">
                <a:hlinkClick r:id="rId3"/>
              </a:rPr>
              <a:t>http://www.wikipaintings.org/en/andre-masson/meditation-on-an-oak-leaf</a:t>
            </a:r>
            <a:endParaRPr lang="cs-CZ" dirty="0"/>
          </a:p>
          <a:p>
            <a:pPr>
              <a:buFont typeface="+mj-lt"/>
              <a:buAutoNum type="arabicPeriod" startAt="74"/>
            </a:pPr>
            <a:r>
              <a:rPr lang="it-IT" b="1" dirty="0" smtClean="0"/>
              <a:t>A</a:t>
            </a:r>
            <a:r>
              <a:rPr lang="it-IT" b="1" dirty="0"/>
              <a:t>. Giacometti – Foto</a:t>
            </a:r>
            <a:r>
              <a:rPr lang="it-IT" dirty="0"/>
              <a:t>: </a:t>
            </a:r>
            <a:r>
              <a:rPr lang="it-IT" dirty="0" smtClean="0"/>
              <a:t>AUTOR </a:t>
            </a:r>
            <a:r>
              <a:rPr lang="it-IT" dirty="0"/>
              <a:t>NEUVEDEN. http://www.findagrave.com [online]. [cit. 24.5.2013]. Dostupný na WWW: </a:t>
            </a:r>
            <a:r>
              <a:rPr lang="it-IT" dirty="0">
                <a:hlinkClick r:id="rId4"/>
              </a:rPr>
              <a:t>http://</a:t>
            </a:r>
            <a:r>
              <a:rPr lang="it-IT" dirty="0" smtClean="0">
                <a:hlinkClick r:id="rId4"/>
              </a:rPr>
              <a:t>www.findagrave.com/cgi-bin/fg.cgi?page=pv&amp;GRid=8009239&amp;PIpi=651329</a:t>
            </a:r>
            <a:endParaRPr lang="it-IT" dirty="0"/>
          </a:p>
          <a:p>
            <a:pPr>
              <a:buFont typeface="+mj-lt"/>
              <a:buAutoNum type="arabicPeriod" startAt="74"/>
            </a:pPr>
            <a:r>
              <a:rPr lang="cs-CZ" b="1" dirty="0" smtClean="0"/>
              <a:t>A. </a:t>
            </a:r>
            <a:r>
              <a:rPr lang="cs-CZ" b="1" dirty="0" err="1" smtClean="0"/>
              <a:t>Giacometti</a:t>
            </a:r>
            <a:r>
              <a:rPr lang="cs-CZ" b="1" dirty="0" smtClean="0"/>
              <a:t> </a:t>
            </a:r>
            <a:r>
              <a:rPr lang="cs-CZ" b="1" dirty="0"/>
              <a:t>– sochy (snímek na pozadí): </a:t>
            </a:r>
            <a:r>
              <a:rPr lang="pt-BR" dirty="0" smtClean="0"/>
              <a:t>AUTOR </a:t>
            </a:r>
            <a:r>
              <a:rPr lang="pt-BR" dirty="0"/>
              <a:t>NEUVEDEN. </a:t>
            </a:r>
            <a:r>
              <a:rPr lang="pt-BR" i="1" dirty="0"/>
              <a:t>http://www.michaelarnoldart.com</a:t>
            </a:r>
            <a:r>
              <a:rPr lang="pt-BR" dirty="0"/>
              <a:t> [online]. [cit. 24.5.2013]. Dostupný na WWW: </a:t>
            </a:r>
            <a:r>
              <a:rPr lang="pt-BR" dirty="0">
                <a:hlinkClick r:id="rId5"/>
              </a:rPr>
              <a:t>http://www.michaelarnoldart.com/Alberto_Giacometti.htm</a:t>
            </a:r>
            <a:endParaRPr lang="cs-CZ" dirty="0"/>
          </a:p>
          <a:p>
            <a:pPr>
              <a:buFont typeface="+mj-lt"/>
              <a:buAutoNum type="arabicPeriod" startAt="74"/>
            </a:pPr>
            <a:r>
              <a:rPr lang="cs-CZ" b="1" dirty="0"/>
              <a:t>A. </a:t>
            </a:r>
            <a:r>
              <a:rPr lang="cs-CZ" b="1" dirty="0" err="1"/>
              <a:t>Giacometti</a:t>
            </a:r>
            <a:r>
              <a:rPr lang="cs-CZ" b="1" dirty="0"/>
              <a:t> – </a:t>
            </a:r>
            <a:r>
              <a:rPr lang="cs-CZ" b="1" dirty="0" smtClean="0"/>
              <a:t>Stůl: </a:t>
            </a:r>
            <a:r>
              <a:rPr lang="pt-BR" dirty="0" smtClean="0"/>
              <a:t>AUTOR </a:t>
            </a:r>
            <a:r>
              <a:rPr lang="pt-BR" dirty="0"/>
              <a:t>NEUVEDEN. </a:t>
            </a:r>
            <a:r>
              <a:rPr lang="pt-BR" i="1" dirty="0"/>
              <a:t>http://www.artabase.net</a:t>
            </a:r>
            <a:r>
              <a:rPr lang="pt-BR" dirty="0"/>
              <a:t> [online]. [cit. 24.5.2013]. Dostupný na WWW: </a:t>
            </a:r>
            <a:r>
              <a:rPr lang="pt-BR" dirty="0">
                <a:hlinkClick r:id="rId6"/>
              </a:rPr>
              <a:t>http://www.artabase.net/exhibition/3027-surrealism-the-poetry-of-dreams</a:t>
            </a:r>
            <a:endParaRPr lang="cs-CZ" dirty="0"/>
          </a:p>
          <a:p>
            <a:pPr>
              <a:buFont typeface="+mj-lt"/>
              <a:buAutoNum type="arabicPeriod" startAt="74"/>
            </a:pPr>
            <a:r>
              <a:rPr lang="cs-CZ" b="1" dirty="0"/>
              <a:t>A. </a:t>
            </a:r>
            <a:r>
              <a:rPr lang="cs-CZ" b="1" dirty="0" err="1"/>
              <a:t>Giacometti</a:t>
            </a:r>
            <a:r>
              <a:rPr lang="cs-CZ" b="1" dirty="0"/>
              <a:t> – Tři kráčející </a:t>
            </a:r>
            <a:r>
              <a:rPr lang="cs-CZ" b="1" dirty="0" smtClean="0"/>
              <a:t>muži: </a:t>
            </a:r>
            <a:r>
              <a:rPr lang="cs-CZ" dirty="0" smtClean="0"/>
              <a:t>AUTOR </a:t>
            </a:r>
            <a:r>
              <a:rPr lang="cs-CZ" dirty="0"/>
              <a:t>NEUVEDEN. </a:t>
            </a:r>
            <a:r>
              <a:rPr lang="cs-CZ" i="1" dirty="0"/>
              <a:t>http://en.wikipedia.org</a:t>
            </a:r>
            <a:r>
              <a:rPr lang="cs-CZ" dirty="0"/>
              <a:t> [online]. [cit. 24.5.2013]. Dostupný pod licencí public </a:t>
            </a:r>
            <a:r>
              <a:rPr lang="cs-CZ" dirty="0" err="1"/>
              <a:t>domain</a:t>
            </a:r>
            <a:r>
              <a:rPr lang="cs-CZ" dirty="0"/>
              <a:t> na WWW: </a:t>
            </a:r>
            <a:r>
              <a:rPr lang="cs-CZ" dirty="0">
                <a:hlinkClick r:id="rId7"/>
              </a:rPr>
              <a:t>http://en.wikipedia.org/wiki/File:ThreeMenWalkingII.JPG</a:t>
            </a:r>
            <a:endParaRPr lang="cs-CZ" dirty="0"/>
          </a:p>
          <a:p>
            <a:pPr>
              <a:buFont typeface="+mj-lt"/>
              <a:buAutoNum type="arabicPeriod" startAt="74"/>
            </a:pPr>
            <a:r>
              <a:rPr lang="cs-CZ" b="1" dirty="0" smtClean="0"/>
              <a:t>A. Giacometti – Kráčející muž: </a:t>
            </a:r>
            <a:r>
              <a:rPr lang="pt-BR" dirty="0" smtClean="0"/>
              <a:t>AUTOR </a:t>
            </a:r>
            <a:r>
              <a:rPr lang="pt-BR" dirty="0"/>
              <a:t>NEUVEDEN. http://pinterest.com [online]. [cit. 24.5.2013]. Dostupný na WWW: </a:t>
            </a:r>
            <a:r>
              <a:rPr lang="pt-BR" dirty="0">
                <a:hlinkClick r:id="rId8"/>
              </a:rPr>
              <a:t>http://pinterest.com/giuseppesaglio/alberto-giacometti</a:t>
            </a:r>
            <a:r>
              <a:rPr lang="pt-BR" dirty="0" smtClean="0">
                <a:hlinkClick r:id="rId8"/>
              </a:rPr>
              <a:t>/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90959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accent2">
                <a:lumMod val="45000"/>
                <a:lumOff val="55000"/>
                <a:alpha val="24000"/>
              </a:schemeClr>
            </a:gs>
            <a:gs pos="97000">
              <a:srgbClr val="7A48D4"/>
            </a:gs>
            <a:gs pos="61000">
              <a:srgbClr val="FFE494">
                <a:alpha val="12000"/>
              </a:srgbClr>
            </a:gs>
            <a:gs pos="39000">
              <a:srgbClr val="F9EDED">
                <a:alpha val="32000"/>
              </a:srgbClr>
            </a:gs>
            <a:gs pos="0">
              <a:schemeClr val="bg1"/>
            </a:gs>
            <a:gs pos="78000">
              <a:srgbClr val="FFC000">
                <a:alpha val="42000"/>
              </a:srgbClr>
            </a:gs>
            <a:gs pos="0">
              <a:srgbClr val="7A48D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noFill/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0999314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astní návrh">
  <a:themeElements>
    <a:clrScheme name="Vlastn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lastn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lastn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4321</TotalTime>
  <Words>1403</Words>
  <Application>Microsoft Office PowerPoint</Application>
  <PresentationFormat>Předvádění na obrazovce (4:3)</PresentationFormat>
  <Paragraphs>380</Paragraphs>
  <Slides>87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87</vt:i4>
      </vt:variant>
    </vt:vector>
  </HeadingPairs>
  <TitlesOfParts>
    <vt:vector size="92" baseType="lpstr">
      <vt:lpstr>Motiv sady Office</vt:lpstr>
      <vt:lpstr>Vlastní návrh</vt:lpstr>
      <vt:lpstr>1_Motiv sady Office</vt:lpstr>
      <vt:lpstr>2_Motiv sady Office</vt:lpstr>
      <vt:lpstr>3_Motiv sady Office</vt:lpstr>
      <vt:lpstr>Prezentace aplikace PowerPoint</vt:lpstr>
      <vt:lpstr>Anotace</vt:lpstr>
      <vt:lpstr>OPAKOVÁNÍ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DVĚ METODY </vt:lpstr>
      <vt:lpstr>SALVADOR DALÍ (1904 – 1989)</vt:lpstr>
      <vt:lpstr>Prezentace aplikace PowerPoint</vt:lpstr>
      <vt:lpstr> MUZEUM S. DALÍHO V KATALÁNSKÉM FIGUERES</vt:lpstr>
      <vt:lpstr>AUTOPORTRÉT, 1921</vt:lpstr>
      <vt:lpstr> PORTRÉT LUISE BUNUELA, 1924</vt:lpstr>
      <vt:lpstr>FIGURA V OKNĚ, 1925</vt:lpstr>
      <vt:lpstr>PORTRÉT PAULA ELUARDA, 1929</vt:lpstr>
      <vt:lpstr> VELKÝ MASTURBÁTOR, 1929</vt:lpstr>
      <vt:lpstr>STÁLOST PAMĚTI, 1931</vt:lpstr>
      <vt:lpstr>ARCHITEKTONICKÝ ANDĚL PÁNĚ MILLETA, 1933</vt:lpstr>
      <vt:lpstr>HOŘÍCÍ ŽIRAFA</vt:lpstr>
      <vt:lpstr>MĚKKÁ KONSTRUKCE S VAŘENÝMI BOBY Předtucha občanské války, 1936</vt:lpstr>
      <vt:lpstr>BALERÍNA V HLAVĚ SMRTI, 1939</vt:lpstr>
      <vt:lpstr>ATOMICKÁ LÉDA, 1949</vt:lpstr>
      <vt:lpstr>KRISTUS SV. JANA Z KŘÍŽE, 1959</vt:lpstr>
      <vt:lpstr>MAX ERNST (1891 – 1976)</vt:lpstr>
      <vt:lpstr>DOSTAVENÍČKO PŘÁTEL, 1922</vt:lpstr>
      <vt:lpstr>SLON CELEBES, 1921</vt:lpstr>
      <vt:lpstr>ŽENA VE VRATKÉ POLOZE, 1923</vt:lpstr>
      <vt:lpstr>MODRÝ LES, 1925</vt:lpstr>
      <vt:lpstr>MLADÝ AKT</vt:lpstr>
      <vt:lpstr>NAHÉ DÍVKY, 1926</vt:lpstr>
      <vt:lpstr>NYMFA ECHO, 1936</vt:lpstr>
      <vt:lpstr>EVROPA PO DEŠTI, 1940-42</vt:lpstr>
      <vt:lpstr>NAPOLEON V POUŠTI, 1941</vt:lpstr>
      <vt:lpstr>JOAN MIRÓ (1893 – 1983)</vt:lpstr>
      <vt:lpstr> AUTOPORTRÉT, 1917</vt:lpstr>
      <vt:lpstr>FARMA, 1921-22</vt:lpstr>
      <vt:lpstr>KATALÁNSKÁ KRAJINA, 1924</vt:lpstr>
      <vt:lpstr>HARLEKÝNŮV KARNEVAL, 1925</vt:lpstr>
      <vt:lpstr>SOUHVĚZDÍ, 1941</vt:lpstr>
      <vt:lpstr>TOTO JE BARVA MÝCH SNŮ, 1925</vt:lpstr>
      <vt:lpstr> YVES TANGUY (1900 – 1955) </vt:lpstr>
      <vt:lpstr>VÍTR, 1924</vt:lpstr>
      <vt:lpstr>VELKÁ MALBA S KRAJINOU, 1927</vt:lpstr>
      <vt:lpstr>NEVYMEZENÁ DĚLITELNOST, 1942</vt:lpstr>
      <vt:lpstr>POMALU VSTŘÍC SEVERU, 1942</vt:lpstr>
      <vt:lpstr>RENÉ MAGRITTE (1898 – 1967)</vt:lpstr>
      <vt:lpstr>DVOJÍ TAJEMSTVÍ, 1927</vt:lpstr>
      <vt:lpstr>MILENCI, 1928-1931</vt:lpstr>
      <vt:lpstr>LIDSKÝ OSUD, 1933</vt:lpstr>
      <vt:lpstr>ČERVENÝ MODEL, 1935</vt:lpstr>
      <vt:lpstr>ZRADA OBRAZŮ, 1948 Toto není fajfka</vt:lpstr>
      <vt:lpstr>ŘÍŠE SVĚTEL, 1954</vt:lpstr>
      <vt:lpstr>HRAD V PYRENEJÍCH, 1959</vt:lpstr>
      <vt:lpstr>VELKÁ RODINA, 1963</vt:lpstr>
      <vt:lpstr>SYN MUŽE, 1964</vt:lpstr>
      <vt:lpstr>PAUL DELVAUX (1897 – 1994)</vt:lpstr>
      <vt:lpstr>ŽENY – STROMY,  1937</vt:lpstr>
      <vt:lpstr>PYGMALION, 1939</vt:lpstr>
      <vt:lpstr>KONGRES, 1941</vt:lpstr>
      <vt:lpstr>Ves Sirén, 1942</vt:lpstr>
      <vt:lpstr>MĚSÍČNÍ MĚSTO, 1944</vt:lpstr>
      <vt:lpstr>SPÍCÍ VENUŠE, 1944</vt:lpstr>
      <vt:lpstr>ANDRÉ MASSON (1896 – 1987)</vt:lpstr>
      <vt:lpstr>←POSTAVA, 1927</vt:lpstr>
      <vt:lpstr>LABYRINT, 1938</vt:lpstr>
      <vt:lpstr>METAMORFÓZA MILENCŮ, 1938 </vt:lpstr>
      <vt:lpstr>PASIPHAE, 1942</vt:lpstr>
      <vt:lpstr>MEDITACE NA DUBOVÉM LÍSTKU, 1942</vt:lpstr>
      <vt:lpstr>ALBERTO GIACOMETTI (1901 – 1966)</vt:lpstr>
      <vt:lpstr>STŮL, 1933</vt:lpstr>
      <vt:lpstr>KRÁČEJÍCÍ MUŽ, 1960</vt:lpstr>
      <vt:lpstr>Prezentace aplikace PowerPoint</vt:lpstr>
      <vt:lpstr>Citace: </vt:lpstr>
      <vt:lpstr>Citace:</vt:lpstr>
      <vt:lpstr>Citace:</vt:lpstr>
      <vt:lpstr>Citace:</vt:lpstr>
      <vt:lpstr>Citace:</vt:lpstr>
      <vt:lpstr>Citace:</vt:lpstr>
      <vt:lpstr>Tento materiál je určen k interaktivní výuce.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Surrealismus</dc:title>
  <cp:lastModifiedBy>Marcela Jelínková</cp:lastModifiedBy>
  <cp:revision>240</cp:revision>
  <dcterms:modified xsi:type="dcterms:W3CDTF">2013-11-26T14:48:35Z</dcterms:modified>
</cp:coreProperties>
</file>