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0" r:id="rId4"/>
    <p:sldId id="261" r:id="rId5"/>
    <p:sldId id="270" r:id="rId6"/>
    <p:sldId id="262" r:id="rId7"/>
    <p:sldId id="263" r:id="rId8"/>
    <p:sldId id="259" r:id="rId9"/>
    <p:sldId id="269" r:id="rId10"/>
    <p:sldId id="267" r:id="rId11"/>
    <p:sldId id="268" r:id="rId12"/>
    <p:sldId id="266" r:id="rId13"/>
    <p:sldId id="264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418" y="-6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436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4/4f/Vybiraci_otvor.JPG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Vybiraci_otvo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419541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Žáci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se seznámí s názvoslovím komínů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Komín, průduch,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sopouch, vybírací otvor, vymetací otvor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Ivana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materiál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15– 16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KOMÍNY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VY_32_01_001_INOVACE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07704" y="1844824"/>
            <a:ext cx="5256584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KOMÍNY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291498" y="830923"/>
            <a:ext cx="61608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Účel komínů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060848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Svislá konstrukce, která odvádí plynné spaliny od spotřebičů paliv do volného ovzduší.</a:t>
            </a:r>
            <a:endParaRPr lang="cs-CZ" sz="2800" dirty="0"/>
          </a:p>
        </p:txBody>
      </p:sp>
      <p:pic>
        <p:nvPicPr>
          <p:cNvPr id="1039" name="Picture 15" descr="C:\Users\Businska\AppData\Local\Microsoft\Windows\Temporary Internet Files\Content.IE5\9KXG92D2\MP9003901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747" y="3068960"/>
            <a:ext cx="2609088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83768" y="286814"/>
            <a:ext cx="3600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Názvosloví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99181"/>
            <a:ext cx="381642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Komínový průduch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062488"/>
            <a:ext cx="3816424" cy="738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cs-CZ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Vymetací otvor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6726" y="3127635"/>
            <a:ext cx="383724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Vybírací otvor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594" y="3851517"/>
            <a:ext cx="3841374" cy="46166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Sopouch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9892" y="4621599"/>
            <a:ext cx="3824076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Komínová hlava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594" y="5354369"/>
            <a:ext cx="384137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 smtClean="0"/>
              <a:t>Komínový plášť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5614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516216" y="6381328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459" y="764704"/>
            <a:ext cx="4762500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961567" y="1998132"/>
            <a:ext cx="1584176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1745543" y="4405754"/>
            <a:ext cx="201622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283968" y="1171858"/>
            <a:ext cx="237626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338743" y="3717032"/>
            <a:ext cx="19442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084481" y="162880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sopouch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60" y="4784798"/>
            <a:ext cx="1651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vybírací otvor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75092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omínová hlava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2959" y="356837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omínový plášť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5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92697"/>
            <a:ext cx="324035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Komínový průduch</a:t>
            </a:r>
          </a:p>
          <a:p>
            <a:endParaRPr lang="cs-CZ" sz="2800" dirty="0" smtClean="0">
              <a:solidFill>
                <a:srgbClr val="00B050"/>
              </a:solidFill>
            </a:endParaRPr>
          </a:p>
          <a:p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5612" y="1700808"/>
            <a:ext cx="83529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  slouží  k odvádění spalin do volného ovzduší 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má kruhový nebo čtvercový průřez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tvořen komínovým pláštěm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/>
              <a:t>m</a:t>
            </a:r>
            <a:r>
              <a:rPr lang="cs-CZ" sz="2400" dirty="0" smtClean="0"/>
              <a:t>usí být hladký a plynotěsný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/>
              <a:t>p</a:t>
            </a:r>
            <a:r>
              <a:rPr lang="cs-CZ" sz="2400" dirty="0" smtClean="0"/>
              <a:t>o celé výšce musí mít stejný průřez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49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80536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Vymetací otvor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4513" y="1772816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umístěn v nejvyšším podlaží</a:t>
            </a:r>
          </a:p>
          <a:p>
            <a:endParaRPr lang="cs-CZ" sz="2400" dirty="0"/>
          </a:p>
          <a:p>
            <a:r>
              <a:rPr lang="cs-CZ" sz="2400" dirty="0" smtClean="0"/>
              <a:t>-slouží k vymetání sazí</a:t>
            </a:r>
          </a:p>
          <a:p>
            <a:endParaRPr lang="cs-CZ" sz="2400" dirty="0"/>
          </a:p>
          <a:p>
            <a:r>
              <a:rPr lang="cs-CZ" sz="2400" dirty="0" smtClean="0"/>
              <a:t>- opatřen betonovými nebo plechovými dvířky</a:t>
            </a:r>
          </a:p>
          <a:p>
            <a:endParaRPr lang="cs-CZ" sz="2400" dirty="0"/>
          </a:p>
          <a:p>
            <a:r>
              <a:rPr lang="cs-CZ" sz="2400" dirty="0" smtClean="0"/>
              <a:t>-spodní část dvířek je ve výšce 800 – 1200 mm nad podlahou</a:t>
            </a:r>
          </a:p>
          <a:p>
            <a:endParaRPr lang="cs-CZ" sz="2400" dirty="0"/>
          </a:p>
          <a:p>
            <a:r>
              <a:rPr lang="cs-CZ" sz="2400" dirty="0" smtClean="0"/>
              <a:t>-nehořlavá podlaha do vzdálenosti 600 mm od otvoru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11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30848" y="900377"/>
            <a:ext cx="62566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Vybírací otvor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2436" y="1916832"/>
            <a:ext cx="822205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umístěn v nejnižším podlaží</a:t>
            </a:r>
          </a:p>
          <a:p>
            <a:r>
              <a:rPr lang="cs-CZ" sz="2400" dirty="0" smtClean="0"/>
              <a:t> </a:t>
            </a:r>
          </a:p>
          <a:p>
            <a:pPr marL="342900" indent="-342900"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louží k vybírání sazí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opatřen betonovými nebo plechovými dvířky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podní část dvířek je ve výšce 300 – 1000mm nad podlahou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/>
              <a:t>n</a:t>
            </a:r>
            <a:r>
              <a:rPr lang="cs-CZ" sz="2400" dirty="0" smtClean="0"/>
              <a:t>ehořlavá podlaha do vzdálenosti 600mm od otvoru  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endParaRPr lang="cs-CZ" sz="2000" dirty="0" smtClean="0"/>
          </a:p>
          <a:p>
            <a:pPr marL="342900" indent="-342900">
              <a:buFontTx/>
              <a:buChar char="-"/>
            </a:pPr>
            <a:endParaRPr lang="cs-CZ" sz="2000" dirty="0"/>
          </a:p>
          <a:p>
            <a:pPr marL="342900" indent="-342900">
              <a:buFontTx/>
              <a:buChar char="-"/>
            </a:pPr>
            <a:endParaRPr lang="cs-CZ" sz="2000" dirty="0" smtClean="0"/>
          </a:p>
          <a:p>
            <a:pPr marL="342900" indent="-342900">
              <a:buFontTx/>
              <a:buChar char="-"/>
            </a:pPr>
            <a:endParaRPr lang="cs-CZ" sz="2000" dirty="0"/>
          </a:p>
          <a:p>
            <a:pPr marL="342900" indent="-342900">
              <a:buFontTx/>
              <a:buChar char="-"/>
            </a:pPr>
            <a:endParaRPr lang="cs-CZ" sz="2000" dirty="0" smtClean="0"/>
          </a:p>
          <a:p>
            <a:pPr marL="342900" indent="-342900">
              <a:buFontTx/>
              <a:buChar char="-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pic>
        <p:nvPicPr>
          <p:cNvPr id="1026" name="Picture 2" descr="Soubor:Vybiraci otvo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41414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80112" y="1478301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Vybírací otvor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7728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971600" y="90872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Sopouch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8532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otvor v kmínovém plášti pro připojení spotřebičů paliv na komínový průduch</a:t>
            </a:r>
          </a:p>
          <a:p>
            <a:endParaRPr lang="cs-CZ" sz="2400" dirty="0" smtClean="0"/>
          </a:p>
          <a:p>
            <a:r>
              <a:rPr lang="cs-CZ" sz="2400" dirty="0" smtClean="0"/>
              <a:t>-   vynechává se při zdění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00114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910047" y="1052736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Komínová hlava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10047" y="2060848"/>
            <a:ext cx="755038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horní ukončující část konstrukce komína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/>
              <a:t>o</a:t>
            </a:r>
            <a:r>
              <a:rPr lang="cs-CZ" sz="2400" dirty="0" smtClean="0"/>
              <a:t>dolává vlivům povětrnosti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/>
              <a:t>b</a:t>
            </a:r>
            <a:r>
              <a:rPr lang="cs-CZ" sz="2400" dirty="0" smtClean="0"/>
              <a:t>ývá z betonu nebo železobetonu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6683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1412776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Komínový plášť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2773110"/>
            <a:ext cx="66247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vnější vrstva komína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těsný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/>
              <a:t>z</a:t>
            </a:r>
            <a:r>
              <a:rPr lang="cs-CZ" sz="2400" dirty="0" smtClean="0"/>
              <a:t>abraňuje unikání spalin do objektu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592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05351" y="476672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K čemu slouží komín?</a:t>
            </a:r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Kde je umístěn vymetací otvor?</a:t>
            </a:r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K čemu slouží vybírací otvor?</a:t>
            </a:r>
          </a:p>
          <a:p>
            <a:pPr marL="457200" indent="-457200">
              <a:buAutoNum type="arabicParenR"/>
            </a:pPr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Jaké jsou požadavky na komínový plášť?</a:t>
            </a:r>
          </a:p>
          <a:p>
            <a:pPr marL="457200" indent="-457200">
              <a:buAutoNum type="arabicParenR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81325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LUKÁŠ MALÝ. </a:t>
            </a:r>
            <a:r>
              <a:rPr lang="cs-CZ" sz="2000" i="1" dirty="0"/>
              <a:t>wikipedia.cz</a:t>
            </a:r>
            <a:r>
              <a:rPr lang="cs-CZ" sz="2000" dirty="0"/>
              <a:t> [online]. [cit. 1.11.2013]. Dostupný na WWW: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cs.wikipedia.org/wiki/Soubor:Vybiraci_otvor.JPG</a:t>
            </a:r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Galerie MS Office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/>
              <a:t>http://www.superkominy.cz/komin-leto-term-vyska-m-200-90-12 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921</TotalTime>
  <Words>357</Words>
  <Application>Microsoft Office PowerPoint</Application>
  <PresentationFormat>Předvádění na obrazovce (4:3)</PresentationFormat>
  <Paragraphs>134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70</cp:revision>
  <dcterms:created xsi:type="dcterms:W3CDTF">2010-11-01T23:40:31Z</dcterms:created>
  <dcterms:modified xsi:type="dcterms:W3CDTF">2013-12-10T12:05:31Z</dcterms:modified>
</cp:coreProperties>
</file>