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E45B58-9D27-4054-8273-CEAE5DC2238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5DFAC5B-4097-4995-A453-436B99FC36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E45B58-9D27-4054-8273-CEAE5DC2238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C5DFAC5B-4097-4995-A453-436B99FC36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E45B58-9D27-4054-8273-CEAE5DC2238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5DFAC5B-4097-4995-A453-436B99FC36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4AE45B58-9D27-4054-8273-CEAE5DC2238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FAC5B-4097-4995-A453-436B99FC36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E45B58-9D27-4054-8273-CEAE5DC2238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C5DFAC5B-4097-4995-A453-436B99FC36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E45B58-9D27-4054-8273-CEAE5DC2238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C5DFAC5B-4097-4995-A453-436B99FC36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E45B58-9D27-4054-8273-CEAE5DC2238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5DFAC5B-4097-4995-A453-436B99FC36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5DFAC5B-4097-4995-A453-436B99FC36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E45B58-9D27-4054-8273-CEAE5DC2238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C5DFAC5B-4097-4995-A453-436B99FC36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4AE45B58-9D27-4054-8273-CEAE5DC2238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E45B58-9D27-4054-8273-CEAE5DC2238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FAC5B-4097-4995-A453-436B99FC36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C5DFAC5B-4097-4995-A453-436B99FC36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E45B58-9D27-4054-8273-CEAE5DC2238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4AE45B58-9D27-4054-8273-CEAE5DC2238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5DFAC5B-4097-4995-A453-436B99FC36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646906"/>
            <a:ext cx="5759450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088" y="2447131"/>
            <a:ext cx="7489825" cy="646331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Ostrovní efekt </a:t>
            </a:r>
            <a:endParaRPr lang="cs-CZ" sz="36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 descr="GT-COL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5183981"/>
            <a:ext cx="1152525" cy="72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900112" y="4642643"/>
            <a:ext cx="345586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dirty="0" smtClean="0"/>
              <a:t>Autor RNDr. Markéta Drábková </a:t>
            </a:r>
            <a:endParaRPr lang="cs-CZ" dirty="0"/>
          </a:p>
        </p:txBody>
      </p:sp>
      <p:sp>
        <p:nvSpPr>
          <p:cNvPr id="8" name="TextovéPole 8"/>
          <p:cNvSpPr txBox="1">
            <a:spLocks noChangeArrowheads="1"/>
          </p:cNvSpPr>
          <p:nvPr/>
        </p:nvSpPr>
        <p:spPr bwMode="auto">
          <a:xfrm>
            <a:off x="5868144" y="4642643"/>
            <a:ext cx="237574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r"/>
            <a:r>
              <a:rPr lang="cs-CZ" dirty="0"/>
              <a:t>Datum</a:t>
            </a:r>
            <a:r>
              <a:rPr lang="cs-CZ" dirty="0" smtClean="0"/>
              <a:t>: 15. 10. 2013</a:t>
            </a:r>
            <a:endParaRPr lang="cs-CZ" dirty="0"/>
          </a:p>
        </p:txBody>
      </p:sp>
      <p:sp>
        <p:nvSpPr>
          <p:cNvPr id="9" name="TextovéPole 9"/>
          <p:cNvSpPr txBox="1">
            <a:spLocks noChangeArrowheads="1"/>
          </p:cNvSpPr>
          <p:nvPr/>
        </p:nvSpPr>
        <p:spPr bwMode="auto">
          <a:xfrm>
            <a:off x="1692275" y="5903118"/>
            <a:ext cx="6048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/>
            <a:r>
              <a:rPr lang="cs-CZ" sz="1400"/>
              <a:t>Gymnázium, Třeboň, Na Sadech 308</a:t>
            </a:r>
          </a:p>
        </p:txBody>
      </p:sp>
    </p:spTree>
    <p:extLst>
      <p:ext uri="{BB962C8B-B14F-4D97-AF65-F5344CB8AC3E}">
        <p14:creationId xmlns:p14="http://schemas.microsoft.com/office/powerpoint/2010/main" val="813980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4755996"/>
              </p:ext>
            </p:extLst>
          </p:nvPr>
        </p:nvGraphicFramePr>
        <p:xfrm>
          <a:off x="1475656" y="908720"/>
          <a:ext cx="6696744" cy="4387236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036938"/>
                <a:gridCol w="4659806"/>
              </a:tblGrid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CZ.1.07/1.5.00/34.0702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smtClean="0">
                          <a:effectLst/>
                        </a:rPr>
                        <a:t>VY_32_INOVACE_BIO.kvinta.54_ostrovní</a:t>
                      </a:r>
                      <a:r>
                        <a:rPr lang="cs-CZ" sz="1100" baseline="0" smtClean="0">
                          <a:effectLst/>
                        </a:rPr>
                        <a:t> </a:t>
                      </a:r>
                      <a:r>
                        <a:rPr lang="cs-CZ" sz="1100" baseline="0" dirty="0" smtClean="0">
                          <a:effectLst/>
                        </a:rPr>
                        <a:t>efekt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Škola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Gymnázium, Třeboň, Na Sadech 308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42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RNDr.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Markéta Drábková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Název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Ostrovní efekt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Biologie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29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Tematická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Ekologie a ochrana ŽP pro SŠ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316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Šablona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III/2 </a:t>
                      </a:r>
                      <a:r>
                        <a:rPr lang="cs-CZ" sz="1000" dirty="0">
                          <a:effectLst/>
                        </a:rPr>
                        <a:t>- Inovace a zkvalitnění výuky prostřednictvím </a:t>
                      </a:r>
                      <a:r>
                        <a:rPr lang="cs-CZ" sz="1000" dirty="0" smtClean="0">
                          <a:effectLst/>
                        </a:rPr>
                        <a:t>ICT</a:t>
                      </a:r>
                      <a:endParaRPr lang="cs-CZ" sz="1100" dirty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SŠ</a:t>
                      </a: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Metodický list/Anotace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obsahuje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 stručný výklad  podle  učebnice Úvod do moderní ekologie ,  proložený náměty pro samostatnou práci žáků, délka 10minut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Pokud není uvedeno jinak, použitý materiál je z vlastních zdrojů autora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12951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Ostrovní efekt v reálném prostředí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Různá schopnost druhů kolonizovat a přežít na ostrově</a:t>
            </a:r>
          </a:p>
          <a:p>
            <a:r>
              <a:rPr lang="cs-CZ" dirty="0" smtClean="0"/>
              <a:t>Např. predátor nemůže přežít pokud před ním nekolonizovala prostředí jeho kořist nebo již má silnou konkurenci</a:t>
            </a:r>
          </a:p>
          <a:p>
            <a:endParaRPr lang="cs-CZ" dirty="0" smtClean="0"/>
          </a:p>
          <a:p>
            <a:r>
              <a:rPr lang="cs-CZ" dirty="0" smtClean="0"/>
              <a:t>Změny prostředí komplikují dosažení rovnovážného stavu. </a:t>
            </a:r>
          </a:p>
          <a:p>
            <a:r>
              <a:rPr lang="cs-CZ" sz="2400" dirty="0" smtClean="0"/>
              <a:t>např. disturbance ( výbuch sopky, klimatické změny…) 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 ostrovech rychlé evoluční změny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5720" y="1500174"/>
            <a:ext cx="8503920" cy="4572000"/>
          </a:xfrm>
        </p:spPr>
        <p:txBody>
          <a:bodyPr/>
          <a:lstStyle/>
          <a:p>
            <a:r>
              <a:rPr lang="cs-CZ" dirty="0" smtClean="0"/>
              <a:t>Řada endemických druhů </a:t>
            </a:r>
          </a:p>
          <a:p>
            <a:r>
              <a:rPr lang="cs-CZ" dirty="0" smtClean="0"/>
              <a:t>U živočichů – změna velikostí, pestřejší ekologické niky, větší populační početnost.</a:t>
            </a:r>
          </a:p>
          <a:p>
            <a:r>
              <a:rPr lang="cs-CZ" dirty="0" smtClean="0"/>
              <a:t>Proč zrovna tyto změny ??</a:t>
            </a:r>
          </a:p>
          <a:p>
            <a:r>
              <a:rPr lang="cs-CZ" dirty="0" smtClean="0"/>
              <a:t>U rostlin – stromové formy ( konkurenční tlak) </a:t>
            </a:r>
          </a:p>
          <a:p>
            <a:endParaRPr lang="cs-CZ" dirty="0" smtClean="0"/>
          </a:p>
          <a:p>
            <a:r>
              <a:rPr lang="cs-CZ" dirty="0" smtClean="0"/>
              <a:t>Ztráta schopnosti se šířit (není kam, velké riziko)</a:t>
            </a:r>
          </a:p>
          <a:p>
            <a:r>
              <a:rPr lang="cs-CZ" dirty="0" smtClean="0"/>
              <a:t>Nelétavý hmyz a ptáci, velká těžká semena (více zásobních látek)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Ostrovy ve městech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Parky, hřbitovy… </a:t>
            </a:r>
          </a:p>
          <a:p>
            <a:r>
              <a:rPr lang="cs-CZ" dirty="0" smtClean="0"/>
              <a:t>Nemožnost migrace</a:t>
            </a:r>
          </a:p>
          <a:p>
            <a:endParaRPr lang="cs-CZ" dirty="0" smtClean="0"/>
          </a:p>
          <a:p>
            <a:r>
              <a:rPr lang="cs-CZ" dirty="0" smtClean="0"/>
              <a:t>Počet druhů se zmenšuje v souladu s ostrovní teorií</a:t>
            </a:r>
          </a:p>
          <a:p>
            <a:endParaRPr lang="cs-CZ" dirty="0" smtClean="0"/>
          </a:p>
          <a:p>
            <a:r>
              <a:rPr lang="cs-CZ" dirty="0" smtClean="0"/>
              <a:t>Čím je plocha menší a izolovanější tím méně druhů</a:t>
            </a:r>
          </a:p>
          <a:p>
            <a:endParaRPr lang="cs-CZ" dirty="0" smtClean="0"/>
          </a:p>
          <a:p>
            <a:r>
              <a:rPr lang="cs-CZ" dirty="0" smtClean="0"/>
              <a:t>Úspěšné druhy – myš domácí, bělozubka šedá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Ostrov </a:t>
            </a:r>
            <a:r>
              <a:rPr lang="cs-CZ" dirty="0" err="1" smtClean="0"/>
              <a:t>Krakatoa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Výbuch sopky</a:t>
            </a:r>
          </a:p>
          <a:p>
            <a:r>
              <a:rPr lang="cs-CZ" dirty="0" smtClean="0"/>
              <a:t>Průběh osidlování </a:t>
            </a:r>
          </a:p>
          <a:p>
            <a:r>
              <a:rPr lang="cs-CZ" dirty="0" smtClean="0"/>
              <a:t>1) neúspěšný kolonizátoři </a:t>
            </a:r>
          </a:p>
          <a:p>
            <a:r>
              <a:rPr lang="cs-CZ" dirty="0" smtClean="0"/>
              <a:t>2) drobní mrchožrouti </a:t>
            </a:r>
          </a:p>
          <a:p>
            <a:r>
              <a:rPr lang="cs-CZ" dirty="0" smtClean="0"/>
              <a:t>3) rostliny</a:t>
            </a:r>
          </a:p>
          <a:p>
            <a:r>
              <a:rPr lang="cs-CZ" dirty="0" smtClean="0"/>
              <a:t> 4) postupně ostatní živočichové</a:t>
            </a:r>
          </a:p>
          <a:p>
            <a:r>
              <a:rPr lang="cs-CZ" dirty="0" smtClean="0"/>
              <a:t>Kolísání rychlosti kolonizace – nová vlna ,,osadníků,, po vzniku lesa – zároveň vymírání ,,starousedlíků,,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Management rezervací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Ostrov = plocha omezená velikosti, např. přírodní rezervace.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Zakládat rezervace s dostatečnou velikostí nebo více malých, co je lepší ???????</a:t>
            </a:r>
          </a:p>
          <a:p>
            <a:endParaRPr lang="cs-CZ" dirty="0" smtClean="0"/>
          </a:p>
          <a:p>
            <a:r>
              <a:rPr lang="cs-CZ" dirty="0" smtClean="0"/>
              <a:t>Každý zásah člověka vede spíš k ochuzování. Vymírání probíhá rychleji než kolonizace. </a:t>
            </a:r>
          </a:p>
          <a:p>
            <a:endParaRPr lang="cs-CZ" dirty="0" smtClean="0"/>
          </a:p>
          <a:p>
            <a:r>
              <a:rPr lang="cs-CZ" dirty="0" smtClean="0"/>
              <a:t>V praxi o založení a velikosti rezervace rozhodují jiné faktory.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Koncepce ÚSES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Co je ÚSES</a:t>
            </a:r>
          </a:p>
          <a:p>
            <a:r>
              <a:rPr lang="cs-CZ" dirty="0" smtClean="0"/>
              <a:t>Snaha snížit izolovanost ploch</a:t>
            </a:r>
          </a:p>
          <a:p>
            <a:endParaRPr lang="cs-CZ" dirty="0" smtClean="0"/>
          </a:p>
          <a:p>
            <a:r>
              <a:rPr lang="cs-CZ" dirty="0" smtClean="0"/>
              <a:t>Problémy praxe</a:t>
            </a:r>
          </a:p>
          <a:p>
            <a:r>
              <a:rPr lang="cs-CZ" dirty="0" smtClean="0"/>
              <a:t>Biokoridor pro – mravence, jelena, kormorána, ondatru…. rozdílné parametry</a:t>
            </a:r>
          </a:p>
          <a:p>
            <a:r>
              <a:rPr lang="cs-CZ" dirty="0" smtClean="0"/>
              <a:t>Některé populaci se zachovaly díky izolaci od konkurence a predátorů. </a:t>
            </a:r>
          </a:p>
          <a:p>
            <a:r>
              <a:rPr lang="cs-CZ" dirty="0" smtClean="0"/>
              <a:t>Malá informovanost o používání koridoru.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Princip  TRADE-OFF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Malé plochy s přísnou ochranou</a:t>
            </a:r>
          </a:p>
          <a:p>
            <a:r>
              <a:rPr lang="cs-CZ" dirty="0" smtClean="0"/>
              <a:t>Velké plochy s mírnější ochranou</a:t>
            </a:r>
          </a:p>
          <a:p>
            <a:endParaRPr lang="cs-CZ" dirty="0" smtClean="0"/>
          </a:p>
          <a:p>
            <a:r>
              <a:rPr lang="cs-CZ" dirty="0" smtClean="0"/>
              <a:t>Hierarchická vícestupňová ochrana v praxi</a:t>
            </a:r>
          </a:p>
          <a:p>
            <a:pPr>
              <a:buNone/>
            </a:pPr>
            <a:r>
              <a:rPr lang="cs-CZ" dirty="0" smtClean="0"/>
              <a:t>          </a:t>
            </a:r>
            <a:r>
              <a:rPr lang="cs-CZ" dirty="0" err="1" smtClean="0"/>
              <a:t>maloplošné</a:t>
            </a:r>
            <a:r>
              <a:rPr lang="cs-CZ" dirty="0" smtClean="0"/>
              <a:t> </a:t>
            </a:r>
            <a:r>
              <a:rPr lang="cs-CZ" dirty="0" err="1" smtClean="0"/>
              <a:t>rezerervace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        velkoplošná chráněná území se </a:t>
            </a:r>
            <a:r>
              <a:rPr lang="cs-CZ" dirty="0" err="1" smtClean="0"/>
              <a:t>zonací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Jaká pravidla platí v rezervaci, jaká </a:t>
            </a:r>
            <a:r>
              <a:rPr lang="cs-CZ" smtClean="0">
                <a:solidFill>
                  <a:srgbClr val="FF0000"/>
                </a:solidFill>
              </a:rPr>
              <a:t>v CHKO?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STORCH, David; MIHULKA, Stanislav. </a:t>
            </a:r>
            <a:r>
              <a:rPr lang="cs-CZ" i="1" dirty="0"/>
              <a:t>Úvod do současné ekologie</a:t>
            </a:r>
            <a:r>
              <a:rPr lang="cs-CZ" dirty="0"/>
              <a:t>. Praha: Portál, 2000, ISBN 80-7178-462-1.</a:t>
            </a:r>
          </a:p>
        </p:txBody>
      </p:sp>
    </p:spTree>
    <p:extLst>
      <p:ext uri="{BB962C8B-B14F-4D97-AF65-F5344CB8AC3E}">
        <p14:creationId xmlns:p14="http://schemas.microsoft.com/office/powerpoint/2010/main" val="568188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</TotalTime>
  <Words>416</Words>
  <Application>Microsoft Office PowerPoint</Application>
  <PresentationFormat>Předvádění na obrazovce (4:3)</PresentationFormat>
  <Paragraphs>83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Administrativní</vt:lpstr>
      <vt:lpstr>Prezentace aplikace PowerPoint</vt:lpstr>
      <vt:lpstr>Prezentace aplikace PowerPoint</vt:lpstr>
      <vt:lpstr>Ostrovní efekt v reálném prostředí</vt:lpstr>
      <vt:lpstr>Na ostrovech rychlé evoluční změny</vt:lpstr>
      <vt:lpstr>Ostrovy ve městech</vt:lpstr>
      <vt:lpstr>Ostrov Krakatoa</vt:lpstr>
      <vt:lpstr>Management rezervací</vt:lpstr>
      <vt:lpstr>Koncepce ÚSES</vt:lpstr>
      <vt:lpstr>Princip  TRADE-OFF 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Terka</dc:creator>
  <cp:lastModifiedBy>User</cp:lastModifiedBy>
  <cp:revision>8</cp:revision>
  <dcterms:created xsi:type="dcterms:W3CDTF">2013-12-08T13:04:38Z</dcterms:created>
  <dcterms:modified xsi:type="dcterms:W3CDTF">2013-12-10T09:24:50Z</dcterms:modified>
</cp:coreProperties>
</file>