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9" r:id="rId4"/>
    <p:sldId id="261" r:id="rId5"/>
    <p:sldId id="262" r:id="rId6"/>
    <p:sldId id="263" r:id="rId7"/>
    <p:sldId id="264" r:id="rId8"/>
    <p:sldId id="260" r:id="rId9"/>
    <p:sldId id="266" r:id="rId10"/>
    <p:sldId id="265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BC14083-3556-4F27-8CAE-6317C94DCC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D60D913-3398-4BC2-A6A9-55A9EA644C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387141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Sukcese, klimax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10.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66498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808489"/>
              </p:ext>
            </p:extLst>
          </p:nvPr>
        </p:nvGraphicFramePr>
        <p:xfrm>
          <a:off x="1475656" y="908720"/>
          <a:ext cx="6696744" cy="438723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VY_32_INOVACE_BIO.kvinta.57_sukcese,</a:t>
                      </a:r>
                      <a:r>
                        <a:rPr lang="cs-CZ" sz="1100" baseline="0" dirty="0" smtClean="0">
                          <a:effectLst/>
                        </a:rPr>
                        <a:t> klimax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4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Sukcese, klimax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stručný výklad  podle  učebnice Úvod do moderní ekologie ,  proložený náměty pro samostatnou práci žáků, délka 10minut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52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 </a:t>
            </a:r>
            <a:r>
              <a:rPr lang="cs-CZ" dirty="0" smtClean="0"/>
              <a:t>a vývoj společenstev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SUKCESE = postupné </a:t>
            </a:r>
            <a:r>
              <a:rPr lang="cs-CZ" dirty="0" smtClean="0"/>
              <a:t>nahrazování populací při změně prostředí nebo </a:t>
            </a:r>
            <a:r>
              <a:rPr lang="cs-CZ" dirty="0" smtClean="0"/>
              <a:t>při objevení </a:t>
            </a:r>
            <a:r>
              <a:rPr lang="cs-CZ" dirty="0" smtClean="0"/>
              <a:t>nového </a:t>
            </a:r>
            <a:r>
              <a:rPr lang="cs-CZ" dirty="0" smtClean="0"/>
              <a:t>kolonizátora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Výměna populací se postupně zpomaluje do relativně stálého </a:t>
            </a:r>
            <a:r>
              <a:rPr lang="cs-CZ" dirty="0" smtClean="0"/>
              <a:t>stavu - </a:t>
            </a:r>
            <a:r>
              <a:rPr lang="cs-CZ" dirty="0" smtClean="0"/>
              <a:t>KLIMAX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sukcese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Vznik nového místa</a:t>
            </a:r>
          </a:p>
          <a:p>
            <a:r>
              <a:rPr lang="cs-CZ" b="1" dirty="0" smtClean="0"/>
              <a:t>Primární sukcese </a:t>
            </a:r>
            <a:r>
              <a:rPr lang="cs-CZ" dirty="0" smtClean="0"/>
              <a:t>– zcela nový prostor bez živin a diaspor (např. sopečný ostrov, plocha po ustoupení ledovce….)</a:t>
            </a:r>
          </a:p>
          <a:p>
            <a:r>
              <a:rPr lang="cs-CZ" b="1" dirty="0" smtClean="0"/>
              <a:t>Sekundární sukcese</a:t>
            </a:r>
            <a:r>
              <a:rPr lang="cs-CZ" dirty="0" smtClean="0"/>
              <a:t> – odstranění původního společenstva ( požár, povodeň, sesuv laviny….)</a:t>
            </a:r>
          </a:p>
          <a:p>
            <a:pPr>
              <a:buNone/>
            </a:pPr>
            <a:r>
              <a:rPr lang="cs-CZ" dirty="0" smtClean="0"/>
              <a:t>    zůstávají živiny a diaspory -&gt; rychlejší průběh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sukcese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Střídání druhů s různými životními </a:t>
            </a:r>
            <a:r>
              <a:rPr lang="cs-CZ" dirty="0" smtClean="0"/>
              <a:t>strategiemi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Jaké znáš strategie?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Náhodná směs </a:t>
            </a:r>
            <a:r>
              <a:rPr lang="cs-CZ" dirty="0" smtClean="0"/>
              <a:t>-&gt;</a:t>
            </a:r>
          </a:p>
          <a:p>
            <a:r>
              <a:rPr lang="cs-CZ" dirty="0" smtClean="0"/>
              <a:t> </a:t>
            </a:r>
            <a:r>
              <a:rPr lang="cs-CZ" dirty="0" smtClean="0"/>
              <a:t>R- stratégové </a:t>
            </a:r>
            <a:r>
              <a:rPr lang="cs-CZ" dirty="0" smtClean="0"/>
              <a:t>-&gt;</a:t>
            </a:r>
          </a:p>
          <a:p>
            <a:r>
              <a:rPr lang="cs-CZ" dirty="0" smtClean="0"/>
              <a:t> </a:t>
            </a:r>
            <a:r>
              <a:rPr lang="cs-CZ" dirty="0" smtClean="0"/>
              <a:t>podle úživnosti prostředí nahrazeni C nebo S- stratégy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KLIMAX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Závěrečné stádium </a:t>
            </a:r>
            <a:r>
              <a:rPr lang="cs-CZ" dirty="0" smtClean="0"/>
              <a:t>sukcese</a:t>
            </a:r>
          </a:p>
          <a:p>
            <a:endParaRPr lang="cs-CZ" dirty="0" smtClean="0"/>
          </a:p>
          <a:p>
            <a:r>
              <a:rPr lang="cs-CZ" dirty="0" smtClean="0"/>
              <a:t>Klimatický klimax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Edafický (půdní) </a:t>
            </a:r>
            <a:r>
              <a:rPr lang="cs-CZ" dirty="0" smtClean="0"/>
              <a:t>klimax - například </a:t>
            </a:r>
            <a:r>
              <a:rPr lang="cs-CZ" dirty="0" smtClean="0"/>
              <a:t>bory na pískách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Reálná krajina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Mozaika různě starých </a:t>
            </a:r>
            <a:r>
              <a:rPr lang="cs-CZ" dirty="0" err="1" smtClean="0"/>
              <a:t>sukcesních</a:t>
            </a:r>
            <a:r>
              <a:rPr lang="cs-CZ" dirty="0"/>
              <a:t> </a:t>
            </a:r>
            <a:r>
              <a:rPr lang="cs-CZ" dirty="0" smtClean="0"/>
              <a:t>stádií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Sukcese narušována disturbancemi a stresem</a:t>
            </a:r>
          </a:p>
          <a:p>
            <a:pPr>
              <a:buNone/>
            </a:pPr>
            <a:r>
              <a:rPr lang="cs-CZ" dirty="0" smtClean="0"/>
              <a:t>(pastva, sešlap)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Degenerativní sukcese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Využívání zdroje až zanikne – zaniknutí </a:t>
            </a:r>
            <a:r>
              <a:rPr lang="cs-CZ" dirty="0" smtClean="0"/>
              <a:t>společenstev</a:t>
            </a:r>
            <a:endParaRPr lang="cs-CZ" dirty="0" smtClean="0"/>
          </a:p>
          <a:p>
            <a:r>
              <a:rPr lang="cs-CZ" dirty="0" smtClean="0"/>
              <a:t>Sukcese rozkladačů na mršině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Napadají tě další příklady degenerativní sukcese?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Cyklická sukcese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Holá pískovcová skála -&gt; uchycení drobného mechu -&gt; </a:t>
            </a:r>
            <a:r>
              <a:rPr lang="cs-CZ" dirty="0" err="1" smtClean="0"/>
              <a:t>robusnější</a:t>
            </a:r>
            <a:r>
              <a:rPr lang="cs-CZ" dirty="0" smtClean="0"/>
              <a:t> mech -&gt; prostředí pro uchycení semenáčku smrku -&gt; během růstu odtržení -&gt; holá skála -&gt; 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Napadají tě další příklady cyklické sukcese?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Zablokovaná sukcese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Např. expanzivní </a:t>
            </a:r>
            <a:r>
              <a:rPr lang="cs-CZ" b="1" dirty="0" smtClean="0"/>
              <a:t>třtina křovištní </a:t>
            </a:r>
            <a:r>
              <a:rPr lang="cs-CZ" dirty="0" smtClean="0"/>
              <a:t>– sevřené porosty bez možnosti proniknutí dalších </a:t>
            </a:r>
            <a:r>
              <a:rPr lang="cs-CZ" dirty="0" smtClean="0"/>
              <a:t>druhů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sz="1800" dirty="0" smtClean="0"/>
              <a:t>Drobná snadno šiřitelná semena </a:t>
            </a:r>
          </a:p>
          <a:p>
            <a:pPr>
              <a:buNone/>
            </a:pPr>
            <a:r>
              <a:rPr lang="cs-CZ" sz="1800" dirty="0" smtClean="0"/>
              <a:t>Dobrá vegetativní rozmnožování</a:t>
            </a:r>
          </a:p>
          <a:p>
            <a:pPr>
              <a:buNone/>
            </a:pPr>
            <a:r>
              <a:rPr lang="cs-CZ" sz="1800" dirty="0" smtClean="0"/>
              <a:t>Nenáročná na prostředí</a:t>
            </a:r>
          </a:p>
          <a:p>
            <a:pPr>
              <a:buNone/>
            </a:pPr>
            <a:r>
              <a:rPr lang="cs-CZ" sz="1800" dirty="0" smtClean="0"/>
              <a:t>Pletiva nasycená SiO</a:t>
            </a:r>
            <a:r>
              <a:rPr lang="cs-CZ" sz="1800" baseline="-25000" dirty="0" smtClean="0"/>
              <a:t>2 , </a:t>
            </a:r>
            <a:r>
              <a:rPr lang="cs-CZ" sz="1800" dirty="0" smtClean="0"/>
              <a:t>špatné spásání a tlení </a:t>
            </a:r>
            <a:endParaRPr lang="cs-CZ" sz="1800" baseline="-25000" dirty="0" smtClean="0"/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Savany chápeme jako klimaxové stádium utvářené velkými býložravci </a:t>
            </a:r>
            <a:endParaRPr lang="cs-CZ" dirty="0" smtClean="0"/>
          </a:p>
          <a:p>
            <a:endParaRPr lang="cs-CZ" dirty="0" smtClean="0"/>
          </a:p>
          <a:p>
            <a:r>
              <a:rPr lang="cs-CZ" smtClean="0"/>
              <a:t>Lze </a:t>
            </a:r>
            <a:r>
              <a:rPr lang="cs-CZ" dirty="0" smtClean="0"/>
              <a:t>chápat </a:t>
            </a:r>
            <a:r>
              <a:rPr lang="cs-CZ" dirty="0" err="1" smtClean="0"/>
              <a:t>s</a:t>
            </a:r>
            <a:r>
              <a:rPr lang="cs-CZ" dirty="0" err="1" smtClean="0"/>
              <a:t>ředoevropskou</a:t>
            </a:r>
            <a:r>
              <a:rPr lang="cs-CZ" dirty="0" smtClean="0"/>
              <a:t> </a:t>
            </a:r>
            <a:r>
              <a:rPr lang="cs-CZ" dirty="0" smtClean="0"/>
              <a:t>kulturní </a:t>
            </a:r>
            <a:r>
              <a:rPr lang="cs-CZ" dirty="0" smtClean="0"/>
              <a:t>krajinu </a:t>
            </a:r>
            <a:r>
              <a:rPr lang="cs-CZ" dirty="0" smtClean="0"/>
              <a:t>jako </a:t>
            </a:r>
            <a:r>
              <a:rPr lang="cs-CZ" dirty="0" smtClean="0"/>
              <a:t> </a:t>
            </a:r>
            <a:r>
              <a:rPr lang="cs-CZ" dirty="0" smtClean="0"/>
              <a:t>klimaxové stádium utvářené jedním velkým všežravcem 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STORCH, David; MIHULKA, Stanislav. </a:t>
            </a:r>
            <a:r>
              <a:rPr lang="cs-CZ" i="1" dirty="0"/>
              <a:t>Úvod do současné ekologie</a:t>
            </a:r>
            <a:r>
              <a:rPr lang="cs-CZ" dirty="0"/>
              <a:t>. Praha: Portál, 2000, ISBN 80-7178-462-1.</a:t>
            </a:r>
          </a:p>
        </p:txBody>
      </p:sp>
    </p:spTree>
    <p:extLst>
      <p:ext uri="{BB962C8B-B14F-4D97-AF65-F5344CB8AC3E}">
        <p14:creationId xmlns:p14="http://schemas.microsoft.com/office/powerpoint/2010/main" val="82254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</TotalTime>
  <Words>354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 Vznik a vývoj společenstev </vt:lpstr>
      <vt:lpstr>Průběh sukcese</vt:lpstr>
      <vt:lpstr>Průběh sukcese </vt:lpstr>
      <vt:lpstr>KLIMAX</vt:lpstr>
      <vt:lpstr>Reálná krajina </vt:lpstr>
      <vt:lpstr>Degenerativní sukcese</vt:lpstr>
      <vt:lpstr>Cyklická sukcese</vt:lpstr>
      <vt:lpstr>Zablokovaná sukcese</vt:lpstr>
      <vt:lpstr>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Terka</dc:creator>
  <cp:lastModifiedBy>User</cp:lastModifiedBy>
  <cp:revision>4</cp:revision>
  <dcterms:created xsi:type="dcterms:W3CDTF">2013-12-08T19:47:04Z</dcterms:created>
  <dcterms:modified xsi:type="dcterms:W3CDTF">2013-12-10T09:42:08Z</dcterms:modified>
</cp:coreProperties>
</file>