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69" r:id="rId3"/>
    <p:sldId id="256" r:id="rId4"/>
    <p:sldId id="257" r:id="rId5"/>
    <p:sldId id="259" r:id="rId6"/>
    <p:sldId id="260" r:id="rId7"/>
    <p:sldId id="261" r:id="rId8"/>
    <p:sldId id="268" r:id="rId9"/>
    <p:sldId id="262" r:id="rId10"/>
    <p:sldId id="264" r:id="rId11"/>
    <p:sldId id="265" r:id="rId12"/>
    <p:sldId id="266" r:id="rId13"/>
    <p:sldId id="267" r:id="rId14"/>
    <p:sldId id="263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08" y="-3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Autofit/>
          </a:bodyPr>
          <a:lstStyle>
            <a:lvl1pPr algn="ctr">
              <a:defRPr sz="5500"/>
            </a:lvl1pPr>
          </a:lstStyle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5" name="Rectangle 3"/>
          <p:cNvSpPr>
            <a:spLocks noGrp="1"/>
          </p:cNvSpPr>
          <p:nvPr>
            <p:ph type="subTitle" idx="1"/>
          </p:nvPr>
        </p:nvSpPr>
        <p:spPr>
          <a:xfrm>
            <a:off x="1371600" y="3753728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ko-KR"/>
          </a:p>
        </p:txBody>
      </p:sp>
      <p:sp>
        <p:nvSpPr>
          <p:cNvPr id="10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E65B6-63BF-46BB-B6AD-D6F71C58D25A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30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5F4F4-BE11-453E-9753-5A084541070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E65B6-63BF-46BB-B6AD-D6F71C58D25A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5F4F4-BE11-453E-9753-5A084541070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905125"/>
            <a:ext cx="7772400" cy="1362075"/>
          </a:xfrm>
        </p:spPr>
        <p:txBody>
          <a:bodyPr anchor="t"/>
          <a:lstStyle>
            <a:lvl1pPr algn="l">
              <a:defRPr sz="4300" b="1" cap="none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376362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E65B6-63BF-46BB-B6AD-D6F71C58D25A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5F4F4-BE11-453E-9753-5A084541070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E65B6-63BF-46BB-B6AD-D6F71C58D25A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5F4F4-BE11-453E-9753-5A084541070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ctr"/>
          <a:lstStyle>
            <a:lvl1pPr marL="0" indent="0" algn="l">
              <a:buNone/>
              <a:defRPr sz="24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ctr"/>
          <a:lstStyle>
            <a:lvl1pPr marL="0" indent="0" algn="l">
              <a:buNone/>
              <a:defRPr sz="24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E65B6-63BF-46BB-B6AD-D6F71C58D25A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5F4F4-BE11-453E-9753-5A084541070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E65B6-63BF-46BB-B6AD-D6F71C58D25A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5F4F4-BE11-453E-9753-5A084541070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E65B6-63BF-46BB-B6AD-D6F71C58D25A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5F4F4-BE11-453E-9753-5A084541070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lIns="45720" rIns="45720" anchor="b">
            <a:scene3d>
              <a:camera prst="orthographicFront"/>
              <a:lightRig rig="soft" dir="t"/>
            </a:scene3d>
            <a:sp3d prstMaterial="powder">
              <a:bevelT w="0" h="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>
              <a:defRPr sz="2000" b="1" cap="all" baseline="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47799"/>
            <a:ext cx="5111750" cy="469087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47608"/>
            <a:ext cx="3008313" cy="4691063"/>
          </a:xfrm>
        </p:spPr>
        <p:txBody>
          <a:bodyPr lIns="45720" rIns="45720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E65B6-63BF-46BB-B6AD-D6F71C58D25A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5F4F4-BE11-453E-9753-5A084541070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 rot="21172883" flipH="1">
            <a:off x="4068648" y="1312793"/>
            <a:ext cx="3673971" cy="3673971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63500" dist="6350" dir="54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 rot="21435926" flipH="1">
            <a:off x="4045012" y="1267664"/>
            <a:ext cx="3673971" cy="3673971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63500" dist="6350" dir="54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4065563" y="1252028"/>
            <a:ext cx="3840480" cy="3840480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76200" dist="6350" dir="5400000" algn="t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 rot="293056">
            <a:off x="4124179" y="1181685"/>
            <a:ext cx="3977640" cy="3977640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50000" dist="50800" dir="12900000" sy="99500" kx="90000" ky="150000" algn="tl" rotWithShape="0">
              <a:srgbClr val="000000">
                <a:alpha val="37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5605" y="1041009"/>
            <a:ext cx="2743200" cy="1715088"/>
          </a:xfrm>
        </p:spPr>
        <p:txBody>
          <a:bodyPr lIns="45720" rIns="45720" bIns="0" anchor="b">
            <a:scene3d>
              <a:camera prst="orthographicFront"/>
              <a:lightRig rig="soft" dir="t"/>
            </a:scene3d>
            <a:sp3d prstMaterial="powder">
              <a:bevelT w="0" h="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>
              <a:defRPr sz="1900" b="1" cap="all" baseline="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93056">
            <a:off x="4284199" y="1341705"/>
            <a:ext cx="3657600" cy="3657600"/>
          </a:xfrm>
          <a:prstGeom prst="rect">
            <a:avLst/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5605" y="2792436"/>
            <a:ext cx="2743200" cy="2194561"/>
          </a:xfrm>
        </p:spPr>
        <p:txBody>
          <a:bodyPr lIns="54864" tIns="45720" rIns="45720" bIns="0"/>
          <a:lstStyle>
            <a:lvl1pPr marL="9144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E65B6-63BF-46BB-B6AD-D6F71C58D25A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5F4F4-BE11-453E-9753-5A084541070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E65B6-63BF-46BB-B6AD-D6F71C58D25A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5F4F4-BE11-453E-9753-5A084541070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E65B6-63BF-46BB-B6AD-D6F71C58D25A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5F4F4-BE11-453E-9753-5A084541070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Autofit/>
            <a:scene3d>
              <a:camera prst="orthographicFront"/>
              <a:lightRig rig="soft" dir="t"/>
            </a:scene3d>
            <a:sp3d contourW="12700" prstMaterial="powder">
              <a:bevelT w="29210" h="1270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/>
          <a:p>
            <a:r>
              <a:rPr lang="cs-CZ" altLang="ko-KR" smtClean="0"/>
              <a:t>Kliknutím lze upravit styl.</a:t>
            </a:r>
            <a:endParaRPr lang="ko-KR" altLang="ko-KR" dirty="0"/>
          </a:p>
        </p:txBody>
      </p:sp>
      <p:sp>
        <p:nvSpPr>
          <p:cNvPr id="28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 dirty="0"/>
          </a:p>
        </p:txBody>
      </p:sp>
      <p:sp>
        <p:nvSpPr>
          <p:cNvPr id="1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/>
          <a:lstStyle>
            <a:lvl1pPr>
              <a:defRPr sz="1100"/>
            </a:lvl1pPr>
          </a:lstStyle>
          <a:p>
            <a:fld id="{D7FE65B6-63BF-46BB-B6AD-D6F71C58D25A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/>
          <a:lstStyle>
            <a:lvl1pPr algn="ctr">
              <a:defRPr sz="1100"/>
            </a:lvl1pPr>
          </a:lstStyle>
          <a:p>
            <a:endParaRPr lang="cs-CZ"/>
          </a:p>
        </p:txBody>
      </p:sp>
      <p:sp>
        <p:nvSpPr>
          <p:cNvPr id="5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/>
          <a:lstStyle>
            <a:lvl1pPr algn="r">
              <a:defRPr sz="1100"/>
            </a:lvl1pPr>
          </a:lstStyle>
          <a:p>
            <a:fld id="{5EC5F4F4-BE11-453E-9753-5A084541070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1" hangingPunct="1">
        <a:spcBef>
          <a:spcPct val="0"/>
        </a:spcBef>
        <a:buNone/>
        <a:defRPr sz="4500" b="1">
          <a:solidFill>
            <a:schemeClr val="tx2"/>
          </a:solidFill>
          <a:effectLst>
            <a:outerShdw blurRad="55000" dist="22000" dir="5400000" algn="t" rotWithShape="0">
              <a:prstClr val="black">
                <a:alpha val="80000"/>
              </a:prstClr>
            </a:outerShdw>
          </a:effectLst>
          <a:latin typeface="+mj-ea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84048" indent="-274320" algn="l" rtl="0" eaLnBrk="1" latinLnBrk="1" hangingPunct="1">
        <a:spcBef>
          <a:spcPct val="20000"/>
        </a:spcBef>
        <a:buClr>
          <a:schemeClr val="tx2"/>
        </a:buClr>
        <a:buSzPct val="75000"/>
        <a:buFont typeface="Wingdings 2" pitchFamily="18" charset="2"/>
        <a:buChar char=""/>
        <a:defRPr sz="2700">
          <a:solidFill>
            <a:schemeClr val="tx1"/>
          </a:solidFill>
          <a:latin typeface="+mn-ea"/>
          <a:ea typeface="+mn-ea"/>
          <a:cs typeface="+mn-cs"/>
        </a:defRPr>
      </a:lvl1pPr>
      <a:lvl2pPr marL="676656" indent="-228600" algn="l" rtl="0" eaLnBrk="1" latinLnBrk="1" hangingPunct="1">
        <a:spcBef>
          <a:spcPct val="20000"/>
        </a:spcBef>
        <a:buClr>
          <a:schemeClr val="tx2"/>
        </a:buClr>
        <a:buFont typeface="Wingdings 3" pitchFamily="18" charset="2"/>
        <a:buChar char="­"/>
        <a:defRPr sz="2100">
          <a:solidFill>
            <a:schemeClr val="tx1"/>
          </a:solidFill>
          <a:latin typeface="+mn-ea"/>
          <a:ea typeface="+mn-ea"/>
          <a:cs typeface="+mn-cs"/>
        </a:defRPr>
      </a:lvl2pPr>
      <a:lvl3pPr marL="932688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2000">
          <a:solidFill>
            <a:schemeClr val="tx1"/>
          </a:solidFill>
          <a:latin typeface="+mn-ea"/>
          <a:ea typeface="+mn-ea"/>
          <a:cs typeface="+mn-cs"/>
        </a:defRPr>
      </a:lvl3pPr>
      <a:lvl4pPr marL="1197864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4pPr>
      <a:lvl5pPr marL="1463040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5pPr>
      <a:lvl6pPr marL="1719072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6pPr>
      <a:lvl7pPr marL="1984248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7pPr>
      <a:lvl8pPr marL="2249424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600">
          <a:solidFill>
            <a:schemeClr val="tx1"/>
          </a:solidFill>
          <a:latin typeface="+mn-ea"/>
          <a:ea typeface="+mn-ea"/>
          <a:cs typeface="+mn-cs"/>
        </a:defRPr>
      </a:lvl8pPr>
      <a:lvl9pPr marL="2505456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600">
          <a:solidFill>
            <a:schemeClr val="tx1"/>
          </a:solidFill>
          <a:latin typeface="+mn-ea"/>
          <a:ea typeface="+mn-ea"/>
          <a:cs typeface="+mn-cs"/>
        </a:defRPr>
      </a:lvl9pPr>
    </p:bodyStyle>
    <p:otherStyle>
      <a:lvl1pPr marL="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1pPr>
      <a:lvl2pPr marL="4572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2pPr>
      <a:lvl3pPr marL="9144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3pPr>
      <a:lvl4pPr marL="13716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4pPr>
      <a:lvl5pPr marL="18288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5pPr>
      <a:lvl6pPr marL="22860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6pPr>
      <a:lvl7pPr marL="27432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7pPr>
      <a:lvl8pPr marL="32004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8pPr>
      <a:lvl9pPr marL="36576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Hasici_2.jpg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opis: C:\Users\pc\Desktop\OPV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484784"/>
            <a:ext cx="3978275" cy="833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3703852"/>
              </p:ext>
            </p:extLst>
          </p:nvPr>
        </p:nvGraphicFramePr>
        <p:xfrm>
          <a:off x="1043609" y="3284984"/>
          <a:ext cx="6696743" cy="152145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2443"/>
                <a:gridCol w="5114300"/>
              </a:tblGrid>
              <a:tr h="25205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Název školy</a:t>
                      </a:r>
                      <a:r>
                        <a:rPr lang="en-US" sz="1100" dirty="0">
                          <a:effectLst/>
                        </a:rPr>
                        <a:t>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</a:t>
                      </a:r>
                      <a:r>
                        <a:rPr lang="cs-CZ" sz="11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ŠKOLA PODBOŘANY, HUSOVA 276, OKRES LOUNY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Autor: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Mgr.</a:t>
                      </a:r>
                      <a:r>
                        <a:rPr lang="cs-CZ" sz="1100" baseline="0" dirty="0" smtClean="0">
                          <a:effectLst/>
                        </a:rPr>
                        <a:t> Petra Pláničková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Název</a:t>
                      </a:r>
                      <a:r>
                        <a:rPr lang="en-US" sz="1100">
                          <a:effectLst/>
                        </a:rPr>
                        <a:t>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VY_32_INOVACE_362_TELEFONOVÁNÍ,</a:t>
                      </a:r>
                      <a:r>
                        <a:rPr lang="cs-CZ" sz="1100" baseline="0" dirty="0" smtClean="0">
                          <a:effectLst/>
                        </a:rPr>
                        <a:t> SLOH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58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Téma</a:t>
                      </a:r>
                      <a:r>
                        <a:rPr lang="en-US" sz="1100">
                          <a:effectLst/>
                        </a:rPr>
                        <a:t>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DŮLEŽITÁ ČÍSLA, KRIZOVÉ</a:t>
                      </a:r>
                      <a:r>
                        <a:rPr lang="cs-CZ" sz="1100" baseline="0" dirty="0" smtClean="0">
                          <a:effectLst/>
                        </a:rPr>
                        <a:t> SITUACE, SPRÁVNÉ ZÁSADY TELEFONOVÁNÍ A VYHODNOCENÍ SITUACE, INSCENAČNÍ SCÉNKY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570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Číslo projektu</a:t>
                      </a:r>
                      <a:r>
                        <a:rPr lang="en-US" sz="1100" dirty="0">
                          <a:effectLst/>
                        </a:rPr>
                        <a:t>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CZ.1.07/1.4.00/21.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</a:rPr>
                        <a:t> 2975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759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59832" y="332656"/>
            <a:ext cx="3394720" cy="1143000"/>
          </a:xfrm>
        </p:spPr>
        <p:txBody>
          <a:bodyPr/>
          <a:lstStyle/>
          <a:p>
            <a:r>
              <a:rPr lang="cs-CZ" dirty="0" smtClean="0">
                <a:solidFill>
                  <a:srgbClr val="FFC000"/>
                </a:solidFill>
              </a:rPr>
              <a:t>ANOTACE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7787208" cy="4525963"/>
          </a:xfrm>
        </p:spPr>
        <p:txBody>
          <a:bodyPr>
            <a:normAutofit/>
          </a:bodyPr>
          <a:lstStyle/>
          <a:p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Prezentace je určena žákům 4. tříd v hodině českého jazyka – sloh, jako výklad.</a:t>
            </a:r>
          </a:p>
          <a:p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Žáci si opakují a procvičují důležitá telefonní čísla.</a:t>
            </a:r>
          </a:p>
          <a:p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Naučí se další důležité číslo (linka bezpečí a jak funguje </a:t>
            </a:r>
          </a:p>
          <a:p>
            <a:pPr marL="109728" indent="0">
              <a:buNone/>
            </a:pPr>
            <a:r>
              <a:rPr lang="cs-CZ" sz="20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   tato organizace).</a:t>
            </a:r>
          </a:p>
          <a:p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Správně hodnotí dané situace, kdy je třeba volat a kdy ne.</a:t>
            </a:r>
          </a:p>
          <a:p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Vyzkouší si v praktické části: Jak správně telefonovat, </a:t>
            </a:r>
          </a:p>
          <a:p>
            <a:pPr marL="109728" indent="0">
              <a:buNone/>
            </a:pPr>
            <a:r>
              <a:rPr lang="cs-CZ" sz="20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   abychom pomohli. </a:t>
            </a:r>
          </a:p>
          <a:p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V inscenačních scénkách si zahrají různé situace a popíší,</a:t>
            </a:r>
          </a:p>
          <a:p>
            <a:pPr marL="109728" indent="0">
              <a:buNone/>
            </a:pPr>
            <a:r>
              <a:rPr lang="cs-CZ" sz="20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   jak je zvládali.</a:t>
            </a:r>
          </a:p>
          <a:p>
            <a:endParaRPr lang="cs-CZ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5479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2348880"/>
            <a:ext cx="8229600" cy="2088232"/>
          </a:xfrm>
        </p:spPr>
        <p:txBody>
          <a:bodyPr/>
          <a:lstStyle/>
          <a:p>
            <a:r>
              <a:rPr lang="cs-CZ" sz="7200" dirty="0" smtClean="0">
                <a:solidFill>
                  <a:schemeClr val="accent4">
                    <a:lumMod val="75000"/>
                  </a:schemeClr>
                </a:solidFill>
              </a:rPr>
              <a:t>TELEFONOVÁNÍ</a:t>
            </a:r>
            <a:endParaRPr lang="cs-CZ" sz="7200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8937" y="855574"/>
            <a:ext cx="2376264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91954">
            <a:off x="5499100" y="4254747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Documents and Settings\profesor\Local Settings\Temporary Internet Files\Content.IE5\2V6I1P9X\MC900441340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124227">
            <a:off x="1745467" y="4058851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profesor\Local Settings\Temporary Internet Files\Content.IE5\2WCR1T0A\MC900442135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2678" y="188640"/>
            <a:ext cx="2800350" cy="280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33573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1052736"/>
            <a:ext cx="7772400" cy="1362075"/>
          </a:xfrm>
        </p:spPr>
        <p:txBody>
          <a:bodyPr/>
          <a:lstStyle/>
          <a:p>
            <a:r>
              <a:rPr lang="cs-CZ" sz="5400" dirty="0" smtClean="0">
                <a:solidFill>
                  <a:schemeClr val="accent4">
                    <a:lumMod val="75000"/>
                  </a:schemeClr>
                </a:solidFill>
              </a:rPr>
              <a:t>Důležitá telefonní čísla</a:t>
            </a:r>
            <a:endParaRPr lang="cs-CZ" sz="5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4355976" y="3933056"/>
            <a:ext cx="4769768" cy="2220267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ZÁCHRANNÁ</a:t>
            </a:r>
          </a:p>
          <a:p>
            <a:r>
              <a:rPr lang="cs-CZ" sz="54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SLUŽBA</a:t>
            </a:r>
            <a:endParaRPr lang="cs-CZ" sz="54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4788024" y="2780928"/>
            <a:ext cx="2808312" cy="100811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155</a:t>
            </a:r>
            <a:endParaRPr lang="cs-CZ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C:\Documents and Settings\profesor\Local Settings\Temporary Internet Files\Content.IE5\2WCR1T0A\MC900433636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775384"/>
            <a:ext cx="3531974" cy="2557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84179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aoblený obdélník 5"/>
          <p:cNvSpPr/>
          <p:nvPr/>
        </p:nvSpPr>
        <p:spPr>
          <a:xfrm>
            <a:off x="3419872" y="764704"/>
            <a:ext cx="2808312" cy="100811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150</a:t>
            </a:r>
            <a:endParaRPr lang="cs-CZ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043608" y="4797152"/>
            <a:ext cx="3312368" cy="1143000"/>
          </a:xfrm>
        </p:spPr>
        <p:txBody>
          <a:bodyPr/>
          <a:lstStyle/>
          <a:p>
            <a:r>
              <a:rPr lang="cs-CZ" sz="5400" dirty="0" smtClean="0">
                <a:solidFill>
                  <a:schemeClr val="accent4">
                    <a:lumMod val="75000"/>
                  </a:schemeClr>
                </a:solidFill>
              </a:rPr>
              <a:t>HASIČI</a:t>
            </a:r>
            <a:endParaRPr lang="cs-CZ" sz="5400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2" name="Picture 2" descr="C:\Documents and Settings\profesor\Local Settings\Temporary Internet Files\Content.IE5\QT3M48QX\MC9004263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268760"/>
            <a:ext cx="1512168" cy="3190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Documents and Settings\profesor\Local Settings\Temporary Internet Files\Content.IE5\7SVVMLP3\MC90042635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6865" y="2420888"/>
            <a:ext cx="4314398" cy="3168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04653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4531556" y="4853632"/>
            <a:ext cx="2808312" cy="100811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158</a:t>
            </a:r>
            <a:endParaRPr lang="cs-CZ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6820" y="426976"/>
            <a:ext cx="3600400" cy="1143000"/>
          </a:xfrm>
        </p:spPr>
        <p:txBody>
          <a:bodyPr/>
          <a:lstStyle/>
          <a:p>
            <a:r>
              <a:rPr lang="cs-CZ" sz="5400" dirty="0" smtClean="0">
                <a:solidFill>
                  <a:schemeClr val="accent4">
                    <a:lumMod val="75000"/>
                  </a:schemeClr>
                </a:solidFill>
              </a:rPr>
              <a:t>POLICIE</a:t>
            </a:r>
            <a:endParaRPr lang="cs-CZ" sz="5400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3" name="Picture 2" descr="C:\Documents and Settings\profesor\Local Settings\Temporary Internet Files\Content.IE5\QT3M48QX\MC90034411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7" y="1772816"/>
            <a:ext cx="2160239" cy="1332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Documents and Settings\profesor\Local Settings\Temporary Internet Files\Content.IE5\7SVVMLP3\MC90034352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070164"/>
            <a:ext cx="1728192" cy="3515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Documents and Settings\profesor\Local Settings\Temporary Internet Files\Content.IE5\2WCR1T0A\MC900435498[1]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1556" y="1268760"/>
            <a:ext cx="3801070" cy="3119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9704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36712"/>
            <a:ext cx="7211144" cy="2866330"/>
          </a:xfrm>
        </p:spPr>
        <p:txBody>
          <a:bodyPr/>
          <a:lstStyle/>
          <a:p>
            <a:r>
              <a:rPr lang="cs-CZ" sz="5400" dirty="0" smtClean="0">
                <a:solidFill>
                  <a:schemeClr val="accent4">
                    <a:lumMod val="75000"/>
                  </a:schemeClr>
                </a:solidFill>
              </a:rPr>
              <a:t>ČÍSLO ŤÍSŇOVÉHO </a:t>
            </a:r>
            <a:br>
              <a:rPr lang="cs-CZ" sz="5400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cs-CZ" sz="5400" dirty="0" smtClean="0">
                <a:solidFill>
                  <a:schemeClr val="accent4">
                    <a:lumMod val="75000"/>
                  </a:schemeClr>
                </a:solidFill>
              </a:rPr>
              <a:t>VOLÁNÍ</a:t>
            </a:r>
            <a:endParaRPr lang="cs-CZ" sz="5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5076056" y="4509120"/>
            <a:ext cx="2808312" cy="100811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112</a:t>
            </a:r>
            <a:endParaRPr lang="cs-CZ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601616"/>
            <a:ext cx="2736304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5562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548680"/>
            <a:ext cx="3744416" cy="2082155"/>
          </a:xfrm>
        </p:spPr>
        <p:txBody>
          <a:bodyPr/>
          <a:lstStyle/>
          <a:p>
            <a:r>
              <a:rPr lang="cs-CZ" sz="6000" dirty="0" smtClean="0">
                <a:solidFill>
                  <a:schemeClr val="accent4">
                    <a:lumMod val="75000"/>
                  </a:schemeClr>
                </a:solidFill>
              </a:rPr>
              <a:t>LINKA </a:t>
            </a:r>
            <a:br>
              <a:rPr lang="cs-CZ" sz="6000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cs-CZ" sz="6000" dirty="0" smtClean="0">
                <a:solidFill>
                  <a:schemeClr val="accent4">
                    <a:lumMod val="75000"/>
                  </a:schemeClr>
                </a:solidFill>
              </a:rPr>
              <a:t>BEZPEČÍ</a:t>
            </a:r>
            <a:endParaRPr lang="cs-CZ" sz="60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123728" y="2060848"/>
            <a:ext cx="6408712" cy="2448272"/>
          </a:xfrm>
        </p:spPr>
        <p:txBody>
          <a:bodyPr>
            <a:norm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Zajišťuje dětem a mladistvým ochranu, pomoc v krizových, </a:t>
            </a:r>
          </a:p>
          <a:p>
            <a:r>
              <a:rPr lang="cs-CZ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tíživých a životních situacích.</a:t>
            </a:r>
            <a:endParaRPr lang="cs-CZ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3851920" y="4885072"/>
            <a:ext cx="3456384" cy="79208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116 111</a:t>
            </a:r>
            <a:endParaRPr lang="cs-CZ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444912"/>
            <a:ext cx="2232248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692696"/>
            <a:ext cx="2044824" cy="2044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98819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23528" y="476673"/>
            <a:ext cx="3456383" cy="1728191"/>
          </a:xfrm>
        </p:spPr>
        <p:txBody>
          <a:bodyPr/>
          <a:lstStyle/>
          <a:p>
            <a:r>
              <a:rPr lang="cs-CZ" sz="4400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Kdy volat 155</a:t>
            </a:r>
            <a:endParaRPr lang="cs-CZ" sz="4400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Zástupný symbol pro obrázek 7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62" r="12562"/>
          <a:stretch>
            <a:fillRect/>
          </a:stretch>
        </p:blipFill>
        <p:spPr/>
      </p:pic>
      <p:sp>
        <p:nvSpPr>
          <p:cNvPr id="7" name="Zástupný symbol pro text 6"/>
          <p:cNvSpPr>
            <a:spLocks noGrp="1"/>
          </p:cNvSpPr>
          <p:nvPr>
            <p:ph type="body" sz="half" idx="2"/>
          </p:nvPr>
        </p:nvSpPr>
        <p:spPr>
          <a:xfrm>
            <a:off x="395536" y="2564904"/>
            <a:ext cx="3528392" cy="3960440"/>
          </a:xfrm>
        </p:spPr>
        <p:txBody>
          <a:bodyPr>
            <a:normAutofit/>
          </a:bodyPr>
          <a:lstStyle/>
          <a:p>
            <a:pPr marL="294894" indent="-285750">
              <a:buFont typeface="Wingdings" pitchFamily="2" charset="2"/>
              <a:buChar char="§"/>
            </a:pPr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Nedýchá?</a:t>
            </a:r>
          </a:p>
          <a:p>
            <a:pPr marL="294894" indent="-285750">
              <a:buFont typeface="Wingdings" pitchFamily="2" charset="2"/>
              <a:buChar char="§"/>
            </a:pPr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 horečku?</a:t>
            </a:r>
          </a:p>
          <a:p>
            <a:pPr marL="294894" indent="-285750">
              <a:buFont typeface="Wingdings" pitchFamily="2" charset="2"/>
              <a:buChar char="§"/>
            </a:pPr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Silně krvácí?</a:t>
            </a:r>
          </a:p>
          <a:p>
            <a:pPr marL="294894" indent="-285750">
              <a:buFont typeface="Wingdings" pitchFamily="2" charset="2"/>
              <a:buChar char="§"/>
            </a:pPr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bezvědomí?</a:t>
            </a:r>
          </a:p>
          <a:p>
            <a:pPr marL="294894" indent="-285750">
              <a:buFont typeface="Wingdings" pitchFamily="2" charset="2"/>
              <a:buChar char="§"/>
            </a:pPr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Odřená kolena?</a:t>
            </a:r>
          </a:p>
          <a:p>
            <a:pPr marL="294894" indent="-285750">
              <a:buFont typeface="Wingdings" pitchFamily="2" charset="2"/>
              <a:buChar char="§"/>
            </a:pPr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nastydlý?</a:t>
            </a:r>
          </a:p>
          <a:p>
            <a:endParaRPr lang="cs-CZ" sz="3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94894" indent="-285750">
              <a:buFont typeface="Wingdings" pitchFamily="2" charset="2"/>
              <a:buChar char="§"/>
            </a:pPr>
            <a:endParaRPr lang="cs-CZ" sz="3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94894" indent="-285750">
              <a:buFont typeface="Wingdings" pitchFamily="2" charset="2"/>
              <a:buChar char="§"/>
            </a:pPr>
            <a:endParaRPr lang="cs-CZ" sz="3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94894" indent="-285750">
              <a:buFont typeface="Wingdings" pitchFamily="2" charset="2"/>
              <a:buChar char="§"/>
            </a:pPr>
            <a:endParaRPr lang="cs-CZ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473385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3384376" cy="1800200"/>
          </a:xfrm>
        </p:spPr>
        <p:txBody>
          <a:bodyPr/>
          <a:lstStyle/>
          <a:p>
            <a:r>
              <a:rPr lang="cs-CZ" sz="4400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Kdy volat </a:t>
            </a:r>
            <a:r>
              <a:rPr lang="cs-CZ" sz="4400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150</a:t>
            </a:r>
            <a:endParaRPr lang="cs-CZ" sz="4400" dirty="0"/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57" b="12457"/>
          <a:stretch>
            <a:fillRect/>
          </a:stretch>
        </p:blipFill>
        <p:spPr/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23528" y="2636912"/>
            <a:ext cx="3600400" cy="3888432"/>
          </a:xfrm>
        </p:spPr>
        <p:txBody>
          <a:bodyPr>
            <a:normAutofit/>
          </a:bodyPr>
          <a:lstStyle/>
          <a:p>
            <a:pPr marL="294894" indent="-285750">
              <a:buFont typeface="Wingdings" pitchFamily="2" charset="2"/>
              <a:buChar char="§"/>
            </a:pPr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Zaklíněn v autě?</a:t>
            </a:r>
          </a:p>
          <a:p>
            <a:pPr marL="294894" indent="-285750">
              <a:buFont typeface="Wingdings" pitchFamily="2" charset="2"/>
              <a:buChar char="§"/>
            </a:pPr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 povodni?</a:t>
            </a:r>
          </a:p>
          <a:p>
            <a:pPr marL="294894" indent="-285750">
              <a:buFont typeface="Wingdings" pitchFamily="2" charset="2"/>
              <a:buChar char="§"/>
            </a:pPr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Neznám cestu?</a:t>
            </a:r>
          </a:p>
          <a:p>
            <a:pPr marL="294894" indent="-285750">
              <a:buFont typeface="Wingdings" pitchFamily="2" charset="2"/>
              <a:buChar char="§"/>
            </a:pPr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Spadlý strom?</a:t>
            </a:r>
          </a:p>
          <a:p>
            <a:pPr marL="294894" indent="-285750">
              <a:buFont typeface="Wingdings" pitchFamily="2" charset="2"/>
              <a:buChar char="§"/>
            </a:pPr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Požár?</a:t>
            </a:r>
          </a:p>
          <a:p>
            <a:pPr marL="294894" indent="-285750">
              <a:buFont typeface="Wingdings" pitchFamily="2" charset="2"/>
              <a:buChar char="§"/>
            </a:pPr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Pád z kola?</a:t>
            </a:r>
          </a:p>
          <a:p>
            <a:pPr marL="294894" indent="-285750">
              <a:buFont typeface="Wingdings" pitchFamily="2" charset="2"/>
              <a:buChar char="§"/>
            </a:pPr>
            <a:endParaRPr lang="cs-CZ" sz="3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94894" indent="-285750">
              <a:buFont typeface="Wingdings" pitchFamily="2" charset="2"/>
              <a:buChar char="§"/>
            </a:pPr>
            <a:endParaRPr lang="cs-CZ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647203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3456384" cy="1715088"/>
          </a:xfrm>
        </p:spPr>
        <p:txBody>
          <a:bodyPr/>
          <a:lstStyle/>
          <a:p>
            <a:r>
              <a:rPr lang="cs-CZ" sz="4400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KDY VOLAT 158</a:t>
            </a:r>
            <a:endParaRPr lang="cs-CZ" sz="4400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Zástupný symbol pro obrázek 5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87" r="16687"/>
          <a:stretch>
            <a:fillRect/>
          </a:stretch>
        </p:blipFill>
        <p:spPr/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07504" y="2492896"/>
            <a:ext cx="3888432" cy="4248472"/>
          </a:xfrm>
        </p:spPr>
        <p:txBody>
          <a:bodyPr>
            <a:normAutofit/>
          </a:bodyPr>
          <a:lstStyle/>
          <a:p>
            <a:pPr marL="466344" indent="-457200">
              <a:buFont typeface="Wingdings" pitchFamily="2" charset="2"/>
              <a:buChar char="§"/>
            </a:pPr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 loupeži?</a:t>
            </a:r>
          </a:p>
          <a:p>
            <a:pPr marL="466344" indent="-457200">
              <a:buFont typeface="Wingdings" pitchFamily="2" charset="2"/>
              <a:buChar char="§"/>
            </a:pPr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Autonehoda?</a:t>
            </a:r>
          </a:p>
          <a:p>
            <a:pPr marL="466344" indent="-457200">
              <a:buFont typeface="Wingdings" pitchFamily="2" charset="2"/>
              <a:buChar char="§"/>
            </a:pPr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Špatné </a:t>
            </a:r>
          </a:p>
          <a:p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přecházení silnice?</a:t>
            </a:r>
          </a:p>
          <a:p>
            <a:pPr marL="466344" indent="-457200">
              <a:buFont typeface="Wingdings" pitchFamily="2" charset="2"/>
              <a:buChar char="§"/>
            </a:pPr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 napadení?</a:t>
            </a:r>
          </a:p>
          <a:p>
            <a:pPr marL="466344" indent="-457200">
              <a:buFont typeface="Wingdings" pitchFamily="2" charset="2"/>
              <a:buChar char="§"/>
            </a:pPr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Kamarádi se </a:t>
            </a:r>
          </a:p>
          <a:p>
            <a:r>
              <a:rPr lang="cs-CZ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poprali?</a:t>
            </a:r>
            <a:endParaRPr lang="cs-CZ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799857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611560" y="476672"/>
            <a:ext cx="7990656" cy="2756123"/>
          </a:xfrm>
        </p:spPr>
        <p:txBody>
          <a:bodyPr/>
          <a:lstStyle/>
          <a:p>
            <a:r>
              <a:rPr lang="cs-CZ" sz="6600" dirty="0" smtClean="0">
                <a:solidFill>
                  <a:schemeClr val="accent4">
                    <a:lumMod val="75000"/>
                  </a:schemeClr>
                </a:solidFill>
              </a:rPr>
              <a:t>SPRÁVNÉ ZÁSADY TELEFONOVÁNÍ</a:t>
            </a:r>
            <a:endParaRPr lang="cs-CZ" sz="66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>
          <a:xfrm>
            <a:off x="467544" y="2744924"/>
            <a:ext cx="7772400" cy="2952328"/>
          </a:xfrm>
        </p:spPr>
        <p:txBody>
          <a:bodyPr>
            <a:norm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Představit se.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Stručně popsat co se stalo.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Uvést správnou adresu.</a:t>
            </a:r>
          </a:p>
          <a:p>
            <a:pPr marL="342900" indent="-342900">
              <a:buFont typeface="Wingdings" pitchFamily="2" charset="2"/>
              <a:buChar char="§"/>
            </a:pPr>
            <a:endParaRPr lang="cs-CZ" sz="3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226396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69298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836712"/>
            <a:ext cx="7772400" cy="1152128"/>
          </a:xfrm>
        </p:spPr>
        <p:txBody>
          <a:bodyPr/>
          <a:lstStyle/>
          <a:p>
            <a:r>
              <a:rPr lang="cs-CZ" sz="5400" dirty="0" smtClean="0">
                <a:solidFill>
                  <a:schemeClr val="accent4">
                    <a:lumMod val="75000"/>
                  </a:schemeClr>
                </a:solidFill>
              </a:rPr>
              <a:t>INSCENAČNÍ SCÉNKY</a:t>
            </a:r>
            <a:endParaRPr lang="cs-CZ" sz="5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11560" y="1988840"/>
            <a:ext cx="7988424" cy="4236491"/>
          </a:xfrm>
        </p:spPr>
        <p:txBody>
          <a:bodyPr>
            <a:norm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Nedaleko hoří.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hřišti se zranil kamarád.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Ztratil jsi se.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 srazilo cyklistu.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Pohotovost k nemocnému sourozenci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Máte vyloupený byt.</a:t>
            </a:r>
          </a:p>
          <a:p>
            <a:pPr marL="342900" indent="-342900">
              <a:buFont typeface="Wingdings" pitchFamily="2" charset="2"/>
              <a:buChar char="§"/>
            </a:pPr>
            <a:endParaRPr lang="cs-CZ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186043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82554"/>
          </a:xfrm>
        </p:spPr>
        <p:txBody>
          <a:bodyPr/>
          <a:lstStyle/>
          <a:p>
            <a:r>
              <a:rPr lang="cs-CZ" sz="3200" dirty="0" smtClean="0">
                <a:solidFill>
                  <a:srgbClr val="FFFF00"/>
                </a:solidFill>
              </a:rPr>
              <a:t>POUŽITÉ ZDROJE</a:t>
            </a:r>
            <a:br>
              <a:rPr lang="cs-CZ" sz="3200" dirty="0" smtClean="0">
                <a:solidFill>
                  <a:srgbClr val="FFFF00"/>
                </a:solidFill>
              </a:rPr>
            </a:br>
            <a:r>
              <a:rPr lang="cs-CZ" sz="3200" dirty="0">
                <a:solidFill>
                  <a:srgbClr val="FFFF00"/>
                </a:solidFill>
              </a:rPr>
              <a:t/>
            </a:r>
            <a:br>
              <a:rPr lang="cs-CZ" sz="3200" dirty="0">
                <a:solidFill>
                  <a:srgbClr val="FFFF00"/>
                </a:solidFill>
              </a:rPr>
            </a:br>
            <a:r>
              <a:rPr lang="cs-CZ" sz="1000" dirty="0" smtClean="0">
                <a:solidFill>
                  <a:srgbClr val="FF0000"/>
                </a:solidFill>
              </a:rPr>
              <a:t/>
            </a:r>
            <a:br>
              <a:rPr lang="cs-CZ" sz="1000" dirty="0" smtClean="0">
                <a:solidFill>
                  <a:srgbClr val="FF0000"/>
                </a:solidFill>
              </a:rPr>
            </a:br>
            <a:r>
              <a:rPr lang="cs-CZ" sz="1000" dirty="0">
                <a:solidFill>
                  <a:srgbClr val="FF0000"/>
                </a:solidFill>
              </a:rPr>
              <a:t/>
            </a:r>
            <a:br>
              <a:rPr lang="cs-CZ" sz="1000" dirty="0">
                <a:solidFill>
                  <a:srgbClr val="FF0000"/>
                </a:solidFill>
              </a:rPr>
            </a:br>
            <a:r>
              <a:rPr lang="cs-CZ" sz="1000" dirty="0" err="1" smtClean="0">
                <a:solidFill>
                  <a:srgbClr val="FF0000"/>
                </a:solidFill>
              </a:rPr>
              <a:t>Soubor:Zdravotnická</a:t>
            </a:r>
            <a:r>
              <a:rPr lang="cs-CZ" sz="1000" dirty="0" smtClean="0">
                <a:solidFill>
                  <a:srgbClr val="FF0000"/>
                </a:solidFill>
              </a:rPr>
              <a:t> </a:t>
            </a:r>
            <a:r>
              <a:rPr lang="cs-CZ" sz="1000" dirty="0">
                <a:solidFill>
                  <a:srgbClr val="FF0000"/>
                </a:solidFill>
              </a:rPr>
              <a:t>záchranná služba hlavního města Prahy Sanitka.JPG. In: </a:t>
            </a:r>
            <a:r>
              <a:rPr lang="cs-CZ" sz="1000" i="1" dirty="0" err="1">
                <a:solidFill>
                  <a:srgbClr val="FF0000"/>
                </a:solidFill>
              </a:rPr>
              <a:t>Wikipedia</a:t>
            </a:r>
            <a:r>
              <a:rPr lang="cs-CZ" sz="1000" dirty="0">
                <a:solidFill>
                  <a:srgbClr val="FF0000"/>
                </a:solidFill>
              </a:rPr>
              <a:t>: </a:t>
            </a:r>
            <a:r>
              <a:rPr lang="cs-CZ" sz="1000" i="1" dirty="0" err="1">
                <a:solidFill>
                  <a:srgbClr val="FF0000"/>
                </a:solidFill>
              </a:rPr>
              <a:t>the</a:t>
            </a:r>
            <a:r>
              <a:rPr lang="cs-CZ" sz="1000" i="1" dirty="0">
                <a:solidFill>
                  <a:srgbClr val="FF0000"/>
                </a:solidFill>
              </a:rPr>
              <a:t> free </a:t>
            </a:r>
            <a:r>
              <a:rPr lang="cs-CZ" sz="1000" i="1" dirty="0" err="1">
                <a:solidFill>
                  <a:srgbClr val="FF0000"/>
                </a:solidFill>
              </a:rPr>
              <a:t>encyclopedia</a:t>
            </a:r>
            <a:r>
              <a:rPr lang="cs-CZ" sz="1000" dirty="0">
                <a:solidFill>
                  <a:srgbClr val="FF0000"/>
                </a:solidFill>
              </a:rPr>
              <a:t> [online]. San Francisco (CA): </a:t>
            </a:r>
            <a:r>
              <a:rPr lang="cs-CZ" sz="1000" dirty="0" err="1">
                <a:solidFill>
                  <a:srgbClr val="FF0000"/>
                </a:solidFill>
              </a:rPr>
              <a:t>Wikimedia</a:t>
            </a:r>
            <a:r>
              <a:rPr lang="cs-CZ" sz="1000" dirty="0">
                <a:solidFill>
                  <a:srgbClr val="FF0000"/>
                </a:solidFill>
              </a:rPr>
              <a:t> </a:t>
            </a:r>
            <a:r>
              <a:rPr lang="cs-CZ" sz="1000" dirty="0" err="1">
                <a:solidFill>
                  <a:srgbClr val="FF0000"/>
                </a:solidFill>
              </a:rPr>
              <a:t>Foundation</a:t>
            </a:r>
            <a:r>
              <a:rPr lang="cs-CZ" sz="1000" dirty="0">
                <a:solidFill>
                  <a:srgbClr val="FF0000"/>
                </a:solidFill>
              </a:rPr>
              <a:t>, 20. 7. 2010, 19:16 [cit. 2012-02-06]. Dostupné z: http://cs.wikipedia.org/wiki/Soubor:Zdravotnick%C3%A1_z%C3%A1chrann%C3%A1_slu%C5%BEba_hlavn%C3%ADho_m%C4%9Bsta_Prahy_Sanitka.JPG </a:t>
            </a:r>
            <a:r>
              <a:rPr lang="cs-CZ" sz="1000" dirty="0" smtClean="0">
                <a:solidFill>
                  <a:srgbClr val="FF0000"/>
                </a:solidFill>
              </a:rPr>
              <a:t/>
            </a:r>
            <a:br>
              <a:rPr lang="cs-CZ" sz="1000" dirty="0" smtClean="0">
                <a:solidFill>
                  <a:srgbClr val="FF0000"/>
                </a:solidFill>
              </a:rPr>
            </a:br>
            <a:r>
              <a:rPr lang="cs-CZ" sz="1000" dirty="0">
                <a:solidFill>
                  <a:srgbClr val="FF0000"/>
                </a:solidFill>
              </a:rPr>
              <a:t/>
            </a:r>
            <a:br>
              <a:rPr lang="cs-CZ" sz="1000" dirty="0">
                <a:solidFill>
                  <a:srgbClr val="FF0000"/>
                </a:solidFill>
              </a:rPr>
            </a:br>
            <a:r>
              <a:rPr lang="cs-CZ" sz="1000" dirty="0" err="1">
                <a:solidFill>
                  <a:srgbClr val="FF0000"/>
                </a:solidFill>
              </a:rPr>
              <a:t>Soubor:Hasici</a:t>
            </a:r>
            <a:r>
              <a:rPr lang="cs-CZ" sz="1000" dirty="0">
                <a:solidFill>
                  <a:srgbClr val="FF0000"/>
                </a:solidFill>
              </a:rPr>
              <a:t> 2.jpg. In: </a:t>
            </a:r>
            <a:r>
              <a:rPr lang="cs-CZ" sz="1000" i="1" dirty="0" err="1">
                <a:solidFill>
                  <a:srgbClr val="FF0000"/>
                </a:solidFill>
              </a:rPr>
              <a:t>Wikipedia</a:t>
            </a:r>
            <a:r>
              <a:rPr lang="cs-CZ" sz="1000" dirty="0">
                <a:solidFill>
                  <a:srgbClr val="FF0000"/>
                </a:solidFill>
              </a:rPr>
              <a:t>: </a:t>
            </a:r>
            <a:r>
              <a:rPr lang="cs-CZ" sz="1000" i="1" dirty="0" err="1">
                <a:solidFill>
                  <a:srgbClr val="FF0000"/>
                </a:solidFill>
              </a:rPr>
              <a:t>the</a:t>
            </a:r>
            <a:r>
              <a:rPr lang="cs-CZ" sz="1000" i="1" dirty="0">
                <a:solidFill>
                  <a:srgbClr val="FF0000"/>
                </a:solidFill>
              </a:rPr>
              <a:t> free </a:t>
            </a:r>
            <a:r>
              <a:rPr lang="cs-CZ" sz="1000" i="1" dirty="0" err="1">
                <a:solidFill>
                  <a:srgbClr val="FF0000"/>
                </a:solidFill>
              </a:rPr>
              <a:t>encyclopedia</a:t>
            </a:r>
            <a:r>
              <a:rPr lang="cs-CZ" sz="1000" dirty="0">
                <a:solidFill>
                  <a:srgbClr val="FF0000"/>
                </a:solidFill>
              </a:rPr>
              <a:t> [online]. San Francisco (CA): </a:t>
            </a:r>
            <a:r>
              <a:rPr lang="cs-CZ" sz="1000" dirty="0" err="1">
                <a:solidFill>
                  <a:srgbClr val="FF0000"/>
                </a:solidFill>
              </a:rPr>
              <a:t>Wikimedia</a:t>
            </a:r>
            <a:r>
              <a:rPr lang="cs-CZ" sz="1000" dirty="0">
                <a:solidFill>
                  <a:srgbClr val="FF0000"/>
                </a:solidFill>
              </a:rPr>
              <a:t> </a:t>
            </a:r>
            <a:r>
              <a:rPr lang="cs-CZ" sz="1000" dirty="0" err="1">
                <a:solidFill>
                  <a:srgbClr val="FF0000"/>
                </a:solidFill>
              </a:rPr>
              <a:t>Foundation</a:t>
            </a:r>
            <a:r>
              <a:rPr lang="cs-CZ" sz="1000" dirty="0">
                <a:solidFill>
                  <a:srgbClr val="FF0000"/>
                </a:solidFill>
              </a:rPr>
              <a:t>, 26. 9. 2006, 22:13 [cit. 2012-02-06]. Dostupné z: </a:t>
            </a:r>
            <a:r>
              <a:rPr lang="cs-CZ" sz="1000" dirty="0">
                <a:solidFill>
                  <a:srgbClr val="FF0000"/>
                </a:solidFill>
                <a:hlinkClick r:id="rId2"/>
              </a:rPr>
              <a:t>http://</a:t>
            </a:r>
            <a:r>
              <a:rPr lang="cs-CZ" sz="1000" dirty="0" smtClean="0">
                <a:solidFill>
                  <a:srgbClr val="FF0000"/>
                </a:solidFill>
                <a:hlinkClick r:id="rId2"/>
              </a:rPr>
              <a:t>cs.wikipedia.org/wiki/Soubor:Hasici_2.jpg</a:t>
            </a:r>
            <a:r>
              <a:rPr lang="cs-CZ" sz="1000" dirty="0" smtClean="0">
                <a:solidFill>
                  <a:srgbClr val="FF0000"/>
                </a:solidFill>
              </a:rPr>
              <a:t/>
            </a:r>
            <a:br>
              <a:rPr lang="cs-CZ" sz="1000" dirty="0" smtClean="0">
                <a:solidFill>
                  <a:srgbClr val="FF0000"/>
                </a:solidFill>
              </a:rPr>
            </a:br>
            <a:r>
              <a:rPr lang="cs-CZ" sz="1000" dirty="0">
                <a:solidFill>
                  <a:srgbClr val="FF0000"/>
                </a:solidFill>
              </a:rPr>
              <a:t/>
            </a:r>
            <a:br>
              <a:rPr lang="cs-CZ" sz="1000" dirty="0">
                <a:solidFill>
                  <a:srgbClr val="FF0000"/>
                </a:solidFill>
              </a:rPr>
            </a:br>
            <a:r>
              <a:rPr lang="cs-CZ" sz="1000" dirty="0" err="1">
                <a:solidFill>
                  <a:srgbClr val="FF0000"/>
                </a:solidFill>
              </a:rPr>
              <a:t>Soubor:Czech</a:t>
            </a:r>
            <a:r>
              <a:rPr lang="cs-CZ" sz="1000" dirty="0">
                <a:solidFill>
                  <a:srgbClr val="FF0000"/>
                </a:solidFill>
              </a:rPr>
              <a:t> Police Car, 2008 coloring.jpg. In: </a:t>
            </a:r>
            <a:r>
              <a:rPr lang="cs-CZ" sz="1000" i="1" dirty="0" err="1">
                <a:solidFill>
                  <a:srgbClr val="FF0000"/>
                </a:solidFill>
              </a:rPr>
              <a:t>Wikipedia</a:t>
            </a:r>
            <a:r>
              <a:rPr lang="cs-CZ" sz="1000" dirty="0">
                <a:solidFill>
                  <a:srgbClr val="FF0000"/>
                </a:solidFill>
              </a:rPr>
              <a:t>: </a:t>
            </a:r>
            <a:r>
              <a:rPr lang="cs-CZ" sz="1000" i="1" dirty="0" err="1">
                <a:solidFill>
                  <a:srgbClr val="FF0000"/>
                </a:solidFill>
              </a:rPr>
              <a:t>the</a:t>
            </a:r>
            <a:r>
              <a:rPr lang="cs-CZ" sz="1000" i="1" dirty="0">
                <a:solidFill>
                  <a:srgbClr val="FF0000"/>
                </a:solidFill>
              </a:rPr>
              <a:t> free </a:t>
            </a:r>
            <a:r>
              <a:rPr lang="cs-CZ" sz="1000" i="1" dirty="0" err="1">
                <a:solidFill>
                  <a:srgbClr val="FF0000"/>
                </a:solidFill>
              </a:rPr>
              <a:t>encyclopedia</a:t>
            </a:r>
            <a:r>
              <a:rPr lang="cs-CZ" sz="1000" dirty="0">
                <a:solidFill>
                  <a:srgbClr val="FF0000"/>
                </a:solidFill>
              </a:rPr>
              <a:t> [online]. San Francisco (CA): </a:t>
            </a:r>
            <a:r>
              <a:rPr lang="cs-CZ" sz="1000" dirty="0" err="1">
                <a:solidFill>
                  <a:srgbClr val="FF0000"/>
                </a:solidFill>
              </a:rPr>
              <a:t>Wikimedia</a:t>
            </a:r>
            <a:r>
              <a:rPr lang="cs-CZ" sz="1000" dirty="0">
                <a:solidFill>
                  <a:srgbClr val="FF0000"/>
                </a:solidFill>
              </a:rPr>
              <a:t> </a:t>
            </a:r>
            <a:r>
              <a:rPr lang="cs-CZ" sz="1000" dirty="0" err="1">
                <a:solidFill>
                  <a:srgbClr val="FF0000"/>
                </a:solidFill>
              </a:rPr>
              <a:t>Foundation</a:t>
            </a:r>
            <a:r>
              <a:rPr lang="cs-CZ" sz="1000" dirty="0">
                <a:solidFill>
                  <a:srgbClr val="FF0000"/>
                </a:solidFill>
              </a:rPr>
              <a:t>, 12. 1. 2009, 02:03 [cit. 2012-02-06]. Dostupné z: http://cs.wikipedia.org/wiki/Soubor:Czech_Police_Car,_2008_coloring.jpg </a:t>
            </a:r>
            <a:r>
              <a:rPr lang="cs-CZ" sz="1000" dirty="0" smtClean="0">
                <a:solidFill>
                  <a:srgbClr val="FF0000"/>
                </a:solidFill>
              </a:rPr>
              <a:t/>
            </a:r>
            <a:br>
              <a:rPr lang="cs-CZ" sz="1000" dirty="0" smtClean="0">
                <a:solidFill>
                  <a:srgbClr val="FF0000"/>
                </a:solidFill>
              </a:rPr>
            </a:br>
            <a:r>
              <a:rPr lang="cs-CZ" sz="1000" dirty="0">
                <a:solidFill>
                  <a:srgbClr val="FF0000"/>
                </a:solidFill>
              </a:rPr>
              <a:t/>
            </a:r>
            <a:br>
              <a:rPr lang="cs-CZ" sz="1000" dirty="0">
                <a:solidFill>
                  <a:srgbClr val="FF0000"/>
                </a:solidFill>
              </a:rPr>
            </a:br>
            <a:endParaRPr lang="cs-CZ" sz="1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3259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ilk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Silk">
      <a:majorFont>
        <a:latin typeface="Arial"/>
        <a:ea typeface=""/>
        <a:cs typeface=""/>
        <a:font script="Jpan" typeface="ＭＳ Ｐゴシック"/>
        <a:font script="Hang" typeface="돋음"/>
        <a:font script="Hans" typeface="方正姚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돋음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ilk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20000"/>
                <a:satMod val="250000"/>
              </a:schemeClr>
            </a:gs>
            <a:gs pos="30000">
              <a:schemeClr val="phClr">
                <a:tint val="60000"/>
                <a:satMod val="250000"/>
              </a:schemeClr>
            </a:gs>
            <a:gs pos="50000">
              <a:schemeClr val="phClr">
                <a:tint val="57000"/>
                <a:satMod val="250000"/>
              </a:schemeClr>
            </a:gs>
            <a:gs pos="100000">
              <a:schemeClr val="phClr">
                <a:tint val="28000"/>
                <a:satMod val="250000"/>
              </a:schemeClr>
            </a:gs>
          </a:gsLst>
          <a:lin ang="7000000" scaled="1"/>
        </a:gradFill>
        <a:gradFill rotWithShape="1">
          <a:gsLst>
            <a:gs pos="0">
              <a:schemeClr val="phClr">
                <a:shade val="80000"/>
                <a:satMod val="200000"/>
              </a:schemeClr>
            </a:gs>
            <a:gs pos="30000">
              <a:schemeClr val="phClr">
                <a:shade val="20000"/>
                <a:satMod val="250000"/>
              </a:schemeClr>
            </a:gs>
            <a:gs pos="50000">
              <a:schemeClr val="phClr">
                <a:shade val="23000"/>
                <a:satMod val="250000"/>
              </a:schemeClr>
            </a:gs>
            <a:gs pos="60000">
              <a:schemeClr val="phClr">
                <a:shade val="29000"/>
                <a:satMod val="230000"/>
              </a:schemeClr>
            </a:gs>
            <a:gs pos="100000">
              <a:schemeClr val="phClr">
                <a:shade val="70000"/>
                <a:satMod val="200000"/>
              </a:schemeClr>
            </a:gs>
          </a:gsLst>
          <a:lin ang="7000000" scaled="1"/>
        </a:gradFill>
      </a:fillStyleLst>
      <a:lnStyleLst>
        <a:ln w="12700" cap="sq" cmpd="sng" algn="ctr">
          <a:solidFill>
            <a:schemeClr val="phClr"/>
          </a:solidFill>
          <a:prstDash val="solid"/>
        </a:ln>
        <a:ln w="25400" cap="sq" cmpd="sng" algn="ctr">
          <a:solidFill>
            <a:schemeClr val="phClr"/>
          </a:solidFill>
          <a:prstDash val="solid"/>
        </a:ln>
        <a:ln w="31750" cap="sq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</a:effectStyle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0"/>
            </a:lightRig>
          </a:scene3d>
          <a:sp3d>
            <a:bevelT w="127000" h="127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0"/>
            </a:lightRig>
          </a:scene3d>
          <a:sp3d>
            <a:bevelT w="152400" h="381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50000"/>
                <a:satMod val="150000"/>
              </a:schemeClr>
            </a:gs>
            <a:gs pos="50000">
              <a:schemeClr val="phClr">
                <a:tint val="85000"/>
                <a:satMod val="140000"/>
              </a:schemeClr>
            </a:gs>
            <a:gs pos="100000">
              <a:schemeClr val="phClr">
                <a:shade val="50000"/>
                <a:satMod val="150000"/>
              </a:schemeClr>
            </a:gs>
          </a:gsLst>
          <a:lin ang="5400000" scaled="1"/>
        </a:gradFill>
        <a:blipFill>
          <a:blip xmlns:r="http://schemas.openxmlformats.org/officeDocument/2006/relationships" r:embed="rId1">
            <a:duotone>
              <a:schemeClr val="phClr">
                <a:shade val="55000"/>
                <a:satMod val="150000"/>
              </a:schemeClr>
              <a:schemeClr val="phClr">
                <a:tint val="100"/>
                <a:satMod val="15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TC010205606[[fn=Motiv hedvábí]]</Template>
  <TotalTime>153</TotalTime>
  <Words>257</Words>
  <Application>Microsoft Office PowerPoint</Application>
  <PresentationFormat>Předvádění na obrazovce (4:3)</PresentationFormat>
  <Paragraphs>71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Silk</vt:lpstr>
      <vt:lpstr>Prezentace aplikace PowerPoint</vt:lpstr>
      <vt:lpstr>ANOTACE</vt:lpstr>
      <vt:lpstr>TELEFONOVÁNÍ</vt:lpstr>
      <vt:lpstr>Důležitá telefonní čísla</vt:lpstr>
      <vt:lpstr>HASIČI</vt:lpstr>
      <vt:lpstr>POLICIE</vt:lpstr>
      <vt:lpstr>ČÍSLO ŤÍSŇOVÉHO  VOLÁNÍ</vt:lpstr>
      <vt:lpstr>LINKA  BEZPEČÍ</vt:lpstr>
      <vt:lpstr>Kdy volat 155</vt:lpstr>
      <vt:lpstr>Kdy volat 150</vt:lpstr>
      <vt:lpstr>KDY VOLAT 158</vt:lpstr>
      <vt:lpstr>SPRÁVNÉ ZÁSADY TELEFONOVÁNÍ</vt:lpstr>
      <vt:lpstr>INSCENAČNÍ SCÉNKY</vt:lpstr>
      <vt:lpstr>POUŽITÉ ZDROJE    Soubor:Zdravotnická záchranná služba hlavního města Prahy Sanitka.JPG. In: Wikipedia: the free encyclopedia [online]. San Francisco (CA): Wikimedia Foundation, 20. 7. 2010, 19:16 [cit. 2012-02-06]. Dostupné z: http://cs.wikipedia.org/wiki/Soubor:Zdravotnick%C3%A1_z%C3%A1chrann%C3%A1_slu%C5%BEba_hlavn%C3%ADho_m%C4%9Bsta_Prahy_Sanitka.JPG   Soubor:Hasici 2.jpg. In: Wikipedia: the free encyclopedia [online]. San Francisco (CA): Wikimedia Foundation, 26. 9. 2006, 22:13 [cit. 2012-02-06]. Dostupné z: http://cs.wikipedia.org/wiki/Soubor:Hasici_2.jpg  Soubor:Czech Police Car, 2008 coloring.jpg. In: Wikipedia: the free encyclopedia [online]. San Francisco (CA): Wikimedia Foundation, 12. 1. 2009, 02:03 [cit. 2012-02-06]. Dostupné z: http://cs.wikipedia.org/wiki/Soubor:Czech_Police_Car,_2008_coloring.jpg  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MP</dc:creator>
  <cp:lastModifiedBy>profesor</cp:lastModifiedBy>
  <cp:revision>17</cp:revision>
  <dcterms:created xsi:type="dcterms:W3CDTF">2012-02-06T07:44:20Z</dcterms:created>
  <dcterms:modified xsi:type="dcterms:W3CDTF">2012-03-14T06:52:35Z</dcterms:modified>
</cp:coreProperties>
</file>