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72" r:id="rId3"/>
    <p:sldId id="256" r:id="rId4"/>
    <p:sldId id="257" r:id="rId5"/>
    <p:sldId id="259" r:id="rId6"/>
    <p:sldId id="261" r:id="rId7"/>
    <p:sldId id="260" r:id="rId8"/>
    <p:sldId id="262" r:id="rId9"/>
    <p:sldId id="264" r:id="rId10"/>
    <p:sldId id="265" r:id="rId11"/>
    <p:sldId id="266" r:id="rId12"/>
    <p:sldId id="267" r:id="rId13"/>
    <p:sldId id="269" r:id="rId14"/>
    <p:sldId id="271" r:id="rId15"/>
    <p:sldId id="270" r:id="rId16"/>
    <p:sldId id="268" r:id="rId17"/>
    <p:sldId id="26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C6EA7BE6-44C9-478E-B19E-FB80E95D443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E720B-F649-4054-8DB2-3B7370D725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A7BE6-44C9-478E-B19E-FB80E95D443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E720B-F649-4054-8DB2-3B7370D72542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A7BE6-44C9-478E-B19E-FB80E95D443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E720B-F649-4054-8DB2-3B7370D72542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A7BE6-44C9-478E-B19E-FB80E95D443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E720B-F649-4054-8DB2-3B7370D7254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A7BE6-44C9-478E-B19E-FB80E95D443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E720B-F649-4054-8DB2-3B7370D725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A7BE6-44C9-478E-B19E-FB80E95D443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E720B-F649-4054-8DB2-3B7370D72542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A7BE6-44C9-478E-B19E-FB80E95D443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E720B-F649-4054-8DB2-3B7370D725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A7BE6-44C9-478E-B19E-FB80E95D443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E720B-F649-4054-8DB2-3B7370D725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A7BE6-44C9-478E-B19E-FB80E95D443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E720B-F649-4054-8DB2-3B7370D725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A7BE6-44C9-478E-B19E-FB80E95D443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E720B-F649-4054-8DB2-3B7370D725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A7BE6-44C9-478E-B19E-FB80E95D443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2E720B-F649-4054-8DB2-3B7370D725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C6EA7BE6-44C9-478E-B19E-FB80E95D4431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492E720B-F649-4054-8DB2-3B7370D725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errault1.jpg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6191627"/>
              </p:ext>
            </p:extLst>
          </p:nvPr>
        </p:nvGraphicFramePr>
        <p:xfrm>
          <a:off x="1259632" y="3356992"/>
          <a:ext cx="6522734" cy="169531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accent3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accent3"/>
                          </a:solidFill>
                          <a:effectLst/>
                        </a:rPr>
                        <a:t>Mgr.</a:t>
                      </a:r>
                      <a:r>
                        <a:rPr lang="cs-CZ" sz="1100" baseline="0" dirty="0" smtClean="0">
                          <a:solidFill>
                            <a:schemeClr val="accent3"/>
                          </a:solidFill>
                          <a:effectLst/>
                        </a:rPr>
                        <a:t> Petra Pláničková</a:t>
                      </a:r>
                      <a:endParaRPr lang="cs-CZ" sz="1100" dirty="0">
                        <a:solidFill>
                          <a:schemeClr val="accent3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accent3"/>
                          </a:solidFill>
                          <a:effectLst/>
                        </a:rPr>
                        <a:t>VY_32_INOVACE_363_POHÁDKA</a:t>
                      </a:r>
                      <a:endParaRPr lang="cs-CZ" sz="1100" dirty="0">
                        <a:solidFill>
                          <a:schemeClr val="accent3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Téma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accent3"/>
                          </a:solidFill>
                          <a:effectLst/>
                        </a:rPr>
                        <a:t>POHÁDKA, VZNIK POHÁDKY, SBĚRATELÉ POHÁDEK, B.</a:t>
                      </a:r>
                      <a:r>
                        <a:rPr lang="cs-CZ" sz="1100" baseline="0" dirty="0" smtClean="0">
                          <a:solidFill>
                            <a:schemeClr val="accent3"/>
                          </a:solidFill>
                          <a:effectLst/>
                        </a:rPr>
                        <a:t> NĚMCOVÁ, K. J. ERBEN, BRATŘI GRIMMOVÉ, H. CH. ANDERSEN, AUTORSKÉ POHÁDKY</a:t>
                      </a:r>
                      <a:endParaRPr lang="cs-CZ" sz="1100" dirty="0">
                        <a:solidFill>
                          <a:schemeClr val="accent3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accent3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accent3"/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3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844824"/>
            <a:ext cx="3978275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6055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2276872"/>
            <a:ext cx="6400800" cy="3384376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Prezentace je určena žákům 4. tříd, jako výkladové učivo v hodině čtení.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Žáci se seznámí s žánrem – pohádka a jejím vznikem.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Objasní výraz sběratelství v literatuře a vyjmenují její nejznámější představitele.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Dokáží popsat rozdíl mezi termíny autorská pohádka a folklorní pohádka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4426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908720"/>
            <a:ext cx="6400800" cy="1333872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POHÁDKA</a:t>
            </a:r>
            <a:endParaRPr lang="cs-CZ" sz="66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564904"/>
            <a:ext cx="2841848" cy="2841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308" y="3212480"/>
            <a:ext cx="223224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78092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56364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043608" y="1052736"/>
            <a:ext cx="7128792" cy="2101944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POHÁDKY</a:t>
            </a:r>
            <a:endParaRPr lang="cs-CZ" sz="6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043608" y="3284984"/>
            <a:ext cx="6984776" cy="2376264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3200" b="1" i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Dříve nazývána báchorka.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i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Původně nebyly určeny dětem.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i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Pojednávaly o lidských vlastnostech.</a:t>
            </a:r>
          </a:p>
          <a:p>
            <a:endParaRPr lang="cs-CZ" sz="3200" b="1" i="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6569980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017" b="10017"/>
          <a:stretch>
            <a:fillRect/>
          </a:stretch>
        </p:blipFill>
        <p:spPr>
          <a:xfrm>
            <a:off x="967408" y="1340768"/>
            <a:ext cx="3672408" cy="4248472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4716016" y="1052736"/>
            <a:ext cx="3312368" cy="4680520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době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renesance se pohádka objevuje jako samostatný žánr.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Nejčastěji je psána v próze.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6367803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371600" y="1124744"/>
            <a:ext cx="6400800" cy="216024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FOLKLORNÍ POHÁDKY</a:t>
            </a:r>
            <a:endParaRPr lang="cs-CZ" sz="6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403648" y="3140968"/>
            <a:ext cx="6400800" cy="2520280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i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Lidé si je mezi sebou vyprávěli.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i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 prošly spoustou změn.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i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to nejstarší díla.</a:t>
            </a:r>
            <a:endParaRPr lang="cs-CZ" sz="3200" b="1" i="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938405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02" b="11102"/>
          <a:stretch>
            <a:fillRect/>
          </a:stretch>
        </p:blipFill>
        <p:spPr>
          <a:xfrm>
            <a:off x="1043608" y="1340768"/>
            <a:ext cx="3528392" cy="417646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4008" y="1268760"/>
            <a:ext cx="3528392" cy="4464496"/>
          </a:xfrm>
        </p:spPr>
        <p:txBody>
          <a:bodyPr>
            <a:normAutofit fontScale="92500"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Odráží se v nich jejich způsob života. 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Hrdinové překonávají chudobu, útlak…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079382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371600" y="1196752"/>
            <a:ext cx="6400800" cy="2088232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Sběratelé pohádek</a:t>
            </a:r>
            <a:endParaRPr lang="cs-CZ" sz="60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971600" y="3140968"/>
            <a:ext cx="7272808" cy="2520280"/>
          </a:xfrm>
        </p:spPr>
        <p:txBody>
          <a:bodyPr>
            <a:noAutofit/>
          </a:bodyPr>
          <a:lstStyle/>
          <a:p>
            <a:r>
              <a:rPr lang="cs-CZ" sz="3200" b="1" i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Chodili po venkově, kde zaznamenávali vyprávění prostých lidí.</a:t>
            </a:r>
          </a:p>
          <a:p>
            <a:r>
              <a:rPr lang="cs-CZ" sz="3200" b="1" i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Pak vše sepisovali a upravovali.</a:t>
            </a:r>
            <a:endParaRPr lang="cs-CZ" sz="3200" b="1" i="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694879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25144"/>
            <a:ext cx="2819400" cy="1079088"/>
          </a:xfrm>
        </p:spPr>
        <p:txBody>
          <a:bodyPr/>
          <a:lstStyle/>
          <a:p>
            <a:r>
              <a:rPr lang="cs-CZ" sz="36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Božena němcová</a:t>
            </a:r>
            <a:endParaRPr lang="cs-CZ" sz="36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00" b="12500"/>
          <a:stretch>
            <a:fillRect/>
          </a:stretch>
        </p:blipFill>
        <p:spPr>
          <a:xfrm>
            <a:off x="1043608" y="1124744"/>
            <a:ext cx="3312368" cy="3515694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499992" y="908720"/>
            <a:ext cx="3672408" cy="4896544"/>
          </a:xfrm>
        </p:spPr>
        <p:txBody>
          <a:bodyPr>
            <a:normAutofit fontScale="85000" lnSpcReduction="20000"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3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báchorky a pověsti: </a:t>
            </a: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princezně ze zlatou hvězdou</a:t>
            </a: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dvanácti měsíčkách</a:t>
            </a: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Sůl nad zlato</a:t>
            </a: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chytré Horákyni</a:t>
            </a:r>
          </a:p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Čertův švagr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116692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509120"/>
            <a:ext cx="3744416" cy="1296144"/>
          </a:xfrm>
        </p:spPr>
        <p:txBody>
          <a:bodyPr/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Šternberk – jak si zasloužit princeznu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99" b="12199"/>
          <a:stretch>
            <a:fillRect/>
          </a:stretch>
        </p:blipFill>
        <p:spPr>
          <a:xfrm>
            <a:off x="1115616" y="1052736"/>
            <a:ext cx="3475856" cy="3475856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4008" y="1196752"/>
            <a:ext cx="3600400" cy="446449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Neohrožený Mikeš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Sedmero krkavců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Princ Bajaja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Čert a Káča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Šternberk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hloupém Honzovi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229202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509120"/>
            <a:ext cx="3744416" cy="1080120"/>
          </a:xfrm>
        </p:spPr>
        <p:txBody>
          <a:bodyPr/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</a:t>
            </a:r>
            <a:r>
              <a:rPr lang="cs-CZ" sz="2800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jaromír</a:t>
            </a:r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erben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68" b="13768"/>
          <a:stretch>
            <a:fillRect/>
          </a:stretch>
        </p:blipFill>
        <p:spPr>
          <a:xfrm>
            <a:off x="971600" y="1124744"/>
            <a:ext cx="3536032" cy="3536032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0" y="1196752"/>
            <a:ext cx="3600400" cy="4320480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pohádky: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Zlatovlásce</a:t>
            </a:r>
          </a:p>
          <a:p>
            <a:r>
              <a:rPr lang="cs-CZ" sz="28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Otesánek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třech přadlenách 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Živá voda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Jezinky</a:t>
            </a:r>
          </a:p>
          <a:p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392144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013176"/>
            <a:ext cx="3816424" cy="648072"/>
          </a:xfrm>
        </p:spPr>
        <p:txBody>
          <a:bodyPr/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Dlouhý, široký…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06" b="7706"/>
          <a:stretch>
            <a:fillRect/>
          </a:stretch>
        </p:blipFill>
        <p:spPr>
          <a:xfrm>
            <a:off x="1115616" y="1052736"/>
            <a:ext cx="3116089" cy="400164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0" y="1124744"/>
            <a:ext cx="3456384" cy="460851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Dlouhý, Široký a Bystrozraký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 zlaté vlasy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Boháč a chudák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Dvojčata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Slepička a kohoutek</a:t>
            </a:r>
          </a:p>
          <a:p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739984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581128"/>
            <a:ext cx="3096344" cy="1080120"/>
          </a:xfrm>
        </p:spPr>
        <p:txBody>
          <a:bodyPr/>
          <a:lstStyle/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Bratři </a:t>
            </a:r>
            <a:r>
              <a:rPr lang="cs-CZ" sz="3200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grimmové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75" b="3975"/>
          <a:stretch>
            <a:fillRect/>
          </a:stretch>
        </p:blipFill>
        <p:spPr>
          <a:xfrm>
            <a:off x="1115616" y="1196752"/>
            <a:ext cx="3331840" cy="333184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4008" y="1196752"/>
            <a:ext cx="3600400" cy="4464496"/>
          </a:xfrm>
        </p:spPr>
        <p:txBody>
          <a:bodyPr>
            <a:norm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Sběratelé německých pohádek a mytologických příběhů: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Sněhurka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Šípková Růženka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6509954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371600" y="1196752"/>
            <a:ext cx="6400800" cy="1957928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Autorské pohádky</a:t>
            </a:r>
            <a:endParaRPr lang="cs-CZ" sz="6600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1043608" y="3284984"/>
            <a:ext cx="7056784" cy="2736304"/>
          </a:xfrm>
        </p:spPr>
        <p:txBody>
          <a:bodyPr>
            <a:normAutofit fontScale="92500"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3200" b="1" i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 je znám.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3200" b="1" i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Čapek, </a:t>
            </a:r>
            <a:r>
              <a:rPr lang="cs-CZ" sz="3200" b="1" i="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3200" b="1" i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osef Lada, Jan Karafiát, Václav Čtvrtek, Miloš Macourek</a:t>
            </a:r>
            <a:endParaRPr lang="cs-CZ" sz="3200" b="1" i="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0432804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869160"/>
            <a:ext cx="3816424" cy="959480"/>
          </a:xfrm>
        </p:spPr>
        <p:txBody>
          <a:bodyPr/>
          <a:lstStyle/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Hans </a:t>
            </a:r>
            <a:r>
              <a:rPr lang="cs-CZ" sz="3200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christian</a:t>
            </a:r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andersen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285" b="5285"/>
          <a:stretch>
            <a:fillRect/>
          </a:stretch>
        </p:blipFill>
        <p:spPr>
          <a:xfrm>
            <a:off x="1115616" y="1124744"/>
            <a:ext cx="3608040" cy="360804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716016" y="1268760"/>
            <a:ext cx="3456384" cy="4680520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Dánský spisovatel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pohádky většinou nemívají šťastný konec, jsou určené spíše starším čtenářům.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99300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971600" y="4725144"/>
            <a:ext cx="3744416" cy="936104"/>
          </a:xfrm>
        </p:spPr>
        <p:txBody>
          <a:bodyPr/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Princezna na hrášku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Zástupný symbol pro obrázek 9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2" r="682"/>
          <a:stretch>
            <a:fillRect/>
          </a:stretch>
        </p:blipFill>
        <p:spPr>
          <a:xfrm>
            <a:off x="1043608" y="1124744"/>
            <a:ext cx="3536032" cy="3536032"/>
          </a:xfrm>
        </p:spPr>
      </p:pic>
      <p:sp>
        <p:nvSpPr>
          <p:cNvPr id="9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4644008" y="1124744"/>
            <a:ext cx="3456384" cy="453650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Ošklivé káčátko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Princezna na hrášku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Císařův slavík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Císařovy nové šaty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Malá mořská víla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Děvčátko se sirkami</a:t>
            </a:r>
          </a:p>
          <a:p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11225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99592" y="1628800"/>
            <a:ext cx="7344816" cy="3888433"/>
          </a:xfrm>
        </p:spPr>
        <p:txBody>
          <a:bodyPr>
            <a:normAutofit fontScale="90000"/>
          </a:bodyPr>
          <a:lstStyle/>
          <a:p>
            <a:r>
              <a:rPr lang="cs-CZ" sz="800" dirty="0">
                <a:solidFill>
                  <a:srgbClr val="002060"/>
                </a:solidFill>
              </a:rPr>
              <a:t>Soubor:Perrault1.jpg. In: </a:t>
            </a:r>
            <a:r>
              <a:rPr lang="cs-CZ" sz="800" i="1" dirty="0" err="1">
                <a:solidFill>
                  <a:srgbClr val="002060"/>
                </a:solidFill>
              </a:rPr>
              <a:t>Wikipedia</a:t>
            </a:r>
            <a:r>
              <a:rPr lang="cs-CZ" sz="800" dirty="0">
                <a:solidFill>
                  <a:srgbClr val="002060"/>
                </a:solidFill>
              </a:rPr>
              <a:t>: </a:t>
            </a:r>
            <a:r>
              <a:rPr lang="cs-CZ" sz="800" i="1" dirty="0" err="1">
                <a:solidFill>
                  <a:srgbClr val="002060"/>
                </a:solidFill>
              </a:rPr>
              <a:t>the</a:t>
            </a:r>
            <a:r>
              <a:rPr lang="cs-CZ" sz="800" i="1" dirty="0">
                <a:solidFill>
                  <a:srgbClr val="002060"/>
                </a:solidFill>
              </a:rPr>
              <a:t> free </a:t>
            </a:r>
            <a:r>
              <a:rPr lang="cs-CZ" sz="800" i="1" dirty="0" err="1">
                <a:solidFill>
                  <a:srgbClr val="002060"/>
                </a:solidFill>
              </a:rPr>
              <a:t>encyclopedia</a:t>
            </a:r>
            <a:r>
              <a:rPr lang="cs-CZ" sz="800" dirty="0">
                <a:solidFill>
                  <a:srgbClr val="002060"/>
                </a:solidFill>
              </a:rPr>
              <a:t> [online]. San Francisco (CA): </a:t>
            </a:r>
            <a:r>
              <a:rPr lang="cs-CZ" sz="800" dirty="0" err="1">
                <a:solidFill>
                  <a:srgbClr val="002060"/>
                </a:solidFill>
              </a:rPr>
              <a:t>Wikimedia</a:t>
            </a:r>
            <a:r>
              <a:rPr lang="cs-CZ" sz="800" dirty="0">
                <a:solidFill>
                  <a:srgbClr val="002060"/>
                </a:solidFill>
              </a:rPr>
              <a:t> </a:t>
            </a:r>
            <a:r>
              <a:rPr lang="cs-CZ" sz="800" dirty="0" err="1">
                <a:solidFill>
                  <a:srgbClr val="002060"/>
                </a:solidFill>
              </a:rPr>
              <a:t>Foundation</a:t>
            </a:r>
            <a:r>
              <a:rPr lang="cs-CZ" sz="800" dirty="0">
                <a:solidFill>
                  <a:srgbClr val="002060"/>
                </a:solidFill>
              </a:rPr>
              <a:t>, 20. 1. 2006, 16:01, 6. 11. 2009, 21:33 [cit. 2012-02-06]. Dostupné z: </a:t>
            </a:r>
            <a:r>
              <a:rPr lang="cs-CZ" sz="800" dirty="0">
                <a:solidFill>
                  <a:srgbClr val="002060"/>
                </a:solidFill>
                <a:hlinkClick r:id="rId2"/>
              </a:rPr>
              <a:t>http://</a:t>
            </a:r>
            <a:r>
              <a:rPr lang="cs-CZ" sz="800" dirty="0" smtClean="0">
                <a:solidFill>
                  <a:srgbClr val="002060"/>
                </a:solidFill>
                <a:hlinkClick r:id="rId2"/>
              </a:rPr>
              <a:t>cs.wikipedia.org/wiki/Soubor:Perrault1.jpg</a:t>
            </a:r>
            <a:r>
              <a:rPr lang="cs-CZ" sz="800" dirty="0" smtClean="0">
                <a:solidFill>
                  <a:srgbClr val="002060"/>
                </a:solidFill>
              </a:rPr>
              <a:t/>
            </a:r>
            <a:br>
              <a:rPr lang="cs-CZ" sz="800" dirty="0" smtClean="0">
                <a:solidFill>
                  <a:srgbClr val="002060"/>
                </a:solidFill>
              </a:rPr>
            </a:br>
            <a:r>
              <a:rPr lang="cs-CZ" sz="800" dirty="0">
                <a:solidFill>
                  <a:srgbClr val="002060"/>
                </a:solidFill>
              </a:rPr>
              <a:t/>
            </a:r>
            <a:br>
              <a:rPr lang="cs-CZ" sz="800" dirty="0">
                <a:solidFill>
                  <a:srgbClr val="002060"/>
                </a:solidFill>
              </a:rPr>
            </a:br>
            <a:r>
              <a:rPr lang="cs-CZ" sz="800" dirty="0" err="1">
                <a:solidFill>
                  <a:srgbClr val="002060"/>
                </a:solidFill>
              </a:rPr>
              <a:t>Soubor:Dore</a:t>
            </a:r>
            <a:r>
              <a:rPr lang="cs-CZ" sz="800" dirty="0">
                <a:solidFill>
                  <a:srgbClr val="002060"/>
                </a:solidFill>
              </a:rPr>
              <a:t> ridinghood.jpg. In: </a:t>
            </a:r>
            <a:r>
              <a:rPr lang="cs-CZ" sz="800" i="1" dirty="0" err="1">
                <a:solidFill>
                  <a:srgbClr val="002060"/>
                </a:solidFill>
              </a:rPr>
              <a:t>Wikipedia</a:t>
            </a:r>
            <a:r>
              <a:rPr lang="cs-CZ" sz="800" dirty="0">
                <a:solidFill>
                  <a:srgbClr val="002060"/>
                </a:solidFill>
              </a:rPr>
              <a:t>: </a:t>
            </a:r>
            <a:r>
              <a:rPr lang="cs-CZ" sz="800" i="1" dirty="0" err="1">
                <a:solidFill>
                  <a:srgbClr val="002060"/>
                </a:solidFill>
              </a:rPr>
              <a:t>the</a:t>
            </a:r>
            <a:r>
              <a:rPr lang="cs-CZ" sz="800" i="1" dirty="0">
                <a:solidFill>
                  <a:srgbClr val="002060"/>
                </a:solidFill>
              </a:rPr>
              <a:t> free </a:t>
            </a:r>
            <a:r>
              <a:rPr lang="cs-CZ" sz="800" i="1" dirty="0" err="1">
                <a:solidFill>
                  <a:srgbClr val="002060"/>
                </a:solidFill>
              </a:rPr>
              <a:t>encyclopedia</a:t>
            </a:r>
            <a:r>
              <a:rPr lang="cs-CZ" sz="800" dirty="0">
                <a:solidFill>
                  <a:srgbClr val="002060"/>
                </a:solidFill>
              </a:rPr>
              <a:t> [online]. San Francisco (CA): </a:t>
            </a:r>
            <a:r>
              <a:rPr lang="cs-CZ" sz="800" dirty="0" err="1">
                <a:solidFill>
                  <a:srgbClr val="002060"/>
                </a:solidFill>
              </a:rPr>
              <a:t>Wikimedia</a:t>
            </a:r>
            <a:r>
              <a:rPr lang="cs-CZ" sz="800" dirty="0">
                <a:solidFill>
                  <a:srgbClr val="002060"/>
                </a:solidFill>
              </a:rPr>
              <a:t> </a:t>
            </a:r>
            <a:r>
              <a:rPr lang="cs-CZ" sz="800" dirty="0" err="1">
                <a:solidFill>
                  <a:srgbClr val="002060"/>
                </a:solidFill>
              </a:rPr>
              <a:t>Foundation</a:t>
            </a:r>
            <a:r>
              <a:rPr lang="cs-CZ" sz="800" dirty="0">
                <a:solidFill>
                  <a:srgbClr val="002060"/>
                </a:solidFill>
              </a:rPr>
              <a:t>, 11. 2. 2006, 12:12, 5. 6. 2006, 15:58 [cit. 2012-02-06]. Dostupné z: http://cs.wikipedia.org/wiki/Soubor:Dore_ridinghood.jpg </a:t>
            </a:r>
            <a:r>
              <a:rPr lang="cs-CZ" sz="800" dirty="0" smtClean="0">
                <a:solidFill>
                  <a:srgbClr val="002060"/>
                </a:solidFill>
              </a:rPr>
              <a:t/>
            </a:r>
            <a:br>
              <a:rPr lang="cs-CZ" sz="800" dirty="0" smtClean="0">
                <a:solidFill>
                  <a:srgbClr val="002060"/>
                </a:solidFill>
              </a:rPr>
            </a:br>
            <a:r>
              <a:rPr lang="cs-CZ" sz="800" dirty="0">
                <a:solidFill>
                  <a:srgbClr val="002060"/>
                </a:solidFill>
              </a:rPr>
              <a:t/>
            </a:r>
            <a:br>
              <a:rPr lang="cs-CZ" sz="800" dirty="0">
                <a:solidFill>
                  <a:srgbClr val="002060"/>
                </a:solidFill>
              </a:rPr>
            </a:br>
            <a:r>
              <a:rPr lang="cs-CZ" sz="800" dirty="0" err="1">
                <a:solidFill>
                  <a:srgbClr val="002060"/>
                </a:solidFill>
              </a:rPr>
              <a:t>Soubor:Božena</a:t>
            </a:r>
            <a:r>
              <a:rPr lang="cs-CZ" sz="800" dirty="0">
                <a:solidFill>
                  <a:srgbClr val="002060"/>
                </a:solidFill>
              </a:rPr>
              <a:t> Němcová 1850.jpg. In: </a:t>
            </a:r>
            <a:r>
              <a:rPr lang="cs-CZ" sz="800" i="1" dirty="0" err="1">
                <a:solidFill>
                  <a:srgbClr val="002060"/>
                </a:solidFill>
              </a:rPr>
              <a:t>Wikipedia</a:t>
            </a:r>
            <a:r>
              <a:rPr lang="cs-CZ" sz="800" dirty="0">
                <a:solidFill>
                  <a:srgbClr val="002060"/>
                </a:solidFill>
              </a:rPr>
              <a:t>: </a:t>
            </a:r>
            <a:r>
              <a:rPr lang="cs-CZ" sz="800" i="1" dirty="0" err="1">
                <a:solidFill>
                  <a:srgbClr val="002060"/>
                </a:solidFill>
              </a:rPr>
              <a:t>the</a:t>
            </a:r>
            <a:r>
              <a:rPr lang="cs-CZ" sz="800" i="1" dirty="0">
                <a:solidFill>
                  <a:srgbClr val="002060"/>
                </a:solidFill>
              </a:rPr>
              <a:t> free </a:t>
            </a:r>
            <a:r>
              <a:rPr lang="cs-CZ" sz="800" i="1" dirty="0" err="1">
                <a:solidFill>
                  <a:srgbClr val="002060"/>
                </a:solidFill>
              </a:rPr>
              <a:t>encyclopedia</a:t>
            </a:r>
            <a:r>
              <a:rPr lang="cs-CZ" sz="800" dirty="0">
                <a:solidFill>
                  <a:srgbClr val="002060"/>
                </a:solidFill>
              </a:rPr>
              <a:t> [online]. San Francisco (CA): </a:t>
            </a:r>
            <a:r>
              <a:rPr lang="cs-CZ" sz="800" dirty="0" err="1">
                <a:solidFill>
                  <a:srgbClr val="002060"/>
                </a:solidFill>
              </a:rPr>
              <a:t>Wikimedia</a:t>
            </a:r>
            <a:r>
              <a:rPr lang="cs-CZ" sz="800" dirty="0">
                <a:solidFill>
                  <a:srgbClr val="002060"/>
                </a:solidFill>
              </a:rPr>
              <a:t> </a:t>
            </a:r>
            <a:r>
              <a:rPr lang="cs-CZ" sz="800" dirty="0" err="1">
                <a:solidFill>
                  <a:srgbClr val="002060"/>
                </a:solidFill>
              </a:rPr>
              <a:t>Foundation</a:t>
            </a:r>
            <a:r>
              <a:rPr lang="cs-CZ" sz="800" dirty="0">
                <a:solidFill>
                  <a:srgbClr val="002060"/>
                </a:solidFill>
              </a:rPr>
              <a:t>, 31. 3. 2010, 09:51 [cit. 2012-02-06]. Dostupné z: http://cs.wikipedia.org/wiki/Soubor:Bo%C5%BEena_N%C4%9Bmcov%C3%A1_1850.jpg </a:t>
            </a:r>
            <a:r>
              <a:rPr lang="cs-CZ" sz="800" dirty="0" smtClean="0">
                <a:solidFill>
                  <a:srgbClr val="002060"/>
                </a:solidFill>
              </a:rPr>
              <a:t/>
            </a:r>
            <a:br>
              <a:rPr lang="cs-CZ" sz="800" dirty="0" smtClean="0">
                <a:solidFill>
                  <a:srgbClr val="002060"/>
                </a:solidFill>
              </a:rPr>
            </a:br>
            <a:r>
              <a:rPr lang="cs-CZ" sz="800" dirty="0">
                <a:solidFill>
                  <a:srgbClr val="002060"/>
                </a:solidFill>
              </a:rPr>
              <a:t/>
            </a:r>
            <a:br>
              <a:rPr lang="cs-CZ" sz="800" dirty="0">
                <a:solidFill>
                  <a:srgbClr val="002060"/>
                </a:solidFill>
              </a:rPr>
            </a:br>
            <a:r>
              <a:rPr lang="cs-CZ" sz="800" dirty="0" err="1">
                <a:solidFill>
                  <a:srgbClr val="002060"/>
                </a:solidFill>
              </a:rPr>
              <a:t>Soubor:Artuš</a:t>
            </a:r>
            <a:r>
              <a:rPr lang="cs-CZ" sz="800" dirty="0">
                <a:solidFill>
                  <a:srgbClr val="002060"/>
                </a:solidFill>
              </a:rPr>
              <a:t> </a:t>
            </a:r>
            <a:r>
              <a:rPr lang="cs-CZ" sz="800" dirty="0" err="1">
                <a:solidFill>
                  <a:srgbClr val="002060"/>
                </a:solidFill>
              </a:rPr>
              <a:t>Scheiner</a:t>
            </a:r>
            <a:r>
              <a:rPr lang="cs-CZ" sz="800" dirty="0">
                <a:solidFill>
                  <a:srgbClr val="002060"/>
                </a:solidFill>
              </a:rPr>
              <a:t> - Šternberk.jpg. In: </a:t>
            </a:r>
            <a:r>
              <a:rPr lang="cs-CZ" sz="800" i="1" dirty="0" err="1">
                <a:solidFill>
                  <a:srgbClr val="002060"/>
                </a:solidFill>
              </a:rPr>
              <a:t>Wikipedia</a:t>
            </a:r>
            <a:r>
              <a:rPr lang="cs-CZ" sz="800" dirty="0">
                <a:solidFill>
                  <a:srgbClr val="002060"/>
                </a:solidFill>
              </a:rPr>
              <a:t>: </a:t>
            </a:r>
            <a:r>
              <a:rPr lang="cs-CZ" sz="800" i="1" dirty="0" err="1">
                <a:solidFill>
                  <a:srgbClr val="002060"/>
                </a:solidFill>
              </a:rPr>
              <a:t>the</a:t>
            </a:r>
            <a:r>
              <a:rPr lang="cs-CZ" sz="800" i="1" dirty="0">
                <a:solidFill>
                  <a:srgbClr val="002060"/>
                </a:solidFill>
              </a:rPr>
              <a:t> free </a:t>
            </a:r>
            <a:r>
              <a:rPr lang="cs-CZ" sz="800" i="1" dirty="0" err="1">
                <a:solidFill>
                  <a:srgbClr val="002060"/>
                </a:solidFill>
              </a:rPr>
              <a:t>encyclopedia</a:t>
            </a:r>
            <a:r>
              <a:rPr lang="cs-CZ" sz="800" dirty="0">
                <a:solidFill>
                  <a:srgbClr val="002060"/>
                </a:solidFill>
              </a:rPr>
              <a:t> [online]. San Francisco (CA): </a:t>
            </a:r>
            <a:r>
              <a:rPr lang="cs-CZ" sz="800" dirty="0" err="1">
                <a:solidFill>
                  <a:srgbClr val="002060"/>
                </a:solidFill>
              </a:rPr>
              <a:t>Wikimedia</a:t>
            </a:r>
            <a:r>
              <a:rPr lang="cs-CZ" sz="800" dirty="0">
                <a:solidFill>
                  <a:srgbClr val="002060"/>
                </a:solidFill>
              </a:rPr>
              <a:t> </a:t>
            </a:r>
            <a:r>
              <a:rPr lang="cs-CZ" sz="800" dirty="0" err="1">
                <a:solidFill>
                  <a:srgbClr val="002060"/>
                </a:solidFill>
              </a:rPr>
              <a:t>Foundation</a:t>
            </a:r>
            <a:r>
              <a:rPr lang="cs-CZ" sz="800" dirty="0">
                <a:solidFill>
                  <a:srgbClr val="002060"/>
                </a:solidFill>
              </a:rPr>
              <a:t>, 26. 1. 2011, 14:34 [cit. 2012-02-06]. Dostupné z: http://cs.wikipedia.org/wiki/Soubor:Artu%C5%A1_Scheiner_-_%C5%A0ternberk.jpg </a:t>
            </a:r>
            <a:r>
              <a:rPr lang="cs-CZ" sz="800" dirty="0" smtClean="0">
                <a:solidFill>
                  <a:srgbClr val="002060"/>
                </a:solidFill>
              </a:rPr>
              <a:t> </a:t>
            </a:r>
            <a:br>
              <a:rPr lang="cs-CZ" sz="800" dirty="0" smtClean="0">
                <a:solidFill>
                  <a:srgbClr val="002060"/>
                </a:solidFill>
              </a:rPr>
            </a:br>
            <a:r>
              <a:rPr lang="cs-CZ" sz="800" dirty="0">
                <a:solidFill>
                  <a:srgbClr val="002060"/>
                </a:solidFill>
              </a:rPr>
              <a:t/>
            </a:r>
            <a:br>
              <a:rPr lang="cs-CZ" sz="800" dirty="0">
                <a:solidFill>
                  <a:srgbClr val="002060"/>
                </a:solidFill>
              </a:rPr>
            </a:br>
            <a:r>
              <a:rPr lang="cs-CZ" sz="800" dirty="0" err="1">
                <a:solidFill>
                  <a:srgbClr val="002060"/>
                </a:solidFill>
              </a:rPr>
              <a:t>Soubor:Jan</a:t>
            </a:r>
            <a:r>
              <a:rPr lang="cs-CZ" sz="800" dirty="0">
                <a:solidFill>
                  <a:srgbClr val="002060"/>
                </a:solidFill>
              </a:rPr>
              <a:t> Vilímek - Karel Jaromír Erben.jpg. In: </a:t>
            </a:r>
            <a:r>
              <a:rPr lang="cs-CZ" sz="800" i="1" dirty="0" err="1">
                <a:solidFill>
                  <a:srgbClr val="002060"/>
                </a:solidFill>
              </a:rPr>
              <a:t>Wikipedia</a:t>
            </a:r>
            <a:r>
              <a:rPr lang="cs-CZ" sz="800" dirty="0">
                <a:solidFill>
                  <a:srgbClr val="002060"/>
                </a:solidFill>
              </a:rPr>
              <a:t>: </a:t>
            </a:r>
            <a:r>
              <a:rPr lang="cs-CZ" sz="800" i="1" dirty="0" err="1">
                <a:solidFill>
                  <a:srgbClr val="002060"/>
                </a:solidFill>
              </a:rPr>
              <a:t>the</a:t>
            </a:r>
            <a:r>
              <a:rPr lang="cs-CZ" sz="800" i="1" dirty="0">
                <a:solidFill>
                  <a:srgbClr val="002060"/>
                </a:solidFill>
              </a:rPr>
              <a:t> free </a:t>
            </a:r>
            <a:r>
              <a:rPr lang="cs-CZ" sz="800" i="1" dirty="0" err="1">
                <a:solidFill>
                  <a:srgbClr val="002060"/>
                </a:solidFill>
              </a:rPr>
              <a:t>encyclopedia</a:t>
            </a:r>
            <a:r>
              <a:rPr lang="cs-CZ" sz="800" dirty="0">
                <a:solidFill>
                  <a:srgbClr val="002060"/>
                </a:solidFill>
              </a:rPr>
              <a:t> [online]. San Francisco (CA): </a:t>
            </a:r>
            <a:r>
              <a:rPr lang="cs-CZ" sz="800" dirty="0" err="1">
                <a:solidFill>
                  <a:srgbClr val="002060"/>
                </a:solidFill>
              </a:rPr>
              <a:t>Wikimedia</a:t>
            </a:r>
            <a:r>
              <a:rPr lang="cs-CZ" sz="800" dirty="0">
                <a:solidFill>
                  <a:srgbClr val="002060"/>
                </a:solidFill>
              </a:rPr>
              <a:t> </a:t>
            </a:r>
            <a:r>
              <a:rPr lang="cs-CZ" sz="800" dirty="0" err="1">
                <a:solidFill>
                  <a:srgbClr val="002060"/>
                </a:solidFill>
              </a:rPr>
              <a:t>Foundation</a:t>
            </a:r>
            <a:r>
              <a:rPr lang="cs-CZ" sz="800" dirty="0">
                <a:solidFill>
                  <a:srgbClr val="002060"/>
                </a:solidFill>
              </a:rPr>
              <a:t>, 15. 1. 2009, 12:18 [cit. 2012-02-06]. Dostupné z: http://cs.wikipedia.org/wiki/Soubor:Jan_Vil%C3%ADmek_-_Karel_Jarom%C3%ADr_Erben.jpg </a:t>
            </a:r>
            <a:r>
              <a:rPr lang="cs-CZ" sz="800" dirty="0" smtClean="0">
                <a:solidFill>
                  <a:srgbClr val="002060"/>
                </a:solidFill>
              </a:rPr>
              <a:t/>
            </a:r>
            <a:br>
              <a:rPr lang="cs-CZ" sz="800" dirty="0" smtClean="0">
                <a:solidFill>
                  <a:srgbClr val="002060"/>
                </a:solidFill>
              </a:rPr>
            </a:br>
            <a:r>
              <a:rPr lang="cs-CZ" sz="800" dirty="0">
                <a:solidFill>
                  <a:srgbClr val="002060"/>
                </a:solidFill>
              </a:rPr>
              <a:t/>
            </a:r>
            <a:br>
              <a:rPr lang="cs-CZ" sz="800" dirty="0">
                <a:solidFill>
                  <a:srgbClr val="002060"/>
                </a:solidFill>
              </a:rPr>
            </a:br>
            <a:r>
              <a:rPr lang="cs-CZ" sz="800" dirty="0" err="1">
                <a:solidFill>
                  <a:srgbClr val="002060"/>
                </a:solidFill>
              </a:rPr>
              <a:t>Soubor:Venceslav</a:t>
            </a:r>
            <a:r>
              <a:rPr lang="cs-CZ" sz="800" dirty="0">
                <a:solidFill>
                  <a:srgbClr val="002060"/>
                </a:solidFill>
              </a:rPr>
              <a:t> </a:t>
            </a:r>
            <a:r>
              <a:rPr lang="cs-CZ" sz="800" dirty="0" err="1">
                <a:solidFill>
                  <a:srgbClr val="002060"/>
                </a:solidFill>
              </a:rPr>
              <a:t>cerny</a:t>
            </a:r>
            <a:r>
              <a:rPr lang="cs-CZ" sz="800" dirty="0">
                <a:solidFill>
                  <a:srgbClr val="002060"/>
                </a:solidFill>
              </a:rPr>
              <a:t> </a:t>
            </a:r>
            <a:r>
              <a:rPr lang="cs-CZ" sz="800" dirty="0" err="1">
                <a:solidFill>
                  <a:srgbClr val="002060"/>
                </a:solidFill>
              </a:rPr>
              <a:t>dlouhy</a:t>
            </a:r>
            <a:r>
              <a:rPr lang="cs-CZ" sz="800" dirty="0">
                <a:solidFill>
                  <a:srgbClr val="002060"/>
                </a:solidFill>
              </a:rPr>
              <a:t> </a:t>
            </a:r>
            <a:r>
              <a:rPr lang="cs-CZ" sz="800" dirty="0" err="1">
                <a:solidFill>
                  <a:srgbClr val="002060"/>
                </a:solidFill>
              </a:rPr>
              <a:t>siroky</a:t>
            </a:r>
            <a:r>
              <a:rPr lang="cs-CZ" sz="800" dirty="0">
                <a:solidFill>
                  <a:srgbClr val="002060"/>
                </a:solidFill>
              </a:rPr>
              <a:t> a bystrozraky.jpg. In: </a:t>
            </a:r>
            <a:r>
              <a:rPr lang="cs-CZ" sz="800" i="1" dirty="0" err="1">
                <a:solidFill>
                  <a:srgbClr val="002060"/>
                </a:solidFill>
              </a:rPr>
              <a:t>Wikipedia</a:t>
            </a:r>
            <a:r>
              <a:rPr lang="cs-CZ" sz="800" dirty="0">
                <a:solidFill>
                  <a:srgbClr val="002060"/>
                </a:solidFill>
              </a:rPr>
              <a:t>: </a:t>
            </a:r>
            <a:r>
              <a:rPr lang="cs-CZ" sz="800" i="1" dirty="0" err="1">
                <a:solidFill>
                  <a:srgbClr val="002060"/>
                </a:solidFill>
              </a:rPr>
              <a:t>the</a:t>
            </a:r>
            <a:r>
              <a:rPr lang="cs-CZ" sz="800" i="1" dirty="0">
                <a:solidFill>
                  <a:srgbClr val="002060"/>
                </a:solidFill>
              </a:rPr>
              <a:t> free </a:t>
            </a:r>
            <a:r>
              <a:rPr lang="cs-CZ" sz="800" i="1" dirty="0" err="1">
                <a:solidFill>
                  <a:srgbClr val="002060"/>
                </a:solidFill>
              </a:rPr>
              <a:t>encyclopedia</a:t>
            </a:r>
            <a:r>
              <a:rPr lang="cs-CZ" sz="800" dirty="0">
                <a:solidFill>
                  <a:srgbClr val="002060"/>
                </a:solidFill>
              </a:rPr>
              <a:t> [online]. San Francisco (CA): </a:t>
            </a:r>
            <a:r>
              <a:rPr lang="cs-CZ" sz="800" dirty="0" err="1">
                <a:solidFill>
                  <a:srgbClr val="002060"/>
                </a:solidFill>
              </a:rPr>
              <a:t>Wikimedia</a:t>
            </a:r>
            <a:r>
              <a:rPr lang="cs-CZ" sz="800" dirty="0">
                <a:solidFill>
                  <a:srgbClr val="002060"/>
                </a:solidFill>
              </a:rPr>
              <a:t> </a:t>
            </a:r>
            <a:r>
              <a:rPr lang="cs-CZ" sz="800" dirty="0" err="1">
                <a:solidFill>
                  <a:srgbClr val="002060"/>
                </a:solidFill>
              </a:rPr>
              <a:t>Foundation</a:t>
            </a:r>
            <a:r>
              <a:rPr lang="cs-CZ" sz="800" dirty="0">
                <a:solidFill>
                  <a:srgbClr val="002060"/>
                </a:solidFill>
              </a:rPr>
              <a:t>, 30. 12. 2006, 16:54 [cit. 2012-02-06]. Dostupné z: http://cs.wikipedia.org/wiki/Soubor:Venceslav_cerny_dlouhy_siroky_a_bystrozraky.jpg </a:t>
            </a:r>
            <a:r>
              <a:rPr lang="cs-CZ" sz="800" dirty="0" smtClean="0">
                <a:solidFill>
                  <a:srgbClr val="002060"/>
                </a:solidFill>
              </a:rPr>
              <a:t/>
            </a:r>
            <a:br>
              <a:rPr lang="cs-CZ" sz="800" dirty="0" smtClean="0">
                <a:solidFill>
                  <a:srgbClr val="002060"/>
                </a:solidFill>
              </a:rPr>
            </a:br>
            <a:r>
              <a:rPr lang="cs-CZ" sz="800" dirty="0">
                <a:solidFill>
                  <a:srgbClr val="002060"/>
                </a:solidFill>
              </a:rPr>
              <a:t/>
            </a:r>
            <a:br>
              <a:rPr lang="cs-CZ" sz="800" dirty="0">
                <a:solidFill>
                  <a:srgbClr val="002060"/>
                </a:solidFill>
              </a:rPr>
            </a:br>
            <a:r>
              <a:rPr lang="cs-CZ" sz="800" dirty="0" err="1">
                <a:solidFill>
                  <a:srgbClr val="002060"/>
                </a:solidFill>
              </a:rPr>
              <a:t>Soubor:Grimm.jpg</a:t>
            </a:r>
            <a:r>
              <a:rPr lang="cs-CZ" sz="800" dirty="0">
                <a:solidFill>
                  <a:srgbClr val="002060"/>
                </a:solidFill>
              </a:rPr>
              <a:t>. In: </a:t>
            </a:r>
            <a:r>
              <a:rPr lang="cs-CZ" sz="800" i="1" dirty="0" err="1">
                <a:solidFill>
                  <a:srgbClr val="002060"/>
                </a:solidFill>
              </a:rPr>
              <a:t>Wikipedia</a:t>
            </a:r>
            <a:r>
              <a:rPr lang="cs-CZ" sz="800" dirty="0">
                <a:solidFill>
                  <a:srgbClr val="002060"/>
                </a:solidFill>
              </a:rPr>
              <a:t>: </a:t>
            </a:r>
            <a:r>
              <a:rPr lang="cs-CZ" sz="800" i="1" dirty="0" err="1">
                <a:solidFill>
                  <a:srgbClr val="002060"/>
                </a:solidFill>
              </a:rPr>
              <a:t>the</a:t>
            </a:r>
            <a:r>
              <a:rPr lang="cs-CZ" sz="800" i="1" dirty="0">
                <a:solidFill>
                  <a:srgbClr val="002060"/>
                </a:solidFill>
              </a:rPr>
              <a:t> free </a:t>
            </a:r>
            <a:r>
              <a:rPr lang="cs-CZ" sz="800" i="1" dirty="0" err="1">
                <a:solidFill>
                  <a:srgbClr val="002060"/>
                </a:solidFill>
              </a:rPr>
              <a:t>encyclopedia</a:t>
            </a:r>
            <a:r>
              <a:rPr lang="cs-CZ" sz="800" dirty="0">
                <a:solidFill>
                  <a:srgbClr val="002060"/>
                </a:solidFill>
              </a:rPr>
              <a:t> [online]. San Francisco (CA): </a:t>
            </a:r>
            <a:r>
              <a:rPr lang="cs-CZ" sz="800" dirty="0" err="1">
                <a:solidFill>
                  <a:srgbClr val="002060"/>
                </a:solidFill>
              </a:rPr>
              <a:t>Wikimedia</a:t>
            </a:r>
            <a:r>
              <a:rPr lang="cs-CZ" sz="800" dirty="0">
                <a:solidFill>
                  <a:srgbClr val="002060"/>
                </a:solidFill>
              </a:rPr>
              <a:t> </a:t>
            </a:r>
            <a:r>
              <a:rPr lang="cs-CZ" sz="800" dirty="0" err="1">
                <a:solidFill>
                  <a:srgbClr val="002060"/>
                </a:solidFill>
              </a:rPr>
              <a:t>Foundation</a:t>
            </a:r>
            <a:r>
              <a:rPr lang="cs-CZ" sz="800" dirty="0">
                <a:solidFill>
                  <a:srgbClr val="002060"/>
                </a:solidFill>
              </a:rPr>
              <a:t>, 6. 7. 2005, 14:22 [cit. 2012-02-06]. Dostupné z: http://cs.wikipedia.org/wiki/Soubor:Grimm.jpg </a:t>
            </a:r>
            <a:r>
              <a:rPr lang="cs-CZ" sz="800" dirty="0" smtClean="0">
                <a:solidFill>
                  <a:srgbClr val="002060"/>
                </a:solidFill>
              </a:rPr>
              <a:t/>
            </a:r>
            <a:br>
              <a:rPr lang="cs-CZ" sz="800" dirty="0" smtClean="0">
                <a:solidFill>
                  <a:srgbClr val="002060"/>
                </a:solidFill>
              </a:rPr>
            </a:br>
            <a:r>
              <a:rPr lang="cs-CZ" sz="800" dirty="0">
                <a:solidFill>
                  <a:srgbClr val="002060"/>
                </a:solidFill>
              </a:rPr>
              <a:t/>
            </a:r>
            <a:br>
              <a:rPr lang="cs-CZ" sz="800" dirty="0">
                <a:solidFill>
                  <a:srgbClr val="002060"/>
                </a:solidFill>
              </a:rPr>
            </a:br>
            <a:r>
              <a:rPr lang="en-US" sz="800" dirty="0" err="1">
                <a:solidFill>
                  <a:srgbClr val="002060"/>
                </a:solidFill>
              </a:rPr>
              <a:t>Soubor:The</a:t>
            </a:r>
            <a:r>
              <a:rPr lang="en-US" sz="800" dirty="0">
                <a:solidFill>
                  <a:srgbClr val="002060"/>
                </a:solidFill>
              </a:rPr>
              <a:t> Princess and the Pea.jpg. In: </a:t>
            </a:r>
            <a:r>
              <a:rPr lang="en-US" sz="800" i="1" dirty="0">
                <a:solidFill>
                  <a:srgbClr val="002060"/>
                </a:solidFill>
              </a:rPr>
              <a:t>Wikipedia</a:t>
            </a:r>
            <a:r>
              <a:rPr lang="en-US" sz="800" dirty="0">
                <a:solidFill>
                  <a:srgbClr val="002060"/>
                </a:solidFill>
              </a:rPr>
              <a:t>: </a:t>
            </a:r>
            <a:r>
              <a:rPr lang="en-US" sz="800" i="1" dirty="0">
                <a:solidFill>
                  <a:srgbClr val="002060"/>
                </a:solidFill>
              </a:rPr>
              <a:t>the free encyclopedia</a:t>
            </a:r>
            <a:r>
              <a:rPr lang="en-US" sz="800" dirty="0">
                <a:solidFill>
                  <a:srgbClr val="002060"/>
                </a:solidFill>
              </a:rPr>
              <a:t> [online]. San Francisco (CA): Wikimedia Foundation, 25. 4. 2009, 07:38 [cit. 2012-02-06]. </a:t>
            </a:r>
            <a:r>
              <a:rPr lang="en-US" sz="800" dirty="0" err="1">
                <a:solidFill>
                  <a:srgbClr val="002060"/>
                </a:solidFill>
              </a:rPr>
              <a:t>Dostupné</a:t>
            </a:r>
            <a:r>
              <a:rPr lang="en-US" sz="800" dirty="0">
                <a:solidFill>
                  <a:srgbClr val="002060"/>
                </a:solidFill>
              </a:rPr>
              <a:t> z: http://cs.wikipedia.org/wiki/Soubor:The_Princess_and_the_Pea.jpg </a:t>
            </a:r>
            <a:r>
              <a:rPr lang="cs-CZ" sz="800" dirty="0" smtClean="0">
                <a:solidFill>
                  <a:srgbClr val="002060"/>
                </a:solidFill>
              </a:rPr>
              <a:t/>
            </a:r>
            <a:br>
              <a:rPr lang="cs-CZ" sz="800" dirty="0" smtClean="0">
                <a:solidFill>
                  <a:srgbClr val="002060"/>
                </a:solidFill>
              </a:rPr>
            </a:br>
            <a:r>
              <a:rPr lang="cs-CZ" sz="800" dirty="0">
                <a:solidFill>
                  <a:srgbClr val="002060"/>
                </a:solidFill>
              </a:rPr>
              <a:t/>
            </a:r>
            <a:br>
              <a:rPr lang="cs-CZ" sz="800" dirty="0">
                <a:solidFill>
                  <a:srgbClr val="002060"/>
                </a:solidFill>
              </a:rPr>
            </a:br>
            <a:r>
              <a:rPr lang="cs-CZ" sz="800" dirty="0" smtClean="0">
                <a:solidFill>
                  <a:srgbClr val="002060"/>
                </a:solidFill>
              </a:rPr>
              <a:t/>
            </a:r>
            <a:br>
              <a:rPr lang="cs-CZ" sz="800" dirty="0" smtClean="0">
                <a:solidFill>
                  <a:srgbClr val="002060"/>
                </a:solidFill>
              </a:rPr>
            </a:br>
            <a:r>
              <a:rPr lang="cs-CZ" sz="800" dirty="0">
                <a:solidFill>
                  <a:srgbClr val="002060"/>
                </a:solidFill>
              </a:rPr>
              <a:t/>
            </a:r>
            <a:br>
              <a:rPr lang="cs-CZ" sz="800" dirty="0">
                <a:solidFill>
                  <a:srgbClr val="002060"/>
                </a:solidFill>
              </a:rPr>
            </a:br>
            <a:r>
              <a:rPr lang="cs-CZ" sz="900" dirty="0" smtClean="0">
                <a:solidFill>
                  <a:srgbClr val="002060"/>
                </a:solidFill>
              </a:rPr>
              <a:t/>
            </a:r>
            <a:br>
              <a:rPr lang="cs-CZ" sz="900" dirty="0" smtClean="0">
                <a:solidFill>
                  <a:srgbClr val="002060"/>
                </a:solidFill>
              </a:rPr>
            </a:br>
            <a:r>
              <a:rPr lang="cs-CZ" sz="900" dirty="0" smtClean="0">
                <a:solidFill>
                  <a:srgbClr val="002060"/>
                </a:solidFill>
              </a:rPr>
              <a:t/>
            </a:r>
            <a:br>
              <a:rPr lang="cs-CZ" sz="900" dirty="0" smtClean="0">
                <a:solidFill>
                  <a:srgbClr val="002060"/>
                </a:solidFill>
              </a:rPr>
            </a:br>
            <a:r>
              <a:rPr lang="cs-CZ" sz="900" dirty="0">
                <a:solidFill>
                  <a:srgbClr val="002060"/>
                </a:solidFill>
              </a:rPr>
              <a:t/>
            </a:r>
            <a:br>
              <a:rPr lang="cs-CZ" sz="900" dirty="0">
                <a:solidFill>
                  <a:srgbClr val="002060"/>
                </a:solidFill>
              </a:rPr>
            </a:br>
            <a:endParaRPr lang="cs-CZ" sz="900" dirty="0">
              <a:solidFill>
                <a:srgbClr val="002060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1475656" y="908720"/>
            <a:ext cx="6248400" cy="720080"/>
          </a:xfrm>
        </p:spPr>
        <p:txBody>
          <a:bodyPr>
            <a:normAutofit lnSpcReduction="10000"/>
          </a:bodyPr>
          <a:lstStyle/>
          <a:p>
            <a:r>
              <a:rPr lang="cs-CZ" sz="2800" b="1" i="0" dirty="0" smtClean="0">
                <a:solidFill>
                  <a:srgbClr val="002060"/>
                </a:solidFill>
              </a:rPr>
              <a:t>Použité zdroje</a:t>
            </a:r>
            <a:endParaRPr lang="cs-CZ" sz="2800" b="1" i="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65187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Vlastní 11">
      <a:dk1>
        <a:srgbClr val="FFC000"/>
      </a:dk1>
      <a:lt1>
        <a:srgbClr val="FFB279"/>
      </a:lt1>
      <a:dk2>
        <a:srgbClr val="7F7F00"/>
      </a:dk2>
      <a:lt2>
        <a:srgbClr val="BF9000"/>
      </a:lt2>
      <a:accent1>
        <a:srgbClr val="903D00"/>
      </a:accent1>
      <a:accent2>
        <a:srgbClr val="A7EA52"/>
      </a:accent2>
      <a:accent3>
        <a:srgbClr val="481E00"/>
      </a:accent3>
      <a:accent4>
        <a:srgbClr val="D85C00"/>
      </a:accent4>
      <a:accent5>
        <a:srgbClr val="FF8021"/>
      </a:accent5>
      <a:accent6>
        <a:srgbClr val="F14124"/>
      </a:accent6>
      <a:hlink>
        <a:srgbClr val="6C2D00"/>
      </a:hlink>
      <a:folHlink>
        <a:srgbClr val="903D00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144</TotalTime>
  <Words>367</Words>
  <Application>Microsoft Office PowerPoint</Application>
  <PresentationFormat>Předvádění na obrazovce (4:3)</PresentationFormat>
  <Paragraphs>78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Svět módy</vt:lpstr>
      <vt:lpstr>Prezentace aplikace PowerPoint</vt:lpstr>
      <vt:lpstr>ANOTACE</vt:lpstr>
      <vt:lpstr>POHÁDKA</vt:lpstr>
      <vt:lpstr>VZNIK POHÁDKY</vt:lpstr>
      <vt:lpstr>Prezentace aplikace PowerPoint</vt:lpstr>
      <vt:lpstr>FOLKLORNÍ POHÁDKY</vt:lpstr>
      <vt:lpstr>Prezentace aplikace PowerPoint</vt:lpstr>
      <vt:lpstr>Sběratelé pohádek</vt:lpstr>
      <vt:lpstr>Božena němcová</vt:lpstr>
      <vt:lpstr>Šternberk – jak si zasloužit princeznu</vt:lpstr>
      <vt:lpstr>Karel jaromír erben</vt:lpstr>
      <vt:lpstr>Dlouhý, široký…</vt:lpstr>
      <vt:lpstr>Bratři grimmové</vt:lpstr>
      <vt:lpstr>Autorské pohádky</vt:lpstr>
      <vt:lpstr>Hans christian andersen</vt:lpstr>
      <vt:lpstr>Princezna na hrášku</vt:lpstr>
      <vt:lpstr>Soubor:Perrault1.jpg. In: Wikipedia: the free encyclopedia [online]. San Francisco (CA): Wikimedia Foundation, 20. 1. 2006, 16:01, 6. 11. 2009, 21:33 [cit. 2012-02-06]. Dostupné z: http://cs.wikipedia.org/wiki/Soubor:Perrault1.jpg  Soubor:Dore ridinghood.jpg. In: Wikipedia: the free encyclopedia [online]. San Francisco (CA): Wikimedia Foundation, 11. 2. 2006, 12:12, 5. 6. 2006, 15:58 [cit. 2012-02-06]. Dostupné z: http://cs.wikipedia.org/wiki/Soubor:Dore_ridinghood.jpg   Soubor:Božena Němcová 1850.jpg. In: Wikipedia: the free encyclopedia [online]. San Francisco (CA): Wikimedia Foundation, 31. 3. 2010, 09:51 [cit. 2012-02-06]. Dostupné z: http://cs.wikipedia.org/wiki/Soubor:Bo%C5%BEena_N%C4%9Bmcov%C3%A1_1850.jpg   Soubor:Artuš Scheiner - Šternberk.jpg. In: Wikipedia: the free encyclopedia [online]. San Francisco (CA): Wikimedia Foundation, 26. 1. 2011, 14:34 [cit. 2012-02-06]. Dostupné z: http://cs.wikipedia.org/wiki/Soubor:Artu%C5%A1_Scheiner_-_%C5%A0ternberk.jpg    Soubor:Jan Vilímek - Karel Jaromír Erben.jpg. In: Wikipedia: the free encyclopedia [online]. San Francisco (CA): Wikimedia Foundation, 15. 1. 2009, 12:18 [cit. 2012-02-06]. Dostupné z: http://cs.wikipedia.org/wiki/Soubor:Jan_Vil%C3%ADmek_-_Karel_Jarom%C3%ADr_Erben.jpg   Soubor:Venceslav cerny dlouhy siroky a bystrozraky.jpg. In: Wikipedia: the free encyclopedia [online]. San Francisco (CA): Wikimedia Foundation, 30. 12. 2006, 16:54 [cit. 2012-02-06]. Dostupné z: http://cs.wikipedia.org/wiki/Soubor:Venceslav_cerny_dlouhy_siroky_a_bystrozraky.jpg   Soubor:Grimm.jpg. In: Wikipedia: the free encyclopedia [online]. San Francisco (CA): Wikimedia Foundation, 6. 7. 2005, 14:22 [cit. 2012-02-06]. Dostupné z: http://cs.wikipedia.org/wiki/Soubor:Grimm.jpg   Soubor:The Princess and the Pea.jpg. In: Wikipedia: the free encyclopedia [online]. San Francisco (CA): Wikimedia Foundation, 25. 4. 2009, 07:38 [cit. 2012-02-06]. Dostupné z: http://cs.wikipedia.org/wiki/Soubor:The_Princess_and_the_Pea.jpg       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MP</cp:lastModifiedBy>
  <cp:revision>15</cp:revision>
  <dcterms:created xsi:type="dcterms:W3CDTF">2012-02-06T12:22:32Z</dcterms:created>
  <dcterms:modified xsi:type="dcterms:W3CDTF">2012-03-01T16:48:35Z</dcterms:modified>
</cp:coreProperties>
</file>