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56" r:id="rId5"/>
    <p:sldId id="257" r:id="rId6"/>
    <p:sldId id="266" r:id="rId7"/>
    <p:sldId id="258" r:id="rId8"/>
    <p:sldId id="267" r:id="rId9"/>
    <p:sldId id="259" r:id="rId10"/>
    <p:sldId id="268" r:id="rId11"/>
    <p:sldId id="260" r:id="rId12"/>
    <p:sldId id="269" r:id="rId13"/>
    <p:sldId id="261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66FF"/>
    <a:srgbClr val="CB23BF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13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9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964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041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1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531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69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11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9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74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0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1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VY_32_INOVACE_1A_01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91264" cy="6264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Anotace: </a:t>
            </a:r>
            <a:r>
              <a:rPr lang="cs-CZ" sz="1600" dirty="0" smtClean="0"/>
              <a:t>Tento materiál je určen pro žáky při spodní hranici těžké MR a zároveň s autismem. Někteří z nich obtížně komunikují, neznají základní pojmy. Materiál je vzhledem k postižení adekvátní jejich možnostem. Žáci si v něm upevňují znalost o čísle 1. Na první stránce žáci přiřazují k číslu 1 počet prvků 1. Zde pracují pomocí rukopisných poznámek, spojují čarou správný počet prvků. Na druhé stránce plní stejný úkol pomocí interaktivity. </a:t>
            </a:r>
            <a:r>
              <a:rPr lang="cs-CZ" sz="1600" dirty="0"/>
              <a:t>K</a:t>
            </a:r>
            <a:r>
              <a:rPr lang="cs-CZ" sz="1600" dirty="0" smtClean="0"/>
              <a:t>liknutím na políčko s jedním prvkem číslo zůstává, ostatní zmizí. Na třetí straně pracují pomocí rukopisných poznámek, žáci vyhledávají číslo 1 a označují je (například kroužkem). Čtvrtá strana je interaktivní, žáci opět vyhledávají číslo 1. Při kliknutí číslo 1 zůstává, ostatní mizí. Další strana je také interaktivní – žáci přiřazují číslo 1 ke správnému počtu prvků (1). Správný počet prvků přiřazují i na páté stránce pomocí přetahování čísla. Zde mohou buď pouze přetahovat číslo 1 nebo všechny prvky počítat. Posledním úkolem je škrtnout pomocí rukopisných poznámek nesprávné údaje.</a:t>
            </a:r>
          </a:p>
          <a:p>
            <a:pPr marL="0" indent="0">
              <a:buNone/>
            </a:pPr>
            <a:r>
              <a:rPr lang="cs-CZ" sz="1600" b="1" dirty="0" smtClean="0"/>
              <a:t>Délka trvání práce s tímto materiálem: </a:t>
            </a:r>
            <a:r>
              <a:rPr lang="cs-CZ" sz="1600" dirty="0"/>
              <a:t>Z</a:t>
            </a:r>
            <a:r>
              <a:rPr lang="cs-CZ" sz="1600" dirty="0" smtClean="0"/>
              <a:t>hruba 35 minut.</a:t>
            </a:r>
          </a:p>
          <a:p>
            <a:pPr marL="0" indent="0">
              <a:buNone/>
            </a:pPr>
            <a:r>
              <a:rPr lang="cs-CZ" sz="1600" b="1" dirty="0" smtClean="0"/>
              <a:t>Autor:</a:t>
            </a:r>
            <a:r>
              <a:rPr lang="cs-CZ" sz="1600" dirty="0" smtClean="0"/>
              <a:t> Daniela </a:t>
            </a:r>
            <a:r>
              <a:rPr lang="cs-CZ" sz="1600" dirty="0" err="1" smtClean="0"/>
              <a:t>Tájková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Datum vytvoření: </a:t>
            </a:r>
            <a:r>
              <a:rPr lang="cs-CZ" sz="1600" dirty="0" smtClean="0"/>
              <a:t>Podzim 2013</a:t>
            </a:r>
          </a:p>
          <a:p>
            <a:pPr marL="0" indent="0">
              <a:buNone/>
            </a:pPr>
            <a:r>
              <a:rPr lang="cs-CZ" sz="1600" b="1" dirty="0"/>
              <a:t>Speciální vzdělávací potřeby: </a:t>
            </a:r>
            <a:r>
              <a:rPr lang="cs-CZ" sz="16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1600" b="1" dirty="0" smtClean="0"/>
              <a:t>Vzdělávací obor: </a:t>
            </a:r>
            <a:r>
              <a:rPr lang="cs-CZ" sz="1600" dirty="0" smtClean="0"/>
              <a:t>Matematika</a:t>
            </a:r>
          </a:p>
          <a:p>
            <a:pPr marL="0" indent="0">
              <a:buNone/>
            </a:pPr>
            <a:r>
              <a:rPr lang="cs-CZ" sz="1600" b="1" dirty="0" smtClean="0"/>
              <a:t>Druh učebního materiálu</a:t>
            </a:r>
            <a:r>
              <a:rPr lang="cs-CZ" sz="1600" dirty="0" smtClean="0"/>
              <a:t>: Interaktivní DUM</a:t>
            </a:r>
          </a:p>
          <a:p>
            <a:pPr marL="0" indent="0">
              <a:buNone/>
            </a:pPr>
            <a:r>
              <a:rPr lang="cs-CZ" sz="1600" b="1" dirty="0" smtClean="0"/>
              <a:t>Inovace: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r>
              <a:rPr lang="cs-CZ" sz="1600" dirty="0">
                <a:latin typeface="+mj-lt"/>
                <a:cs typeface="Times New Roman" pitchFamily="18" charset="0"/>
              </a:rPr>
              <a:t>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sz="1600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sz="16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600" b="1" dirty="0" smtClean="0"/>
              <a:t>Cílová skupina: </a:t>
            </a:r>
            <a:r>
              <a:rPr lang="cs-CZ" sz="1600" dirty="0" smtClean="0"/>
              <a:t>Žák (PAS</a:t>
            </a:r>
            <a:r>
              <a:rPr lang="cs-CZ" sz="1600" dirty="0"/>
              <a:t>, MP, kombinované </a:t>
            </a:r>
            <a:r>
              <a:rPr lang="cs-CZ" sz="1600" dirty="0" smtClean="0"/>
              <a:t>postižení -  MP </a:t>
            </a:r>
            <a:r>
              <a:rPr lang="cs-CZ" sz="1600" dirty="0"/>
              <a:t>v kombinaci se zdravotním znevýhodněním, MP v kombinaci </a:t>
            </a:r>
            <a:r>
              <a:rPr lang="cs-CZ" sz="1600"/>
              <a:t>s </a:t>
            </a:r>
            <a:r>
              <a:rPr lang="cs-CZ" sz="1600" smtClean="0"/>
              <a:t>PAS, </a:t>
            </a:r>
            <a:r>
              <a:rPr lang="cs-CZ" sz="1600"/>
              <a:t>vícečetné </a:t>
            </a:r>
            <a:r>
              <a:rPr lang="cs-CZ" sz="1600" smtClean="0"/>
              <a:t>postižení)</a:t>
            </a: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Stupeň a typ vzdělávání: </a:t>
            </a:r>
            <a:r>
              <a:rPr lang="cs-CZ" sz="1600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229674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807524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 k číslu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42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835151" y="2532599"/>
            <a:ext cx="1440160" cy="136815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/>
              <a:t>1</a:t>
            </a:r>
            <a:endParaRPr lang="cs-CZ" sz="8000" b="1" dirty="0"/>
          </a:p>
        </p:txBody>
      </p:sp>
      <p:sp>
        <p:nvSpPr>
          <p:cNvPr id="6" name="Ovál 5"/>
          <p:cNvSpPr/>
          <p:nvPr/>
        </p:nvSpPr>
        <p:spPr>
          <a:xfrm>
            <a:off x="1331640" y="1668219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35896" y="404664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3356992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948264" y="3019144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24128" y="4760162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79912" y="5517232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940152" y="1433419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547664" y="4869160"/>
            <a:ext cx="1440160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907704" y="1976222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71600" y="3634702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68146" y="3598866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907704" y="5175236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358926" y="5794942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382071" y="4992532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940152" y="4992533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524328" y="3296854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444208" y="1711129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5976" y="682374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923928" y="682374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339752" y="5192210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04248" y="4994712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333604" y="3653688"/>
            <a:ext cx="288032" cy="30867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45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keta 2"/>
          <p:cNvSpPr/>
          <p:nvPr/>
        </p:nvSpPr>
        <p:spPr>
          <a:xfrm>
            <a:off x="3275856" y="2170267"/>
            <a:ext cx="1872208" cy="1600944"/>
          </a:xfrm>
          <a:prstGeom prst="plaqu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3635896" y="569323"/>
            <a:ext cx="1440160" cy="864096"/>
            <a:chOff x="3635896" y="569323"/>
            <a:chExt cx="1440160" cy="864096"/>
          </a:xfrm>
          <a:solidFill>
            <a:schemeClr val="bg1"/>
          </a:solidFill>
        </p:grpSpPr>
        <p:sp>
          <p:nvSpPr>
            <p:cNvPr id="14" name="Ovál 13"/>
            <p:cNvSpPr/>
            <p:nvPr/>
          </p:nvSpPr>
          <p:spPr>
            <a:xfrm>
              <a:off x="3635896" y="569323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3791744" y="848971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208006" y="856044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575930" y="848971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652120" y="1306171"/>
            <a:ext cx="1440160" cy="864096"/>
            <a:chOff x="5652120" y="1306171"/>
            <a:chExt cx="1440160" cy="864096"/>
          </a:xfrm>
          <a:solidFill>
            <a:schemeClr val="bg1"/>
          </a:solidFill>
        </p:grpSpPr>
        <p:sp>
          <p:nvSpPr>
            <p:cNvPr id="5" name="Ovál 4"/>
            <p:cNvSpPr/>
            <p:nvPr/>
          </p:nvSpPr>
          <p:spPr>
            <a:xfrm>
              <a:off x="5652120" y="1306171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6228184" y="1622485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465284" y="1433419"/>
            <a:ext cx="1440160" cy="864096"/>
            <a:chOff x="1475656" y="1306171"/>
            <a:chExt cx="1440160" cy="864096"/>
          </a:xfrm>
          <a:solidFill>
            <a:schemeClr val="bg1"/>
          </a:solidFill>
        </p:grpSpPr>
        <p:sp>
          <p:nvSpPr>
            <p:cNvPr id="12" name="Ovál 11"/>
            <p:cNvSpPr/>
            <p:nvPr/>
          </p:nvSpPr>
          <p:spPr>
            <a:xfrm>
              <a:off x="1475656" y="1306171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728171" y="1585819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205099" y="1585819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23528" y="2907115"/>
            <a:ext cx="1440160" cy="864096"/>
            <a:chOff x="323528" y="2907115"/>
            <a:chExt cx="1440160" cy="864096"/>
          </a:xfrm>
          <a:solidFill>
            <a:schemeClr val="bg1"/>
          </a:solidFill>
        </p:grpSpPr>
        <p:sp>
          <p:nvSpPr>
            <p:cNvPr id="11" name="Ovál 10"/>
            <p:cNvSpPr/>
            <p:nvPr/>
          </p:nvSpPr>
          <p:spPr>
            <a:xfrm>
              <a:off x="323528" y="2907115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899592" y="3196208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807487" y="4005064"/>
            <a:ext cx="1440160" cy="864096"/>
            <a:chOff x="5807487" y="4005064"/>
            <a:chExt cx="1440160" cy="864096"/>
          </a:xfrm>
          <a:solidFill>
            <a:schemeClr val="bg1"/>
          </a:solidFill>
        </p:grpSpPr>
        <p:sp>
          <p:nvSpPr>
            <p:cNvPr id="9" name="Ovál 8"/>
            <p:cNvSpPr/>
            <p:nvPr/>
          </p:nvSpPr>
          <p:spPr>
            <a:xfrm>
              <a:off x="5807487" y="4005064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36435" y="4293096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044704" y="4293096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835151" y="4869160"/>
            <a:ext cx="1440160" cy="864096"/>
            <a:chOff x="3835151" y="4869160"/>
            <a:chExt cx="1440160" cy="864096"/>
          </a:xfrm>
          <a:solidFill>
            <a:schemeClr val="bg1"/>
          </a:solidFill>
        </p:grpSpPr>
        <p:sp>
          <p:nvSpPr>
            <p:cNvPr id="13" name="Ovál 12"/>
            <p:cNvSpPr/>
            <p:nvPr/>
          </p:nvSpPr>
          <p:spPr>
            <a:xfrm>
              <a:off x="3835151" y="4869160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4429941" y="5202815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835696" y="4293096"/>
            <a:ext cx="1440160" cy="864096"/>
            <a:chOff x="1835696" y="4293096"/>
            <a:chExt cx="1440160" cy="864096"/>
          </a:xfrm>
          <a:solidFill>
            <a:schemeClr val="bg1"/>
          </a:solidFill>
        </p:grpSpPr>
        <p:sp>
          <p:nvSpPr>
            <p:cNvPr id="10" name="Ovál 9"/>
            <p:cNvSpPr/>
            <p:nvPr/>
          </p:nvSpPr>
          <p:spPr>
            <a:xfrm>
              <a:off x="1835696" y="4293096"/>
              <a:ext cx="1440160" cy="864096"/>
            </a:xfrm>
            <a:prstGeom prst="ellipse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061083" y="4572744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411760" y="4572744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2771800" y="4572744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746986" y="2147827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7092280" y="2636912"/>
            <a:ext cx="1440160" cy="864096"/>
            <a:chOff x="7092280" y="2636912"/>
            <a:chExt cx="1440160" cy="864096"/>
          </a:xfrm>
        </p:grpSpPr>
        <p:sp>
          <p:nvSpPr>
            <p:cNvPr id="6" name="Ovál 5"/>
            <p:cNvSpPr/>
            <p:nvPr/>
          </p:nvSpPr>
          <p:spPr>
            <a:xfrm>
              <a:off x="7092280" y="2636912"/>
              <a:ext cx="1440160" cy="8640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7596336" y="2957419"/>
              <a:ext cx="288032" cy="30480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160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Číslo 1 dej do kroužku.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65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68696" y="2029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1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5477" y="15261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8021" y="146501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969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5857" y="33835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1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8195" y="84048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87766" y="3521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112" y="42142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1953" y="28477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39924" y="34518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2232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68212" y="14184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5400" y="201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43796" y="2033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91659" y="3326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9051" y="4293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59561" y="221622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3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0041" y="36878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3568" y="315417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612185" y="16756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2323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50401" y="37064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393491" y="508518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204193" y="17897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058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6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838536" y="28736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312410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417351" y="582602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8112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27584" y="5827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8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99767" y="439919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8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80312" y="44332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317687" y="56654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9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588224" y="61560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9</a:t>
            </a:r>
            <a:endParaRPr lang="cs-CZ" sz="6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72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91264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Klikni na číslo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54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515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97240" y="16798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7984" y="24853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30199" y="125806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21358" y="263691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644" y="3492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21735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20676" y="29419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14432" y="448964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37983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3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61366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3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7414" y="413556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3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19772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4028" y="282157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9930" y="11720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7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94872" y="55892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7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72240" y="544522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8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501317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6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24010" y="542166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6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282157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21126" y="34001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17772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23044" y="466242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8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7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1 k jednomu barevnému čtverečku.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64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132323" y="409343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2243" y="409343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92163" y="404664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72083" y="404664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52003" y="404664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32323" y="1489463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412243" y="1489463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92163" y="1484784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72083" y="1484784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52003" y="1484784"/>
            <a:ext cx="720080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32323" y="246391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12243" y="246391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2163" y="245923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972083" y="2459231"/>
            <a:ext cx="720080" cy="64807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52003" y="2459231"/>
            <a:ext cx="720080" cy="64807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132323" y="360902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412243" y="360902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692163" y="360434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72083" y="360434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52003" y="3604341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32323" y="479567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412243" y="479567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692163" y="479099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972083" y="479099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52003" y="4790991"/>
            <a:ext cx="720080" cy="648072"/>
          </a:xfrm>
          <a:prstGeom prst="rect">
            <a:avLst/>
          </a:prstGeom>
          <a:solidFill>
            <a:srgbClr val="CB23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241144" y="5877272"/>
            <a:ext cx="3600400" cy="652751"/>
            <a:chOff x="628328" y="5157192"/>
            <a:chExt cx="3600400" cy="652751"/>
          </a:xfrm>
          <a:solidFill>
            <a:schemeClr val="accent6">
              <a:lumMod val="75000"/>
            </a:schemeClr>
          </a:solidFill>
        </p:grpSpPr>
        <p:sp>
          <p:nvSpPr>
            <p:cNvPr id="43" name="Obdélník 42"/>
            <p:cNvSpPr/>
            <p:nvPr/>
          </p:nvSpPr>
          <p:spPr>
            <a:xfrm>
              <a:off x="3508648" y="5161871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788568" y="5161871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2068488" y="5157192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1348408" y="5157192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628328" y="5157192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TextovéPole 54"/>
          <p:cNvSpPr txBox="1"/>
          <p:nvPr/>
        </p:nvSpPr>
        <p:spPr>
          <a:xfrm>
            <a:off x="7668344" y="27879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24328" y="97695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668344" y="5013176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39142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98728E-6 L -0.37778 0.042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2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2211E-6 L -0.38594 0.094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4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8885E-6 L -0.37778 -0.063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3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376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395400" y="57332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1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53254" y="572363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1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13581" y="563387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7753" y="566124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5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51016" y="563387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02948" y="562623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1</a:t>
            </a:r>
            <a:endParaRPr lang="cs-CZ" sz="6000" b="1" dirty="0">
              <a:solidFill>
                <a:srgbClr val="00B0F0"/>
              </a:solidFill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3602854" y="407864"/>
            <a:ext cx="1944216" cy="2301056"/>
            <a:chOff x="3602854" y="407864"/>
            <a:chExt cx="1944216" cy="2301056"/>
          </a:xfrm>
        </p:grpSpPr>
        <p:sp>
          <p:nvSpPr>
            <p:cNvPr id="9" name="Zaoblený obdélník 8"/>
            <p:cNvSpPr/>
            <p:nvPr/>
          </p:nvSpPr>
          <p:spPr>
            <a:xfrm>
              <a:off x="3602854" y="407864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Pěticípá hvězda 18"/>
            <p:cNvSpPr/>
            <p:nvPr/>
          </p:nvSpPr>
          <p:spPr>
            <a:xfrm>
              <a:off x="4376940" y="840150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178918" y="1559992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738282" y="3226441"/>
            <a:ext cx="1944216" cy="2302987"/>
            <a:chOff x="738282" y="3226441"/>
            <a:chExt cx="1944216" cy="2302987"/>
          </a:xfrm>
        </p:grpSpPr>
        <p:sp>
          <p:nvSpPr>
            <p:cNvPr id="6" name="Zaoblený obdélník 5"/>
            <p:cNvSpPr/>
            <p:nvPr/>
          </p:nvSpPr>
          <p:spPr>
            <a:xfrm>
              <a:off x="738282" y="3226441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ěticípá hvězda 12"/>
            <p:cNvSpPr/>
            <p:nvPr/>
          </p:nvSpPr>
          <p:spPr>
            <a:xfrm>
              <a:off x="1516056" y="3700984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256508" y="4380500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602854" y="3212976"/>
            <a:ext cx="1944216" cy="2301056"/>
            <a:chOff x="3602854" y="3212976"/>
            <a:chExt cx="1944216" cy="2301056"/>
          </a:xfrm>
        </p:grpSpPr>
        <p:sp>
          <p:nvSpPr>
            <p:cNvPr id="7" name="Zaoblený obdélník 6"/>
            <p:cNvSpPr/>
            <p:nvPr/>
          </p:nvSpPr>
          <p:spPr>
            <a:xfrm>
              <a:off x="3602854" y="3212976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Pěticípá hvězda 13"/>
            <p:cNvSpPr/>
            <p:nvPr/>
          </p:nvSpPr>
          <p:spPr>
            <a:xfrm>
              <a:off x="4178918" y="3810989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Pěticípá hvězda 14"/>
            <p:cNvSpPr/>
            <p:nvPr/>
          </p:nvSpPr>
          <p:spPr>
            <a:xfrm>
              <a:off x="4698014" y="3794715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Pěticípá hvězda 15"/>
            <p:cNvSpPr/>
            <p:nvPr/>
          </p:nvSpPr>
          <p:spPr>
            <a:xfrm>
              <a:off x="3951798" y="3376340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Pěticípá hvězda 16"/>
            <p:cNvSpPr/>
            <p:nvPr/>
          </p:nvSpPr>
          <p:spPr>
            <a:xfrm>
              <a:off x="4499992" y="3396692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Pěticípá hvězda 17"/>
            <p:cNvSpPr/>
            <p:nvPr/>
          </p:nvSpPr>
          <p:spPr>
            <a:xfrm>
              <a:off x="5004048" y="3407049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154754" y="4365104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539897" y="3199663"/>
            <a:ext cx="1944216" cy="2301056"/>
            <a:chOff x="6539897" y="3199663"/>
            <a:chExt cx="1944216" cy="2301056"/>
          </a:xfrm>
        </p:grpSpPr>
        <p:sp>
          <p:nvSpPr>
            <p:cNvPr id="8" name="Zaoblený obdélník 7"/>
            <p:cNvSpPr/>
            <p:nvPr/>
          </p:nvSpPr>
          <p:spPr>
            <a:xfrm>
              <a:off x="6539897" y="3199663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Pěticípá hvězda 23"/>
            <p:cNvSpPr/>
            <p:nvPr/>
          </p:nvSpPr>
          <p:spPr>
            <a:xfrm>
              <a:off x="7344308" y="3573625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084760" y="4351791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78629" y="404664"/>
            <a:ext cx="1944216" cy="2311164"/>
            <a:chOff x="678629" y="404664"/>
            <a:chExt cx="1944216" cy="2311164"/>
          </a:xfrm>
        </p:grpSpPr>
        <p:sp>
          <p:nvSpPr>
            <p:cNvPr id="4" name="Zaoblený obdélník 3"/>
            <p:cNvSpPr/>
            <p:nvPr/>
          </p:nvSpPr>
          <p:spPr>
            <a:xfrm>
              <a:off x="678629" y="404664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Pěticípá hvězda 10"/>
            <p:cNvSpPr/>
            <p:nvPr/>
          </p:nvSpPr>
          <p:spPr>
            <a:xfrm>
              <a:off x="1003378" y="798601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Pěticípá hvězda 11"/>
            <p:cNvSpPr/>
            <p:nvPr/>
          </p:nvSpPr>
          <p:spPr>
            <a:xfrm>
              <a:off x="2101773" y="798600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Pěticípá hvězda 22"/>
            <p:cNvSpPr/>
            <p:nvPr/>
          </p:nvSpPr>
          <p:spPr>
            <a:xfrm>
              <a:off x="1496594" y="803524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181949" y="1566900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372200" y="404664"/>
            <a:ext cx="1944216" cy="2301056"/>
            <a:chOff x="6372200" y="404664"/>
            <a:chExt cx="1944216" cy="2301056"/>
          </a:xfrm>
        </p:grpSpPr>
        <p:sp>
          <p:nvSpPr>
            <p:cNvPr id="10" name="Zaoblený obdélník 9"/>
            <p:cNvSpPr/>
            <p:nvPr/>
          </p:nvSpPr>
          <p:spPr>
            <a:xfrm>
              <a:off x="6372200" y="404664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Pěticípá hvězda 19"/>
            <p:cNvSpPr/>
            <p:nvPr/>
          </p:nvSpPr>
          <p:spPr>
            <a:xfrm>
              <a:off x="6660232" y="817351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Pěticípá hvězda 20"/>
            <p:cNvSpPr/>
            <p:nvPr/>
          </p:nvSpPr>
          <p:spPr>
            <a:xfrm>
              <a:off x="7146286" y="799975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Pěticípá hvězda 21"/>
            <p:cNvSpPr/>
            <p:nvPr/>
          </p:nvSpPr>
          <p:spPr>
            <a:xfrm>
              <a:off x="7668344" y="799975"/>
              <a:ext cx="396044" cy="333153"/>
            </a:xfrm>
            <a:prstGeom prst="star5">
              <a:avLst/>
            </a:prstGeom>
            <a:solidFill>
              <a:srgbClr val="CB23BF"/>
            </a:solidFill>
            <a:ln>
              <a:solidFill>
                <a:srgbClr val="CB23B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825212" y="1556792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678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054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je správně?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Nesprávné škrtni.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 rot="5400000">
            <a:off x="6626567" y="2670577"/>
            <a:ext cx="3600400" cy="652751"/>
            <a:chOff x="252003" y="404664"/>
            <a:chExt cx="3600400" cy="652751"/>
          </a:xfrm>
        </p:grpSpPr>
        <p:sp>
          <p:nvSpPr>
            <p:cNvPr id="7" name="Obdélník 6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Obdélník 27"/>
          <p:cNvSpPr/>
          <p:nvPr/>
        </p:nvSpPr>
        <p:spPr>
          <a:xfrm rot="5400000">
            <a:off x="5472100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5400000">
            <a:off x="5472832" y="339699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5400000">
            <a:off x="5472832" y="195683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5400000">
            <a:off x="5472832" y="267691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rot="5400000">
            <a:off x="5472832" y="1232757"/>
            <a:ext cx="72008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rot="5400000">
            <a:off x="4175956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rot="5400000">
            <a:off x="4176688" y="339699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rot="5400000">
            <a:off x="4176688" y="195683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5400000">
            <a:off x="4176688" y="267691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5400000">
            <a:off x="4176688" y="1232757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 rot="5400000">
            <a:off x="2951820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 rot="5400000">
            <a:off x="2952552" y="3396992"/>
            <a:ext cx="720080" cy="648072"/>
          </a:xfrm>
          <a:prstGeom prst="rect">
            <a:avLst/>
          </a:prstGeom>
          <a:solidFill>
            <a:srgbClr val="CB23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 rot="5400000">
            <a:off x="2952552" y="1956832"/>
            <a:ext cx="720080" cy="648072"/>
          </a:xfrm>
          <a:prstGeom prst="rect">
            <a:avLst/>
          </a:prstGeom>
          <a:solidFill>
            <a:srgbClr val="CB23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 rot="5400000">
            <a:off x="2952552" y="2676912"/>
            <a:ext cx="720080" cy="648072"/>
          </a:xfrm>
          <a:prstGeom prst="rect">
            <a:avLst/>
          </a:prstGeom>
          <a:solidFill>
            <a:srgbClr val="CB23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 rot="5400000">
            <a:off x="2952552" y="1232757"/>
            <a:ext cx="720080" cy="648072"/>
          </a:xfrm>
          <a:prstGeom prst="rect">
            <a:avLst/>
          </a:prstGeom>
          <a:solidFill>
            <a:srgbClr val="CB23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 rot="5400000">
            <a:off x="326651" y="411707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 rot="5400000">
            <a:off x="327383" y="339699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 rot="5400000">
            <a:off x="327383" y="1956831"/>
            <a:ext cx="720080" cy="648072"/>
          </a:xfrm>
          <a:prstGeom prst="rect">
            <a:avLst/>
          </a:prstGeom>
          <a:solidFill>
            <a:srgbClr val="66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 rot="5400000">
            <a:off x="327383" y="267691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5400000">
            <a:off x="327383" y="1232756"/>
            <a:ext cx="720080" cy="648072"/>
          </a:xfrm>
          <a:prstGeom prst="rect">
            <a:avLst/>
          </a:prstGeom>
          <a:solidFill>
            <a:srgbClr val="66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 rot="5400000">
            <a:off x="1581012" y="413310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 rot="5400000">
            <a:off x="1581744" y="341302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 rot="5400000">
            <a:off x="1581744" y="197286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 rot="5400000">
            <a:off x="1581744" y="269294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 rot="5400000">
            <a:off x="1581744" y="1248785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 rot="5400000">
            <a:off x="6696236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 rot="5400000">
            <a:off x="6696968" y="339699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 rot="5400000">
            <a:off x="6696968" y="1956832"/>
            <a:ext cx="720080" cy="648072"/>
          </a:xfrm>
          <a:prstGeom prst="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 rot="5400000">
            <a:off x="6696968" y="267691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 rot="5400000">
            <a:off x="6696968" y="1232757"/>
            <a:ext cx="720080" cy="648072"/>
          </a:xfrm>
          <a:prstGeom prst="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251520" y="505207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653954" y="508488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003604" y="508989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86807" y="50972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652120" y="5105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838429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196222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7242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409</Words>
  <Application>Microsoft Office PowerPoint</Application>
  <PresentationFormat>Předvádění na obrazovce (4:3)</PresentationFormat>
  <Paragraphs>97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Číslo 1 VY_32_INOVACE_1A_01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38</cp:revision>
  <dcterms:created xsi:type="dcterms:W3CDTF">2013-09-27T16:29:12Z</dcterms:created>
  <dcterms:modified xsi:type="dcterms:W3CDTF">2013-12-01T17:47:21Z</dcterms:modified>
</cp:coreProperties>
</file>