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67" r:id="rId4"/>
    <p:sldId id="256" r:id="rId5"/>
    <p:sldId id="263" r:id="rId6"/>
    <p:sldId id="268" r:id="rId7"/>
    <p:sldId id="258" r:id="rId8"/>
    <p:sldId id="272" r:id="rId9"/>
    <p:sldId id="259" r:id="rId10"/>
    <p:sldId id="269" r:id="rId11"/>
    <p:sldId id="260" r:id="rId12"/>
    <p:sldId id="270" r:id="rId13"/>
    <p:sldId id="261" r:id="rId14"/>
    <p:sldId id="262" r:id="rId15"/>
    <p:sldId id="271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E2FD"/>
    <a:srgbClr val="66CCFF"/>
    <a:srgbClr val="FFFFCC"/>
    <a:srgbClr val="EE9AE8"/>
    <a:srgbClr val="E74FCA"/>
    <a:srgbClr val="D4F7FC"/>
    <a:srgbClr val="CCFFFF"/>
    <a:srgbClr val="FFFFFF"/>
    <a:srgbClr val="008000"/>
    <a:srgbClr val="FECE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131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492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964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041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316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531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696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118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6619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194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7745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9EC71F-ED6E-45E5-B670-4E15B128ADD7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E2860C-919E-4976-8DF3-C126C493FE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604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Číslo 2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VY_32_INOVACE_1A_02</a:t>
            </a:r>
            <a:r>
              <a:rPr lang="cs-CZ" sz="4000"/>
              <a:t/>
            </a:r>
            <a:br>
              <a:rPr lang="cs-CZ" sz="4000"/>
            </a:br>
            <a:r>
              <a:rPr lang="cs-CZ" sz="3100"/>
              <a:t>Číslo projektu: CZ.1.07/1.5.00/34.1056</a:t>
            </a:r>
            <a:endParaRPr lang="cs-CZ" sz="31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1</a:t>
            </a:r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639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91264" cy="6480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b="1" dirty="0" smtClean="0"/>
              <a:t>Anotace: </a:t>
            </a:r>
            <a:r>
              <a:rPr lang="cs-CZ" sz="1600" dirty="0"/>
              <a:t>Tento materiál je určen pro žáky při spodní hranici těžké MR a zároveň s autismem. Někteří z </a:t>
            </a:r>
            <a:r>
              <a:rPr lang="cs-CZ" sz="1600" dirty="0" smtClean="0"/>
              <a:t>nich obtížně </a:t>
            </a:r>
            <a:r>
              <a:rPr lang="cs-CZ" sz="1600" dirty="0"/>
              <a:t>komunikují, neznají základní pojmy. </a:t>
            </a:r>
            <a:r>
              <a:rPr lang="cs-CZ" sz="1600" dirty="0" smtClean="0"/>
              <a:t>Materiál </a:t>
            </a:r>
            <a:r>
              <a:rPr lang="cs-CZ" sz="1600" dirty="0"/>
              <a:t>je vzhledem k </a:t>
            </a:r>
            <a:r>
              <a:rPr lang="cs-CZ" sz="1600" dirty="0" smtClean="0"/>
              <a:t>postižení </a:t>
            </a:r>
            <a:r>
              <a:rPr lang="cs-CZ" sz="1600" dirty="0"/>
              <a:t>adekvátní jejich </a:t>
            </a:r>
            <a:r>
              <a:rPr lang="cs-CZ" sz="1600" dirty="0" smtClean="0"/>
              <a:t>možnostem. Je určen k upevnění znalosti o čísle 2. </a:t>
            </a:r>
            <a:r>
              <a:rPr lang="cs-CZ" sz="1600" dirty="0"/>
              <a:t>Na </a:t>
            </a:r>
            <a:r>
              <a:rPr lang="cs-CZ" sz="1600" dirty="0" smtClean="0"/>
              <a:t>první stránce žáci přiřazují k číslu 2 počet prvků 2. Zde pracují pomocí rukopisných poznámek – spojují čarou počet 2. Na druhé stránce plní stejný úkol pomocí interaktivity. </a:t>
            </a:r>
            <a:r>
              <a:rPr lang="cs-CZ" sz="1600" dirty="0"/>
              <a:t>K</a:t>
            </a:r>
            <a:r>
              <a:rPr lang="cs-CZ" sz="1600" dirty="0" smtClean="0"/>
              <a:t>liknutím na políčko s dvěma prvky  políčko zůstává, ostatní zmizí. Na třetí stránce žáci vyhledávají číslo 2. Zde pracují pomocí rukopisných poznámek – číslo 2 dávají do kroužku. Pomocí interaktivity pracují na čtvrté stránce – kliknutím číslo 2 zůstává, ostatní mizí. Pátá strana je také interaktivní – žáci přiřazují číslo 2 ke správnému počtu prvků. Správný počet prvků přiřazují i na šesté stránce přetahováním čísla. Zde mohou buď pouze přetahovat číslo 2 nebo všechny prvky počítat. Předposledním úkolem je škrtnout pomocí rukopisných poznámek nesprávné údaje. Na poslední stránce přiřazují přetahováním správný počet koleček.</a:t>
            </a:r>
          </a:p>
          <a:p>
            <a:pPr marL="0" indent="0">
              <a:buNone/>
            </a:pPr>
            <a:r>
              <a:rPr lang="cs-CZ" sz="1600" b="1" dirty="0" smtClean="0"/>
              <a:t>Délka trvání práce s tímto materiálem: </a:t>
            </a:r>
            <a:r>
              <a:rPr lang="cs-CZ" sz="1600" dirty="0"/>
              <a:t>Z</a:t>
            </a:r>
            <a:r>
              <a:rPr lang="cs-CZ" sz="1600" dirty="0" smtClean="0"/>
              <a:t>hruba 35 minut.</a:t>
            </a:r>
          </a:p>
          <a:p>
            <a:pPr marL="0" indent="0">
              <a:buNone/>
            </a:pPr>
            <a:r>
              <a:rPr lang="cs-CZ" sz="1600" b="1" dirty="0" smtClean="0"/>
              <a:t>Autor:</a:t>
            </a:r>
            <a:r>
              <a:rPr lang="cs-CZ" sz="1600" dirty="0" smtClean="0"/>
              <a:t> Daniela </a:t>
            </a:r>
            <a:r>
              <a:rPr lang="cs-CZ" sz="1600" dirty="0" err="1" smtClean="0"/>
              <a:t>Tájková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b="1" dirty="0" smtClean="0"/>
              <a:t>Datum vytvoření: </a:t>
            </a:r>
            <a:r>
              <a:rPr lang="cs-CZ" sz="1600" dirty="0" smtClean="0"/>
              <a:t>Podzim 2013</a:t>
            </a:r>
          </a:p>
          <a:p>
            <a:pPr marL="0" indent="0">
              <a:buNone/>
            </a:pPr>
            <a:r>
              <a:rPr lang="cs-CZ" sz="1600" b="1" dirty="0"/>
              <a:t>Speciální vzdělávací potřeby: </a:t>
            </a:r>
            <a:r>
              <a:rPr lang="cs-CZ" sz="1600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sz="1600" b="1" dirty="0" smtClean="0"/>
              <a:t>Vzdělávací obor: </a:t>
            </a:r>
            <a:r>
              <a:rPr lang="cs-CZ" sz="1600" dirty="0" smtClean="0"/>
              <a:t>Matematika</a:t>
            </a:r>
          </a:p>
          <a:p>
            <a:pPr marL="0" indent="0">
              <a:buNone/>
            </a:pPr>
            <a:r>
              <a:rPr lang="cs-CZ" sz="1600" b="1" dirty="0" smtClean="0"/>
              <a:t>Druh učebního materiálu</a:t>
            </a:r>
            <a:r>
              <a:rPr lang="cs-CZ" sz="1600" dirty="0" smtClean="0"/>
              <a:t>: Interaktivní DUM</a:t>
            </a:r>
          </a:p>
          <a:p>
            <a:pPr marL="0" indent="0">
              <a:buNone/>
            </a:pPr>
            <a:r>
              <a:rPr lang="cs-CZ" sz="1600" b="1" dirty="0" smtClean="0"/>
              <a:t>Inovace:</a:t>
            </a:r>
            <a:r>
              <a:rPr lang="cs-CZ" sz="1600" dirty="0" smtClean="0">
                <a:latin typeface="+mj-lt"/>
                <a:cs typeface="Times New Roman" pitchFamily="18" charset="0"/>
              </a:rPr>
              <a:t> </a:t>
            </a:r>
            <a:r>
              <a:rPr lang="cs-CZ" sz="1600" dirty="0">
                <a:latin typeface="+mj-lt"/>
                <a:cs typeface="Times New Roman" pitchFamily="18" charset="0"/>
              </a:rPr>
              <a:t>R</a:t>
            </a:r>
            <a:r>
              <a:rPr lang="cs-CZ" sz="1600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sz="1600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sz="1600" b="1" dirty="0" smtClean="0">
              <a:latin typeface="+mj-lt"/>
            </a:endParaRPr>
          </a:p>
          <a:p>
            <a:pPr marL="0" indent="0">
              <a:buNone/>
            </a:pPr>
            <a:r>
              <a:rPr lang="cs-CZ" sz="1600" b="1" dirty="0" smtClean="0"/>
              <a:t>Cílová skupina: </a:t>
            </a:r>
            <a:r>
              <a:rPr lang="cs-CZ" sz="1600" dirty="0" smtClean="0"/>
              <a:t>Žák (PAS</a:t>
            </a:r>
            <a:r>
              <a:rPr lang="cs-CZ" sz="1600" dirty="0"/>
              <a:t>, MP, kombinované postižení </a:t>
            </a:r>
            <a:r>
              <a:rPr lang="cs-CZ" sz="1600" dirty="0" smtClean="0"/>
              <a:t>- MP </a:t>
            </a:r>
            <a:r>
              <a:rPr lang="cs-CZ" sz="1600" dirty="0"/>
              <a:t>v kombinaci se zdravotním znevýhodněním, MP v kombinaci </a:t>
            </a:r>
            <a:r>
              <a:rPr lang="cs-CZ" sz="1600"/>
              <a:t>s </a:t>
            </a:r>
            <a:r>
              <a:rPr lang="cs-CZ" sz="1600" smtClean="0"/>
              <a:t>PAS, </a:t>
            </a:r>
            <a:r>
              <a:rPr lang="cs-CZ" sz="1600"/>
              <a:t>vícečetné </a:t>
            </a:r>
            <a:r>
              <a:rPr lang="cs-CZ" sz="1600" smtClean="0"/>
              <a:t>postižení)</a:t>
            </a:r>
            <a:endParaRPr lang="cs-CZ" sz="1600" dirty="0"/>
          </a:p>
          <a:p>
            <a:pPr marL="0" indent="0">
              <a:buNone/>
            </a:pPr>
            <a:r>
              <a:rPr lang="cs-CZ" sz="1600" b="1" dirty="0" smtClean="0"/>
              <a:t>Stupeň a typ vzdělávání: </a:t>
            </a:r>
            <a:r>
              <a:rPr lang="cs-CZ" sz="1600" dirty="0" smtClean="0"/>
              <a:t>Praktická škola jednoletá</a:t>
            </a:r>
          </a:p>
        </p:txBody>
      </p:sp>
    </p:spTree>
    <p:extLst>
      <p:ext uri="{BB962C8B-B14F-4D97-AF65-F5344CB8AC3E}">
        <p14:creationId xmlns:p14="http://schemas.microsoft.com/office/powerpoint/2010/main" val="193693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20688"/>
            <a:ext cx="8075240" cy="55054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692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FFFC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ál 6"/>
          <p:cNvSpPr/>
          <p:nvPr/>
        </p:nvSpPr>
        <p:spPr>
          <a:xfrm>
            <a:off x="3697801" y="2462685"/>
            <a:ext cx="1872208" cy="1713247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chemeClr val="tx1"/>
                </a:solidFill>
              </a:rPr>
              <a:t>2</a:t>
            </a:r>
            <a:endParaRPr lang="cs-CZ" sz="7200" b="1" dirty="0">
              <a:solidFill>
                <a:schemeClr val="tx1"/>
              </a:solidFill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4449695" y="305036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dorovný svitek 31"/>
          <p:cNvSpPr/>
          <p:nvPr/>
        </p:nvSpPr>
        <p:spPr>
          <a:xfrm>
            <a:off x="6500456" y="1556792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dorovný svitek 37"/>
          <p:cNvSpPr/>
          <p:nvPr/>
        </p:nvSpPr>
        <p:spPr>
          <a:xfrm>
            <a:off x="6948264" y="3013226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dorovný svitek 38"/>
          <p:cNvSpPr/>
          <p:nvPr/>
        </p:nvSpPr>
        <p:spPr>
          <a:xfrm>
            <a:off x="5076056" y="4941168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dorovný svitek 39"/>
          <p:cNvSpPr/>
          <p:nvPr/>
        </p:nvSpPr>
        <p:spPr>
          <a:xfrm>
            <a:off x="1262586" y="5013176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dorovný svitek 40"/>
          <p:cNvSpPr/>
          <p:nvPr/>
        </p:nvSpPr>
        <p:spPr>
          <a:xfrm>
            <a:off x="503548" y="2462685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dorovný svitek 41"/>
          <p:cNvSpPr/>
          <p:nvPr/>
        </p:nvSpPr>
        <p:spPr>
          <a:xfrm>
            <a:off x="1115616" y="335855"/>
            <a:ext cx="2088232" cy="1368152"/>
          </a:xfrm>
          <a:prstGeom prst="horizontalScrol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828130" y="5301208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1115616" y="2894733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411760" y="5452368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1581568" y="5445224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7334821" y="3578809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8004604" y="3511215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250345" y="794535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6806465" y="1842102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7390559" y="2210657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7918905" y="1797968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2411760" y="649279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1519846" y="649279"/>
            <a:ext cx="584084" cy="5040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45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Ovál 34"/>
          <p:cNvSpPr/>
          <p:nvPr/>
        </p:nvSpPr>
        <p:spPr>
          <a:xfrm>
            <a:off x="3218202" y="2131178"/>
            <a:ext cx="2073838" cy="1815487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7030A0"/>
                </a:solidFill>
              </a:rPr>
              <a:t>2</a:t>
            </a:r>
            <a:endParaRPr lang="cs-CZ" sz="9600" b="1" dirty="0">
              <a:solidFill>
                <a:srgbClr val="7030A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086535" y="893433"/>
            <a:ext cx="2160240" cy="1224136"/>
            <a:chOff x="1086535" y="893433"/>
            <a:chExt cx="2160240" cy="1224136"/>
          </a:xfrm>
        </p:grpSpPr>
        <p:sp>
          <p:nvSpPr>
            <p:cNvPr id="5" name="Ovál 4"/>
            <p:cNvSpPr/>
            <p:nvPr/>
          </p:nvSpPr>
          <p:spPr>
            <a:xfrm>
              <a:off x="1086535" y="893433"/>
              <a:ext cx="2160240" cy="122413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Pěticípá hvězda 2"/>
            <p:cNvSpPr/>
            <p:nvPr/>
          </p:nvSpPr>
          <p:spPr>
            <a:xfrm>
              <a:off x="1484547" y="1136345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Pěticípá hvězda 37"/>
            <p:cNvSpPr/>
            <p:nvPr/>
          </p:nvSpPr>
          <p:spPr>
            <a:xfrm>
              <a:off x="2276635" y="1160757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953521" y="322542"/>
            <a:ext cx="2160240" cy="1224136"/>
            <a:chOff x="3953521" y="322542"/>
            <a:chExt cx="2160240" cy="1224136"/>
          </a:xfrm>
        </p:grpSpPr>
        <p:sp>
          <p:nvSpPr>
            <p:cNvPr id="8" name="Ovál 7"/>
            <p:cNvSpPr/>
            <p:nvPr/>
          </p:nvSpPr>
          <p:spPr>
            <a:xfrm>
              <a:off x="3953521" y="322542"/>
              <a:ext cx="2160240" cy="122413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Pěticípá hvězda 38"/>
            <p:cNvSpPr/>
            <p:nvPr/>
          </p:nvSpPr>
          <p:spPr>
            <a:xfrm>
              <a:off x="4407772" y="655471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Pěticípá hvězda 40"/>
            <p:cNvSpPr/>
            <p:nvPr/>
          </p:nvSpPr>
          <p:spPr>
            <a:xfrm>
              <a:off x="4983836" y="425803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Pěticípá hvězda 41"/>
            <p:cNvSpPr/>
            <p:nvPr/>
          </p:nvSpPr>
          <p:spPr>
            <a:xfrm>
              <a:off x="5042528" y="947696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897737" y="1814785"/>
            <a:ext cx="2160240" cy="1224136"/>
            <a:chOff x="5897737" y="1814785"/>
            <a:chExt cx="2160240" cy="1224136"/>
          </a:xfrm>
        </p:grpSpPr>
        <p:sp>
          <p:nvSpPr>
            <p:cNvPr id="9" name="Ovál 8"/>
            <p:cNvSpPr/>
            <p:nvPr/>
          </p:nvSpPr>
          <p:spPr>
            <a:xfrm>
              <a:off x="5897737" y="1814785"/>
              <a:ext cx="2160240" cy="122413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Pěticípá hvězda 42"/>
            <p:cNvSpPr/>
            <p:nvPr/>
          </p:nvSpPr>
          <p:spPr>
            <a:xfrm>
              <a:off x="6255785" y="2060263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Pěticípá hvězda 43"/>
            <p:cNvSpPr/>
            <p:nvPr/>
          </p:nvSpPr>
          <p:spPr>
            <a:xfrm>
              <a:off x="7121873" y="2094207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095545" y="4765888"/>
            <a:ext cx="2160240" cy="1224136"/>
            <a:chOff x="4095545" y="4765888"/>
            <a:chExt cx="2160240" cy="1224136"/>
          </a:xfrm>
        </p:grpSpPr>
        <p:sp>
          <p:nvSpPr>
            <p:cNvPr id="11" name="Ovál 10"/>
            <p:cNvSpPr/>
            <p:nvPr/>
          </p:nvSpPr>
          <p:spPr>
            <a:xfrm>
              <a:off x="4095545" y="4765888"/>
              <a:ext cx="2160240" cy="122413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Pěticípá hvězda 44"/>
            <p:cNvSpPr/>
            <p:nvPr/>
          </p:nvSpPr>
          <p:spPr>
            <a:xfrm>
              <a:off x="4407772" y="5162264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Pěticípá hvězda 56"/>
            <p:cNvSpPr/>
            <p:nvPr/>
          </p:nvSpPr>
          <p:spPr>
            <a:xfrm>
              <a:off x="5181593" y="5134829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582206" y="4307798"/>
            <a:ext cx="2160240" cy="1224136"/>
            <a:chOff x="1484547" y="4307798"/>
            <a:chExt cx="2160240" cy="1224136"/>
          </a:xfrm>
        </p:grpSpPr>
        <p:sp>
          <p:nvSpPr>
            <p:cNvPr id="12" name="Ovál 11"/>
            <p:cNvSpPr/>
            <p:nvPr/>
          </p:nvSpPr>
          <p:spPr>
            <a:xfrm>
              <a:off x="1484547" y="4307798"/>
              <a:ext cx="2160240" cy="122413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Pěticípá hvězda 57"/>
            <p:cNvSpPr/>
            <p:nvPr/>
          </p:nvSpPr>
          <p:spPr>
            <a:xfrm>
              <a:off x="1772579" y="4646953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Pěticípá hvězda 63"/>
            <p:cNvSpPr/>
            <p:nvPr/>
          </p:nvSpPr>
          <p:spPr>
            <a:xfrm>
              <a:off x="2564667" y="4703445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02086" y="2750840"/>
            <a:ext cx="2160240" cy="1224136"/>
            <a:chOff x="502086" y="2750840"/>
            <a:chExt cx="2160240" cy="1224136"/>
          </a:xfrm>
        </p:grpSpPr>
        <p:sp>
          <p:nvSpPr>
            <p:cNvPr id="13" name="Ovál 12"/>
            <p:cNvSpPr/>
            <p:nvPr/>
          </p:nvSpPr>
          <p:spPr>
            <a:xfrm>
              <a:off x="502086" y="2750840"/>
              <a:ext cx="2160240" cy="122413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Pěticípá hvězda 66"/>
            <p:cNvSpPr/>
            <p:nvPr/>
          </p:nvSpPr>
          <p:spPr>
            <a:xfrm>
              <a:off x="1196515" y="3147216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6113761" y="3422817"/>
            <a:ext cx="2160240" cy="1224136"/>
            <a:chOff x="6113761" y="3422817"/>
            <a:chExt cx="2160240" cy="1224136"/>
          </a:xfrm>
        </p:grpSpPr>
        <p:sp>
          <p:nvSpPr>
            <p:cNvPr id="10" name="Ovál 9"/>
            <p:cNvSpPr/>
            <p:nvPr/>
          </p:nvSpPr>
          <p:spPr>
            <a:xfrm>
              <a:off x="6113761" y="3422817"/>
              <a:ext cx="2160240" cy="1224136"/>
            </a:xfrm>
            <a:prstGeom prst="ellipse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Pěticípá hvězda 65"/>
            <p:cNvSpPr/>
            <p:nvPr/>
          </p:nvSpPr>
          <p:spPr>
            <a:xfrm>
              <a:off x="6401793" y="3789033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Pěticípá hvězda 67"/>
            <p:cNvSpPr/>
            <p:nvPr/>
          </p:nvSpPr>
          <p:spPr>
            <a:xfrm>
              <a:off x="7013368" y="3461301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Pěticípá hvězda 68"/>
            <p:cNvSpPr/>
            <p:nvPr/>
          </p:nvSpPr>
          <p:spPr>
            <a:xfrm>
              <a:off x="7697937" y="3761162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Pěticípá hvězda 69"/>
            <p:cNvSpPr/>
            <p:nvPr/>
          </p:nvSpPr>
          <p:spPr>
            <a:xfrm>
              <a:off x="7121873" y="4004725"/>
              <a:ext cx="576064" cy="431384"/>
            </a:xfrm>
            <a:prstGeom prst="star5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501527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Číslo 2 dej do kroužku.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940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FECEFC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768696" y="202961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55477" y="152610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5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8021" y="146501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956969" y="5468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1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85857" y="338353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1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78195" y="84048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87766" y="35217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8112" y="421426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1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941953" y="284770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39924" y="345180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2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72232" y="515761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2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68212" y="141844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2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55400" y="201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2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43796" y="203393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2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91659" y="33265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2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29051" y="42937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</a:rPr>
              <a:t>3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359561" y="221622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3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330041" y="36878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4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83568" y="315417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612185" y="167563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596336" y="23237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4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250401" y="370643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5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393491" y="508518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5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2204193" y="178979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5</a:t>
            </a:r>
            <a:endParaRPr lang="cs-CZ" sz="6000" b="1" dirty="0">
              <a:solidFill>
                <a:srgbClr val="00B05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524328" y="40586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6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838536" y="287369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6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312410" y="515761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6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417351" y="582602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7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68112" y="54688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CB23BF"/>
                </a:solidFill>
              </a:rPr>
              <a:t>7</a:t>
            </a:r>
            <a:endParaRPr lang="cs-CZ" sz="6000" b="1" dirty="0">
              <a:solidFill>
                <a:srgbClr val="CB23BF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827584" y="58279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8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999767" y="439919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8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380312" y="443320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FF00"/>
                </a:solidFill>
              </a:rPr>
              <a:t>9</a:t>
            </a:r>
            <a:endParaRPr lang="cs-CZ" sz="6000" b="1" dirty="0">
              <a:solidFill>
                <a:srgbClr val="FFFF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5317687" y="566544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66CCFF"/>
                </a:solidFill>
              </a:rPr>
              <a:t>9</a:t>
            </a:r>
            <a:endParaRPr lang="cs-CZ" sz="6000" b="1" dirty="0">
              <a:solidFill>
                <a:srgbClr val="66CCFF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588224" y="61560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B050"/>
                </a:solidFill>
              </a:rPr>
              <a:t>9</a:t>
            </a:r>
            <a:endParaRPr lang="cs-CZ" sz="6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72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92586"/>
            <a:ext cx="31470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Hledej číslo 2 . Klikni na něj.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848705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081970" y="23137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97240" y="167987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3708" y="541352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59338" y="32348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37578" y="284866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93212" y="361366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5513" y="29419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</a:t>
            </a:r>
            <a:endParaRPr lang="cs-CZ" sz="6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20676" y="294195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3230964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08224" y="135209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8</a:t>
            </a:r>
            <a:endParaRPr lang="cs-CZ" sz="6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361366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7414" y="413556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8</a:t>
            </a:r>
            <a:endParaRPr lang="cs-CZ" sz="6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81970" y="19474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4</a:t>
            </a:r>
            <a:endParaRPr lang="cs-CZ" sz="6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82628" y="317445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80819" y="130985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94872" y="558924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7</a:t>
            </a:r>
            <a:endParaRPr lang="cs-CZ" sz="6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51800" y="547014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906623" y="442956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6</a:t>
            </a:r>
            <a:endParaRPr lang="cs-CZ" sz="6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224010" y="542166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996883" y="424916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</a:t>
            </a:r>
            <a:endParaRPr lang="cs-CZ" sz="6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11760" y="34001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</a:t>
            </a:r>
            <a:endParaRPr lang="cs-CZ" sz="6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177724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9</a:t>
            </a:r>
            <a:endParaRPr lang="cs-CZ" sz="6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725996" y="2374033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8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91972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2 ke dvěma barevným čtverečkům.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00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241144" y="404664"/>
            <a:ext cx="3611259" cy="6125359"/>
            <a:chOff x="241144" y="404664"/>
            <a:chExt cx="3611259" cy="6125359"/>
          </a:xfrm>
        </p:grpSpPr>
        <p:sp>
          <p:nvSpPr>
            <p:cNvPr id="12" name="Obdélník 11"/>
            <p:cNvSpPr/>
            <p:nvPr/>
          </p:nvSpPr>
          <p:spPr>
            <a:xfrm>
              <a:off x="3132323" y="409343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2412243" y="409343"/>
              <a:ext cx="720080" cy="648072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692163" y="404664"/>
              <a:ext cx="720080" cy="648072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972083" y="404664"/>
              <a:ext cx="720080" cy="648072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252003" y="404664"/>
              <a:ext cx="720080" cy="648072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3132323" y="1489463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2412243" y="1489463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692163" y="1484784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972083" y="1484784"/>
              <a:ext cx="720080" cy="64807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252003" y="1484784"/>
              <a:ext cx="720080" cy="648072"/>
            </a:xfrm>
            <a:prstGeom prst="rect">
              <a:avLst/>
            </a:prstGeom>
            <a:solidFill>
              <a:schemeClr val="accent6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132323" y="2463910"/>
              <a:ext cx="720080" cy="64807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412243" y="2463910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692163" y="2459231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972083" y="2459231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84011" y="2464029"/>
              <a:ext cx="720080" cy="648072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132323" y="3609020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412243" y="3609020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715306" y="3609020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995226" y="3609020"/>
              <a:ext cx="720080" cy="648072"/>
            </a:xfrm>
            <a:prstGeom prst="rect">
              <a:avLst/>
            </a:prstGeom>
            <a:solidFill>
              <a:srgbClr val="CCFF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277107" y="3622586"/>
              <a:ext cx="720080" cy="648072"/>
            </a:xfrm>
            <a:prstGeom prst="rect">
              <a:avLst/>
            </a:prstGeom>
            <a:solidFill>
              <a:srgbClr val="CCFF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3132323" y="4795670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2412243" y="4795670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1692163" y="4790991"/>
              <a:ext cx="720080" cy="64807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995226" y="4790991"/>
              <a:ext cx="720080" cy="648072"/>
            </a:xfrm>
            <a:prstGeom prst="rect">
              <a:avLst/>
            </a:prstGeom>
            <a:solidFill>
              <a:srgbClr val="E74FCA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275146" y="4790991"/>
              <a:ext cx="720080" cy="648072"/>
            </a:xfrm>
            <a:prstGeom prst="rect">
              <a:avLst/>
            </a:prstGeom>
            <a:solidFill>
              <a:srgbClr val="E74FCA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2" name="Skupina 41"/>
            <p:cNvGrpSpPr/>
            <p:nvPr/>
          </p:nvGrpSpPr>
          <p:grpSpPr>
            <a:xfrm>
              <a:off x="241144" y="5877272"/>
              <a:ext cx="3600400" cy="652751"/>
              <a:chOff x="628328" y="5157192"/>
              <a:chExt cx="3600400" cy="652751"/>
            </a:xfrm>
            <a:solidFill>
              <a:srgbClr val="92D050"/>
            </a:solidFill>
          </p:grpSpPr>
          <p:sp>
            <p:nvSpPr>
              <p:cNvPr id="43" name="Obdélník 42"/>
              <p:cNvSpPr/>
              <p:nvPr/>
            </p:nvSpPr>
            <p:spPr>
              <a:xfrm>
                <a:off x="3508648" y="5161871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bdélník 43"/>
              <p:cNvSpPr/>
              <p:nvPr/>
            </p:nvSpPr>
            <p:spPr>
              <a:xfrm>
                <a:off x="2788568" y="5161871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2068488" y="5157192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délník 45"/>
              <p:cNvSpPr/>
              <p:nvPr/>
            </p:nvSpPr>
            <p:spPr>
              <a:xfrm>
                <a:off x="1348408" y="5157192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délník 46"/>
              <p:cNvSpPr/>
              <p:nvPr/>
            </p:nvSpPr>
            <p:spPr>
              <a:xfrm>
                <a:off x="628328" y="5157192"/>
                <a:ext cx="720080" cy="648072"/>
              </a:xfrm>
              <a:prstGeom prst="rect">
                <a:avLst/>
              </a:prstGeom>
              <a:grp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55" name="TextovéPole 54"/>
          <p:cNvSpPr txBox="1"/>
          <p:nvPr/>
        </p:nvSpPr>
        <p:spPr>
          <a:xfrm>
            <a:off x="7668344" y="2787946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2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524328" y="97695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2</a:t>
            </a:r>
            <a:endParaRPr lang="cs-CZ" sz="6000" b="1" dirty="0">
              <a:solidFill>
                <a:srgbClr val="0070C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7668344" y="5013176"/>
            <a:ext cx="574196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solidFill>
                  <a:srgbClr val="0070C0"/>
                </a:solidFill>
              </a:rPr>
              <a:t>2</a:t>
            </a:r>
            <a:endParaRPr lang="cs-CZ" sz="6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427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98728E-6 L -0.37778 0.042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2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82211E-6 L -0.38594 0.0946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06" y="47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8885E-6 L -0.37778 -0.063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89" y="-31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6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363272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0571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2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ovéPole 24"/>
          <p:cNvSpPr txBox="1"/>
          <p:nvPr/>
        </p:nvSpPr>
        <p:spPr>
          <a:xfrm>
            <a:off x="7618799" y="568838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2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555776" y="578759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1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69935" y="568839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3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169969" y="581298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2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510564" y="571477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4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59972" y="57337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4"/>
                </a:solidFill>
              </a:rPr>
              <a:t>2</a:t>
            </a:r>
            <a:endParaRPr lang="cs-CZ" sz="6000" b="1" dirty="0">
              <a:solidFill>
                <a:schemeClr val="accent4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>
            <a:off x="6539897" y="3199663"/>
            <a:ext cx="1944216" cy="2301056"/>
            <a:chOff x="6539897" y="3199663"/>
            <a:chExt cx="1944216" cy="2301056"/>
          </a:xfrm>
          <a:solidFill>
            <a:schemeClr val="bg1"/>
          </a:solidFill>
        </p:grpSpPr>
        <p:sp>
          <p:nvSpPr>
            <p:cNvPr id="8" name="Zaoblený obdélník 7"/>
            <p:cNvSpPr/>
            <p:nvPr/>
          </p:nvSpPr>
          <p:spPr>
            <a:xfrm>
              <a:off x="6539897" y="3199663"/>
              <a:ext cx="1944216" cy="1152128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7084760" y="4351791"/>
              <a:ext cx="915140" cy="114892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Slunce 48"/>
            <p:cNvSpPr/>
            <p:nvPr/>
          </p:nvSpPr>
          <p:spPr>
            <a:xfrm>
              <a:off x="7297942" y="3368089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Slunce 49"/>
            <p:cNvSpPr/>
            <p:nvPr/>
          </p:nvSpPr>
          <p:spPr>
            <a:xfrm>
              <a:off x="6691056" y="3368089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602854" y="3212976"/>
            <a:ext cx="1944216" cy="2301056"/>
            <a:chOff x="3602854" y="3212976"/>
            <a:chExt cx="1944216" cy="2301056"/>
          </a:xfrm>
          <a:solidFill>
            <a:schemeClr val="bg1"/>
          </a:solidFill>
        </p:grpSpPr>
        <p:sp>
          <p:nvSpPr>
            <p:cNvPr id="7" name="Zaoblený obdélník 6"/>
            <p:cNvSpPr/>
            <p:nvPr/>
          </p:nvSpPr>
          <p:spPr>
            <a:xfrm>
              <a:off x="3602854" y="3212976"/>
              <a:ext cx="1944216" cy="1152128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4154754" y="4365104"/>
              <a:ext cx="915140" cy="114892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Slunce 50"/>
            <p:cNvSpPr/>
            <p:nvPr/>
          </p:nvSpPr>
          <p:spPr>
            <a:xfrm>
              <a:off x="4834132" y="3529229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Slunce 51"/>
            <p:cNvSpPr/>
            <p:nvPr/>
          </p:nvSpPr>
          <p:spPr>
            <a:xfrm>
              <a:off x="4225149" y="3573016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Slunce 52"/>
            <p:cNvSpPr/>
            <p:nvPr/>
          </p:nvSpPr>
          <p:spPr>
            <a:xfrm>
              <a:off x="3687185" y="3559703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738282" y="3226441"/>
            <a:ext cx="1944216" cy="2302987"/>
            <a:chOff x="738282" y="3226441"/>
            <a:chExt cx="1944216" cy="2302987"/>
          </a:xfrm>
          <a:solidFill>
            <a:schemeClr val="bg1"/>
          </a:solidFill>
        </p:grpSpPr>
        <p:sp>
          <p:nvSpPr>
            <p:cNvPr id="6" name="Zaoblený obdélník 5"/>
            <p:cNvSpPr/>
            <p:nvPr/>
          </p:nvSpPr>
          <p:spPr>
            <a:xfrm>
              <a:off x="738282" y="3226441"/>
              <a:ext cx="1944216" cy="1152128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1256508" y="4380500"/>
              <a:ext cx="915140" cy="114892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Slunce 53"/>
            <p:cNvSpPr/>
            <p:nvPr/>
          </p:nvSpPr>
          <p:spPr>
            <a:xfrm>
              <a:off x="1593033" y="3457221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372200" y="404664"/>
            <a:ext cx="1944216" cy="2301056"/>
            <a:chOff x="6372200" y="404664"/>
            <a:chExt cx="1944216" cy="2301056"/>
          </a:xfrm>
          <a:solidFill>
            <a:schemeClr val="bg1"/>
          </a:solidFill>
        </p:grpSpPr>
        <p:sp>
          <p:nvSpPr>
            <p:cNvPr id="10" name="Zaoblený obdélník 9"/>
            <p:cNvSpPr/>
            <p:nvPr/>
          </p:nvSpPr>
          <p:spPr>
            <a:xfrm>
              <a:off x="6372200" y="404664"/>
              <a:ext cx="1944216" cy="1152128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6825212" y="1556792"/>
              <a:ext cx="915140" cy="114892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Slunce 54"/>
            <p:cNvSpPr/>
            <p:nvPr/>
          </p:nvSpPr>
          <p:spPr>
            <a:xfrm>
              <a:off x="7387526" y="574570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Slunce 58"/>
            <p:cNvSpPr/>
            <p:nvPr/>
          </p:nvSpPr>
          <p:spPr>
            <a:xfrm>
              <a:off x="6645192" y="574570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3602854" y="407864"/>
            <a:ext cx="1944216" cy="2307964"/>
            <a:chOff x="3602854" y="407864"/>
            <a:chExt cx="1944216" cy="2307964"/>
          </a:xfrm>
          <a:solidFill>
            <a:schemeClr val="bg1"/>
          </a:solidFill>
        </p:grpSpPr>
        <p:sp>
          <p:nvSpPr>
            <p:cNvPr id="9" name="Zaoblený obdélník 8"/>
            <p:cNvSpPr/>
            <p:nvPr/>
          </p:nvSpPr>
          <p:spPr>
            <a:xfrm>
              <a:off x="3602854" y="407864"/>
              <a:ext cx="1944216" cy="1152128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171020" y="1566900"/>
              <a:ext cx="915140" cy="114892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Slunce 59"/>
            <p:cNvSpPr/>
            <p:nvPr/>
          </p:nvSpPr>
          <p:spPr>
            <a:xfrm>
              <a:off x="4928351" y="1006618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Slunce 60"/>
            <p:cNvSpPr/>
            <p:nvPr/>
          </p:nvSpPr>
          <p:spPr>
            <a:xfrm>
              <a:off x="4060744" y="1061176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Slunce 62"/>
            <p:cNvSpPr/>
            <p:nvPr/>
          </p:nvSpPr>
          <p:spPr>
            <a:xfrm>
              <a:off x="4540316" y="623590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Slunce 63"/>
            <p:cNvSpPr/>
            <p:nvPr/>
          </p:nvSpPr>
          <p:spPr>
            <a:xfrm>
              <a:off x="3783360" y="567146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678629" y="404664"/>
            <a:ext cx="1944216" cy="2311164"/>
            <a:chOff x="678629" y="404664"/>
            <a:chExt cx="1944216" cy="2311164"/>
          </a:xfrm>
          <a:solidFill>
            <a:schemeClr val="bg1"/>
          </a:solidFill>
        </p:grpSpPr>
        <p:sp>
          <p:nvSpPr>
            <p:cNvPr id="4" name="Zaoblený obdélník 3"/>
            <p:cNvSpPr/>
            <p:nvPr/>
          </p:nvSpPr>
          <p:spPr>
            <a:xfrm>
              <a:off x="678629" y="404664"/>
              <a:ext cx="1944216" cy="1152128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1181949" y="1566900"/>
              <a:ext cx="915140" cy="1148928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Slunce 64"/>
            <p:cNvSpPr/>
            <p:nvPr/>
          </p:nvSpPr>
          <p:spPr>
            <a:xfrm>
              <a:off x="1627672" y="567146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Slunce 73"/>
            <p:cNvSpPr/>
            <p:nvPr/>
          </p:nvSpPr>
          <p:spPr>
            <a:xfrm>
              <a:off x="929625" y="551880"/>
              <a:ext cx="504056" cy="432048"/>
            </a:xfrm>
            <a:prstGeom prst="su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36781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6632"/>
            <a:ext cx="20540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Co je správně?</a:t>
            </a:r>
          </a:p>
          <a:p>
            <a:r>
              <a:rPr lang="cs-CZ" sz="2000" b="1" dirty="0" smtClean="0">
                <a:solidFill>
                  <a:srgbClr val="FF0000"/>
                </a:solidFill>
              </a:rPr>
              <a:t>Nesprávné škrtni.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 rot="5400000">
            <a:off x="6626567" y="2696768"/>
            <a:ext cx="3600400" cy="652751"/>
            <a:chOff x="252003" y="404664"/>
            <a:chExt cx="3600400" cy="652751"/>
          </a:xfrm>
          <a:solidFill>
            <a:schemeClr val="accent6">
              <a:lumMod val="75000"/>
            </a:schemeClr>
          </a:solidFill>
        </p:grpSpPr>
        <p:sp>
          <p:nvSpPr>
            <p:cNvPr id="7" name="Obdélník 6"/>
            <p:cNvSpPr/>
            <p:nvPr/>
          </p:nvSpPr>
          <p:spPr>
            <a:xfrm>
              <a:off x="3132323" y="409343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2412243" y="409343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1692163" y="404664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972083" y="404664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252003" y="404664"/>
              <a:ext cx="720080" cy="648072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8" name="Obdélník 27"/>
          <p:cNvSpPr/>
          <p:nvPr/>
        </p:nvSpPr>
        <p:spPr>
          <a:xfrm rot="5400000">
            <a:off x="5472100" y="4117072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 rot="5400000">
            <a:off x="5472832" y="3396992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 rot="5400000">
            <a:off x="5472832" y="1956832"/>
            <a:ext cx="720080" cy="648072"/>
          </a:xfrm>
          <a:prstGeom prst="rect">
            <a:avLst/>
          </a:prstGeom>
          <a:solidFill>
            <a:srgbClr val="EE9AE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 rot="5400000">
            <a:off x="5472832" y="2676912"/>
            <a:ext cx="720080" cy="648072"/>
          </a:xfrm>
          <a:prstGeom prst="rect">
            <a:avLst/>
          </a:prstGeom>
          <a:solidFill>
            <a:srgbClr val="EE9AE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 rot="5400000">
            <a:off x="5472832" y="1232757"/>
            <a:ext cx="720080" cy="648072"/>
          </a:xfrm>
          <a:prstGeom prst="rect">
            <a:avLst/>
          </a:prstGeom>
          <a:solidFill>
            <a:srgbClr val="EE9AE8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 rot="5400000">
            <a:off x="4175956" y="4117072"/>
            <a:ext cx="720080" cy="648072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 rot="5400000">
            <a:off x="4176688" y="3396992"/>
            <a:ext cx="720080" cy="648072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 rot="5400000">
            <a:off x="4176688" y="1956832"/>
            <a:ext cx="720080" cy="64807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 rot="5400000">
            <a:off x="4176688" y="2676912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 rot="5400000">
            <a:off x="4176688" y="1232757"/>
            <a:ext cx="720080" cy="64807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 rot="5400000">
            <a:off x="2951820" y="4117072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 rot="5400000">
            <a:off x="2952552" y="3396992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 rot="5400000">
            <a:off x="2952552" y="1956832"/>
            <a:ext cx="720080" cy="64807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 rot="5400000">
            <a:off x="2952552" y="2676912"/>
            <a:ext cx="720080" cy="64807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 rot="5400000">
            <a:off x="2952552" y="1232757"/>
            <a:ext cx="720080" cy="648072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 rot="5400000">
            <a:off x="326651" y="4117071"/>
            <a:ext cx="720080" cy="648072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 rot="5400000">
            <a:off x="327383" y="3396991"/>
            <a:ext cx="720080" cy="648072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 rot="5400000">
            <a:off x="327383" y="1956831"/>
            <a:ext cx="720080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 rot="5400000">
            <a:off x="327383" y="2676911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 rot="5400000">
            <a:off x="327383" y="1232756"/>
            <a:ext cx="720080" cy="64807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 rot="5400000">
            <a:off x="1581012" y="4133100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 rot="5400000">
            <a:off x="1581744" y="3413020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 rot="5400000">
            <a:off x="1581744" y="1972860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 rot="5400000">
            <a:off x="1581744" y="2692940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 rot="5400000">
            <a:off x="1581744" y="1248785"/>
            <a:ext cx="720080" cy="64807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 rot="5400000">
            <a:off x="6696236" y="4117072"/>
            <a:ext cx="720080" cy="648072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 rot="5400000">
            <a:off x="6696968" y="3396992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 rot="5400000">
            <a:off x="6696968" y="1956832"/>
            <a:ext cx="720080" cy="64807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 rot="5400000">
            <a:off x="6696968" y="2676912"/>
            <a:ext cx="720080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 rot="5400000">
            <a:off x="6696968" y="1232757"/>
            <a:ext cx="720080" cy="64807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251520" y="5052072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1653954" y="5084881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003604" y="5089899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215652" y="5121907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5652120" y="510561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6838429" y="51058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8196222" y="510587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7242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363272" cy="59375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Přiřaď správný počet prvků. </a:t>
            </a:r>
            <a:r>
              <a:rPr lang="cs-CZ" smtClean="0"/>
              <a:t>Kolečka přetahuj.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751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0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1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81603" y="-3707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2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274057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2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2501" y="2756219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2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9510" y="1337573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2</a:t>
            </a:r>
            <a:endParaRPr lang="cs-CZ" sz="8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1294028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1</a:t>
            </a:r>
            <a:endParaRPr lang="cs-CZ" sz="88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27615" y="1196752"/>
            <a:ext cx="9133155" cy="64359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27615" y="2710056"/>
            <a:ext cx="9133155" cy="7406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-12827" y="4077072"/>
            <a:ext cx="9144000" cy="7839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644008" y="0"/>
            <a:ext cx="36004" cy="415547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Ovál 1"/>
          <p:cNvSpPr/>
          <p:nvPr/>
        </p:nvSpPr>
        <p:spPr>
          <a:xfrm>
            <a:off x="485287" y="5702194"/>
            <a:ext cx="900954" cy="864096"/>
          </a:xfrm>
          <a:prstGeom prst="ellipse">
            <a:avLst/>
          </a:prstGeom>
          <a:solidFill>
            <a:srgbClr val="66CCFF"/>
          </a:solidFill>
          <a:ln>
            <a:solidFill>
              <a:srgbClr val="66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1272662" y="4567338"/>
            <a:ext cx="900954" cy="864096"/>
          </a:xfrm>
          <a:prstGeom prst="ellipse">
            <a:avLst/>
          </a:prstGeom>
          <a:solidFill>
            <a:srgbClr val="66CCFF"/>
          </a:solidFill>
          <a:ln>
            <a:solidFill>
              <a:srgbClr val="66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1907704" y="5702194"/>
            <a:ext cx="900954" cy="864096"/>
          </a:xfrm>
          <a:prstGeom prst="ellipse">
            <a:avLst/>
          </a:prstGeom>
          <a:solidFill>
            <a:srgbClr val="66CCFF"/>
          </a:solidFill>
          <a:ln>
            <a:solidFill>
              <a:srgbClr val="66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2662934" y="4567338"/>
            <a:ext cx="900954" cy="864096"/>
          </a:xfrm>
          <a:prstGeom prst="ellipse">
            <a:avLst/>
          </a:prstGeom>
          <a:solidFill>
            <a:srgbClr val="66CCFF"/>
          </a:solidFill>
          <a:ln>
            <a:solidFill>
              <a:srgbClr val="66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3563888" y="5702194"/>
            <a:ext cx="900954" cy="864096"/>
          </a:xfrm>
          <a:prstGeom prst="ellipse">
            <a:avLst/>
          </a:prstGeom>
          <a:solidFill>
            <a:srgbClr val="66CCFF"/>
          </a:solidFill>
          <a:ln>
            <a:solidFill>
              <a:srgbClr val="66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4337547" y="4453880"/>
            <a:ext cx="900954" cy="864096"/>
          </a:xfrm>
          <a:prstGeom prst="ellipse">
            <a:avLst/>
          </a:prstGeom>
          <a:solidFill>
            <a:srgbClr val="66CCFF"/>
          </a:solidFill>
          <a:ln>
            <a:solidFill>
              <a:srgbClr val="66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5058925" y="5495528"/>
            <a:ext cx="900954" cy="864096"/>
          </a:xfrm>
          <a:prstGeom prst="ellipse">
            <a:avLst/>
          </a:prstGeom>
          <a:solidFill>
            <a:srgbClr val="66CCFF"/>
          </a:solidFill>
          <a:ln>
            <a:solidFill>
              <a:srgbClr val="66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5940152" y="4570044"/>
            <a:ext cx="900954" cy="864096"/>
          </a:xfrm>
          <a:prstGeom prst="ellipse">
            <a:avLst/>
          </a:prstGeom>
          <a:solidFill>
            <a:srgbClr val="66CCFF"/>
          </a:solidFill>
          <a:ln>
            <a:solidFill>
              <a:srgbClr val="66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6959747" y="5279756"/>
            <a:ext cx="900954" cy="864096"/>
          </a:xfrm>
          <a:prstGeom prst="ellipse">
            <a:avLst/>
          </a:prstGeom>
          <a:solidFill>
            <a:srgbClr val="66CCFF"/>
          </a:solidFill>
          <a:ln>
            <a:solidFill>
              <a:srgbClr val="66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7884368" y="4572502"/>
            <a:ext cx="900954" cy="864096"/>
          </a:xfrm>
          <a:prstGeom prst="ellipse">
            <a:avLst/>
          </a:prstGeom>
          <a:solidFill>
            <a:srgbClr val="66CCFF"/>
          </a:solidFill>
          <a:ln>
            <a:solidFill>
              <a:srgbClr val="66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9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422</Words>
  <Application>Microsoft Office PowerPoint</Application>
  <PresentationFormat>Předvádění na obrazovce (4:3)</PresentationFormat>
  <Paragraphs>103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Číslo 2 VY_32_INOVACE_1A_02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81</cp:revision>
  <dcterms:created xsi:type="dcterms:W3CDTF">2013-09-27T16:29:12Z</dcterms:created>
  <dcterms:modified xsi:type="dcterms:W3CDTF">2013-12-01T17:49:47Z</dcterms:modified>
</cp:coreProperties>
</file>