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56" r:id="rId5"/>
    <p:sldId id="263" r:id="rId6"/>
    <p:sldId id="268" r:id="rId7"/>
    <p:sldId id="258" r:id="rId8"/>
    <p:sldId id="272" r:id="rId9"/>
    <p:sldId id="259" r:id="rId10"/>
    <p:sldId id="269" r:id="rId11"/>
    <p:sldId id="260" r:id="rId12"/>
    <p:sldId id="270" r:id="rId13"/>
    <p:sldId id="261" r:id="rId14"/>
    <p:sldId id="262" r:id="rId15"/>
    <p:sldId id="271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DDFFDD"/>
    <a:srgbClr val="CCFFCC"/>
    <a:srgbClr val="E74FCA"/>
    <a:srgbClr val="CCFFFF"/>
    <a:srgbClr val="EE9AE8"/>
    <a:srgbClr val="66CCFF"/>
    <a:srgbClr val="FEE2FD"/>
    <a:srgbClr val="D4F7F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131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92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964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041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31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531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69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118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19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194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745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604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3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VY_32_INOVACE_1A_03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91264" cy="6480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 smtClean="0"/>
              <a:t>Anotace: </a:t>
            </a:r>
            <a:r>
              <a:rPr lang="cs-CZ" sz="1600" dirty="0"/>
              <a:t>Tento materiál je určen pro žáky při spodní hranici těžké MR a zároveň s autismem. Někteří z </a:t>
            </a:r>
            <a:r>
              <a:rPr lang="cs-CZ" sz="1600" dirty="0" smtClean="0"/>
              <a:t>nich obtížně </a:t>
            </a:r>
            <a:r>
              <a:rPr lang="cs-CZ" sz="1600" dirty="0"/>
              <a:t>komunikují, neznají základní pojmy. </a:t>
            </a:r>
            <a:r>
              <a:rPr lang="cs-CZ" sz="1600" dirty="0" smtClean="0"/>
              <a:t>Prezentace je </a:t>
            </a:r>
            <a:r>
              <a:rPr lang="cs-CZ" sz="1600" dirty="0"/>
              <a:t>vzhledem k </a:t>
            </a:r>
            <a:r>
              <a:rPr lang="cs-CZ" sz="1600" dirty="0" smtClean="0"/>
              <a:t>postižení </a:t>
            </a:r>
            <a:r>
              <a:rPr lang="cs-CZ" sz="1600" dirty="0"/>
              <a:t>adekvátní jejich možnostem. </a:t>
            </a:r>
            <a:r>
              <a:rPr lang="cs-CZ" sz="1600" dirty="0" smtClean="0"/>
              <a:t>Slouží k upevnění znalosti o čísle 3.Na první stránce žáci přiřazují k číslu 3 počet prvků 3. Zde pracují pomocí rukopisných poznámek - spojování čarou. Na druhé stránce plní stejný úkol pomocí interaktivity. </a:t>
            </a:r>
            <a:r>
              <a:rPr lang="cs-CZ" sz="1600" dirty="0"/>
              <a:t>K</a:t>
            </a:r>
            <a:r>
              <a:rPr lang="cs-CZ" sz="1600" dirty="0" smtClean="0"/>
              <a:t>liknutím na políčko se třemi prvky pole zůstává, ostatní zmizí. Na třetí straně pracují pomocí rukopisných poznámek – číslo 3 dávají do kroužku. Stejným způsobem pracují na čtvrté stránce pomocí interaktivity – kliknutím číslo 3 zůstává, ostatní mizí. Čtvrtá strana je také interaktivní – žáci přiřazují číslo 3 ke správnému počtu prvků. Správný počet prvků přiřazují i na páté stránce pomocí rukopisných poznámek – přetahování čísla. Zde mohou buď pouze přetahovat číslo 3 nebo všechny prvky počítat. Předposledním úkolem je škrtnout pomocí rukopisných poznámek nesprávné údaje. Na poslední stránce přiřazují přetahováním správný počet koleček.</a:t>
            </a:r>
          </a:p>
          <a:p>
            <a:pPr marL="0" indent="0">
              <a:buNone/>
            </a:pPr>
            <a:r>
              <a:rPr lang="cs-CZ" sz="1600" b="1" dirty="0" smtClean="0"/>
              <a:t>Délka trvání práce s tímto materiálem: </a:t>
            </a:r>
            <a:r>
              <a:rPr lang="cs-CZ" sz="1600" dirty="0"/>
              <a:t>Z</a:t>
            </a:r>
            <a:r>
              <a:rPr lang="cs-CZ" sz="1600" dirty="0" smtClean="0"/>
              <a:t>hruba 35 minut.</a:t>
            </a:r>
          </a:p>
          <a:p>
            <a:pPr marL="0" indent="0">
              <a:buNone/>
            </a:pPr>
            <a:r>
              <a:rPr lang="cs-CZ" sz="1600" b="1" dirty="0" smtClean="0"/>
              <a:t>Autor:</a:t>
            </a:r>
            <a:r>
              <a:rPr lang="cs-CZ" sz="1600" dirty="0" smtClean="0"/>
              <a:t> Daniela </a:t>
            </a:r>
            <a:r>
              <a:rPr lang="cs-CZ" sz="1600" dirty="0" err="1" smtClean="0"/>
              <a:t>Tájková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Datum vytvoření: </a:t>
            </a:r>
            <a:r>
              <a:rPr lang="cs-CZ" sz="1600" dirty="0" smtClean="0"/>
              <a:t>Podzim 2013</a:t>
            </a:r>
          </a:p>
          <a:p>
            <a:pPr marL="0" indent="0">
              <a:buNone/>
            </a:pPr>
            <a:r>
              <a:rPr lang="cs-CZ" sz="1600" b="1" dirty="0"/>
              <a:t>Speciální vzdělávací potřeby: </a:t>
            </a:r>
            <a:r>
              <a:rPr lang="cs-CZ" sz="1600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sz="1600" b="1" dirty="0" smtClean="0"/>
              <a:t>Vzdělávací obor: </a:t>
            </a:r>
            <a:r>
              <a:rPr lang="cs-CZ" sz="1600" dirty="0" smtClean="0"/>
              <a:t>Matematika</a:t>
            </a:r>
          </a:p>
          <a:p>
            <a:pPr marL="0" indent="0">
              <a:buNone/>
            </a:pPr>
            <a:r>
              <a:rPr lang="cs-CZ" sz="1600" b="1" dirty="0" smtClean="0"/>
              <a:t>Druh učebního materiálu</a:t>
            </a:r>
            <a:r>
              <a:rPr lang="cs-CZ" sz="1600" dirty="0" smtClean="0"/>
              <a:t>: Interaktivní DUM</a:t>
            </a:r>
          </a:p>
          <a:p>
            <a:pPr marL="0" indent="0">
              <a:buNone/>
            </a:pPr>
            <a:r>
              <a:rPr lang="cs-CZ" sz="1600" b="1" dirty="0" smtClean="0"/>
              <a:t>Inovace: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  <a:r>
              <a:rPr lang="cs-CZ" sz="1600" dirty="0">
                <a:latin typeface="+mj-lt"/>
                <a:cs typeface="Times New Roman" pitchFamily="18" charset="0"/>
              </a:rPr>
              <a:t>R</a:t>
            </a:r>
            <a:r>
              <a:rPr lang="cs-CZ" sz="1600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sz="1600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sz="16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1600" b="1" dirty="0" smtClean="0"/>
              <a:t>Cílová skupina: </a:t>
            </a:r>
            <a:r>
              <a:rPr lang="cs-CZ" sz="1600" dirty="0" smtClean="0"/>
              <a:t>Žák (PAS</a:t>
            </a:r>
            <a:r>
              <a:rPr lang="cs-CZ" sz="1600" dirty="0"/>
              <a:t>, MP, kombinované </a:t>
            </a:r>
            <a:r>
              <a:rPr lang="cs-CZ" sz="1600" dirty="0" smtClean="0"/>
              <a:t>postižení -  MP </a:t>
            </a:r>
            <a:r>
              <a:rPr lang="cs-CZ" sz="1600" dirty="0"/>
              <a:t>v kombinaci se zdravotním znevýhodněním, MP v kombinaci </a:t>
            </a:r>
            <a:r>
              <a:rPr lang="cs-CZ" sz="1600"/>
              <a:t>s </a:t>
            </a:r>
            <a:r>
              <a:rPr lang="cs-CZ" sz="1600" smtClean="0"/>
              <a:t>PAS, </a:t>
            </a:r>
            <a:r>
              <a:rPr lang="cs-CZ" sz="1600"/>
              <a:t>vícečetné </a:t>
            </a:r>
            <a:r>
              <a:rPr lang="cs-CZ" sz="1600" smtClean="0"/>
              <a:t>postižení)</a:t>
            </a:r>
            <a:endParaRPr lang="cs-CZ" sz="1600" dirty="0"/>
          </a:p>
          <a:p>
            <a:pPr marL="0" indent="0">
              <a:buNone/>
            </a:pPr>
            <a:r>
              <a:rPr lang="cs-CZ" sz="1600" b="1" dirty="0" smtClean="0"/>
              <a:t>Stupeň a typ vzdělávání: </a:t>
            </a:r>
            <a:r>
              <a:rPr lang="cs-CZ" sz="1600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81062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20688"/>
            <a:ext cx="807524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2524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63888" y="2113858"/>
            <a:ext cx="1872208" cy="190253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" name="Vodorovný svitek 2"/>
          <p:cNvSpPr/>
          <p:nvPr/>
        </p:nvSpPr>
        <p:spPr>
          <a:xfrm>
            <a:off x="4449695" y="305036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dorovný svitek 31"/>
          <p:cNvSpPr/>
          <p:nvPr/>
        </p:nvSpPr>
        <p:spPr>
          <a:xfrm>
            <a:off x="6500456" y="1556792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dorovný svitek 37"/>
          <p:cNvSpPr/>
          <p:nvPr/>
        </p:nvSpPr>
        <p:spPr>
          <a:xfrm>
            <a:off x="6948264" y="3013226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dorovný svitek 38"/>
          <p:cNvSpPr/>
          <p:nvPr/>
        </p:nvSpPr>
        <p:spPr>
          <a:xfrm>
            <a:off x="5076056" y="4941168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dorovný svitek 39"/>
          <p:cNvSpPr/>
          <p:nvPr/>
        </p:nvSpPr>
        <p:spPr>
          <a:xfrm>
            <a:off x="1262586" y="5013176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dorovný svitek 40"/>
          <p:cNvSpPr/>
          <p:nvPr/>
        </p:nvSpPr>
        <p:spPr>
          <a:xfrm>
            <a:off x="503548" y="2462685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dorovný svitek 41"/>
          <p:cNvSpPr/>
          <p:nvPr/>
        </p:nvSpPr>
        <p:spPr>
          <a:xfrm>
            <a:off x="1115616" y="335855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1687719" y="2908543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907976" y="2892135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 rot="10800000">
            <a:off x="2127176" y="5494056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2677072" y="5256567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Rovnoramenný trojúhelník 58"/>
          <p:cNvSpPr/>
          <p:nvPr/>
        </p:nvSpPr>
        <p:spPr>
          <a:xfrm>
            <a:off x="1623120" y="5301208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Rovnoramenný trojúhelník 59"/>
          <p:cNvSpPr/>
          <p:nvPr/>
        </p:nvSpPr>
        <p:spPr>
          <a:xfrm rot="10800000">
            <a:off x="7740352" y="3324304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Rovnoramenný trojúhelník 60"/>
          <p:cNvSpPr/>
          <p:nvPr/>
        </p:nvSpPr>
        <p:spPr>
          <a:xfrm>
            <a:off x="8336660" y="3479541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Rovnoramenný trojúhelník 61"/>
          <p:cNvSpPr/>
          <p:nvPr/>
        </p:nvSpPr>
        <p:spPr>
          <a:xfrm>
            <a:off x="7282678" y="3539952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>
            <a:off x="7544572" y="1939516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>
            <a:off x="6804248" y="1875640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5076056" y="683805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1927920" y="938552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Rovnoramenný trojúhelník 71"/>
          <p:cNvSpPr/>
          <p:nvPr/>
        </p:nvSpPr>
        <p:spPr>
          <a:xfrm>
            <a:off x="2447744" y="569392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Rovnoramenný trojúhelník 72"/>
          <p:cNvSpPr/>
          <p:nvPr/>
        </p:nvSpPr>
        <p:spPr>
          <a:xfrm>
            <a:off x="1371092" y="543495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147972" y="2352076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8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4" name="Rovnoramenný trojúhelník 73"/>
          <p:cNvSpPr/>
          <p:nvPr/>
        </p:nvSpPr>
        <p:spPr>
          <a:xfrm rot="10800000">
            <a:off x="6566529" y="5220816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Rovnoramenný trojúhelník 74"/>
          <p:cNvSpPr/>
          <p:nvPr/>
        </p:nvSpPr>
        <p:spPr>
          <a:xfrm rot="10800000">
            <a:off x="5792687" y="5183587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Rovnoramenný trojúhelník 75"/>
          <p:cNvSpPr/>
          <p:nvPr/>
        </p:nvSpPr>
        <p:spPr>
          <a:xfrm>
            <a:off x="6175932" y="5183586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Rovnoramenný trojúhelník 76"/>
          <p:cNvSpPr/>
          <p:nvPr/>
        </p:nvSpPr>
        <p:spPr>
          <a:xfrm>
            <a:off x="5288631" y="5174469"/>
            <a:ext cx="504056" cy="47643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45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ál 34"/>
          <p:cNvSpPr/>
          <p:nvPr/>
        </p:nvSpPr>
        <p:spPr>
          <a:xfrm>
            <a:off x="3218202" y="2131178"/>
            <a:ext cx="2073838" cy="181548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3</a:t>
            </a:r>
            <a:endParaRPr lang="cs-CZ" sz="72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3957943" y="333320"/>
            <a:ext cx="2160240" cy="1224136"/>
            <a:chOff x="3957943" y="333320"/>
            <a:chExt cx="2160240" cy="1224136"/>
          </a:xfrm>
        </p:grpSpPr>
        <p:sp>
          <p:nvSpPr>
            <p:cNvPr id="8" name="Ovál 7"/>
            <p:cNvSpPr/>
            <p:nvPr/>
          </p:nvSpPr>
          <p:spPr>
            <a:xfrm>
              <a:off x="3957943" y="333320"/>
              <a:ext cx="2160240" cy="12241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Veselý obličej 1"/>
            <p:cNvSpPr/>
            <p:nvPr/>
          </p:nvSpPr>
          <p:spPr>
            <a:xfrm>
              <a:off x="5080470" y="655506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eselý obličej 45"/>
            <p:cNvSpPr/>
            <p:nvPr/>
          </p:nvSpPr>
          <p:spPr>
            <a:xfrm>
              <a:off x="4413664" y="655506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897737" y="1715039"/>
            <a:ext cx="2160240" cy="1224136"/>
            <a:chOff x="5897737" y="1715039"/>
            <a:chExt cx="2160240" cy="1224136"/>
          </a:xfrm>
        </p:grpSpPr>
        <p:sp>
          <p:nvSpPr>
            <p:cNvPr id="9" name="Ovál 8"/>
            <p:cNvSpPr/>
            <p:nvPr/>
          </p:nvSpPr>
          <p:spPr>
            <a:xfrm>
              <a:off x="5897737" y="1715039"/>
              <a:ext cx="2160240" cy="12241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eselý obličej 39"/>
            <p:cNvSpPr/>
            <p:nvPr/>
          </p:nvSpPr>
          <p:spPr>
            <a:xfrm>
              <a:off x="6790492" y="1988840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eselý obličej 46"/>
            <p:cNvSpPr/>
            <p:nvPr/>
          </p:nvSpPr>
          <p:spPr>
            <a:xfrm>
              <a:off x="7379325" y="1988840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eselý obličej 47"/>
            <p:cNvSpPr/>
            <p:nvPr/>
          </p:nvSpPr>
          <p:spPr>
            <a:xfrm>
              <a:off x="6142420" y="1988840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086535" y="893433"/>
            <a:ext cx="2160240" cy="1224136"/>
            <a:chOff x="1086535" y="893433"/>
            <a:chExt cx="2160240" cy="1224136"/>
          </a:xfrm>
        </p:grpSpPr>
        <p:grpSp>
          <p:nvGrpSpPr>
            <p:cNvPr id="4" name="Skupina 3"/>
            <p:cNvGrpSpPr/>
            <p:nvPr/>
          </p:nvGrpSpPr>
          <p:grpSpPr>
            <a:xfrm>
              <a:off x="1086535" y="893433"/>
              <a:ext cx="2160240" cy="1224136"/>
              <a:chOff x="1239911" y="899542"/>
              <a:chExt cx="2160240" cy="1224136"/>
            </a:xfrm>
          </p:grpSpPr>
          <p:sp>
            <p:nvSpPr>
              <p:cNvPr id="5" name="Ovál 4"/>
              <p:cNvSpPr/>
              <p:nvPr/>
            </p:nvSpPr>
            <p:spPr>
              <a:xfrm>
                <a:off x="1239911" y="899542"/>
                <a:ext cx="2160240" cy="122413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Veselý obličej 48"/>
              <p:cNvSpPr/>
              <p:nvPr/>
            </p:nvSpPr>
            <p:spPr>
              <a:xfrm>
                <a:off x="2104007" y="1306906"/>
                <a:ext cx="432048" cy="403684"/>
              </a:xfrm>
              <a:prstGeom prst="smileyFace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Veselý obličej 58"/>
              <p:cNvSpPr/>
              <p:nvPr/>
            </p:nvSpPr>
            <p:spPr>
              <a:xfrm>
                <a:off x="2685553" y="1275850"/>
                <a:ext cx="432048" cy="403684"/>
              </a:xfrm>
              <a:prstGeom prst="smileyFace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0" name="Veselý obličej 49"/>
            <p:cNvSpPr/>
            <p:nvPr/>
          </p:nvSpPr>
          <p:spPr>
            <a:xfrm>
              <a:off x="1364206" y="1303659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095545" y="4765888"/>
            <a:ext cx="2160240" cy="1224136"/>
            <a:chOff x="4095545" y="4765888"/>
            <a:chExt cx="2160240" cy="1224136"/>
          </a:xfrm>
        </p:grpSpPr>
        <p:sp>
          <p:nvSpPr>
            <p:cNvPr id="11" name="Ovál 10"/>
            <p:cNvSpPr/>
            <p:nvPr/>
          </p:nvSpPr>
          <p:spPr>
            <a:xfrm>
              <a:off x="4095545" y="4765888"/>
              <a:ext cx="2160240" cy="12241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eselý obličej 53"/>
            <p:cNvSpPr/>
            <p:nvPr/>
          </p:nvSpPr>
          <p:spPr>
            <a:xfrm>
              <a:off x="4926163" y="5193037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3761" y="3422817"/>
            <a:ext cx="2160240" cy="1224136"/>
            <a:chOff x="6113761" y="3422817"/>
            <a:chExt cx="2160240" cy="1224136"/>
          </a:xfrm>
        </p:grpSpPr>
        <p:sp>
          <p:nvSpPr>
            <p:cNvPr id="10" name="Ovál 9"/>
            <p:cNvSpPr/>
            <p:nvPr/>
          </p:nvSpPr>
          <p:spPr>
            <a:xfrm>
              <a:off x="6113761" y="3422817"/>
              <a:ext cx="2160240" cy="12241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eselý obličej 54"/>
            <p:cNvSpPr/>
            <p:nvPr/>
          </p:nvSpPr>
          <p:spPr>
            <a:xfrm>
              <a:off x="7360612" y="3802090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eselý obličej 55"/>
            <p:cNvSpPr/>
            <p:nvPr/>
          </p:nvSpPr>
          <p:spPr>
            <a:xfrm>
              <a:off x="6574468" y="3802090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484547" y="4307798"/>
            <a:ext cx="2160240" cy="1224136"/>
            <a:chOff x="1484547" y="4307798"/>
            <a:chExt cx="2160240" cy="1224136"/>
          </a:xfrm>
        </p:grpSpPr>
        <p:sp>
          <p:nvSpPr>
            <p:cNvPr id="12" name="Ovál 11"/>
            <p:cNvSpPr/>
            <p:nvPr/>
          </p:nvSpPr>
          <p:spPr>
            <a:xfrm>
              <a:off x="1484547" y="4307798"/>
              <a:ext cx="2160240" cy="12241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eselý obličej 50"/>
            <p:cNvSpPr/>
            <p:nvPr/>
          </p:nvSpPr>
          <p:spPr>
            <a:xfrm>
              <a:off x="1735106" y="4564046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eselý obličej 51"/>
            <p:cNvSpPr/>
            <p:nvPr/>
          </p:nvSpPr>
          <p:spPr>
            <a:xfrm>
              <a:off x="2243602" y="4564046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eselý obličej 52"/>
            <p:cNvSpPr/>
            <p:nvPr/>
          </p:nvSpPr>
          <p:spPr>
            <a:xfrm>
              <a:off x="2814727" y="4564046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500110" y="2750840"/>
            <a:ext cx="2160240" cy="1224136"/>
            <a:chOff x="500110" y="2750840"/>
            <a:chExt cx="2160240" cy="1224136"/>
          </a:xfrm>
        </p:grpSpPr>
        <p:sp>
          <p:nvSpPr>
            <p:cNvPr id="13" name="Ovál 12"/>
            <p:cNvSpPr/>
            <p:nvPr/>
          </p:nvSpPr>
          <p:spPr>
            <a:xfrm>
              <a:off x="500110" y="2750840"/>
              <a:ext cx="2160240" cy="12241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eselý obličej 59"/>
            <p:cNvSpPr/>
            <p:nvPr/>
          </p:nvSpPr>
          <p:spPr>
            <a:xfrm>
              <a:off x="1796254" y="3422817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eselý obličej 60"/>
            <p:cNvSpPr/>
            <p:nvPr/>
          </p:nvSpPr>
          <p:spPr>
            <a:xfrm>
              <a:off x="1040144" y="3422817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eselý obličej 61"/>
            <p:cNvSpPr/>
            <p:nvPr/>
          </p:nvSpPr>
          <p:spPr>
            <a:xfrm>
              <a:off x="1796254" y="2939175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eselý obličej 62"/>
            <p:cNvSpPr/>
            <p:nvPr/>
          </p:nvSpPr>
          <p:spPr>
            <a:xfrm>
              <a:off x="1278401" y="2897534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eselý obličej 64"/>
            <p:cNvSpPr/>
            <p:nvPr/>
          </p:nvSpPr>
          <p:spPr>
            <a:xfrm>
              <a:off x="772344" y="2926016"/>
              <a:ext cx="432048" cy="403684"/>
            </a:xfrm>
            <a:prstGeom prst="smileyFac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0152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Číslo 3 dej do kroužku.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02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ECEF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768696" y="2029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55477" y="15261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8021" y="146501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56969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1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5857" y="33835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78195" y="84048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87766" y="3521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8112" y="421426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41953" y="28477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39924" y="345180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2232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68212" y="141844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55400" y="201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43796" y="20339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2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91659" y="33265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2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9051" y="4293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3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59561" y="221622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3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30041" y="36878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3568" y="315417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612185" y="167563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96336" y="2323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50401" y="37064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5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393491" y="508518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5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204193" y="17897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5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524328" y="4058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6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838536" y="287369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312410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6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417351" y="582602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68112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27584" y="58279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8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99767" y="439919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8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380312" y="44332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9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317687" y="56654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9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588224" y="61560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9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72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199673"/>
            <a:ext cx="3624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Hledej číslo 3. Klikej na něj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78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2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81970" y="23137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5956" y="215879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3708" y="541352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59338" y="32348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37578" y="28486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445447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3382" y="66421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20676" y="29419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2309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08224" y="135209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61366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7414" y="413556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</a:t>
            </a:r>
            <a:endParaRPr lang="cs-CZ" sz="6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81970" y="1947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82628" y="317445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80819" y="130985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94872" y="558924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51800" y="547014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06623" y="44295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24010" y="542166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996883" y="424916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11760" y="34001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17772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25996" y="237403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91972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3 ke třem barevným čtverečkům.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71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52003" y="404664"/>
            <a:ext cx="3665434" cy="6130038"/>
            <a:chOff x="252003" y="404664"/>
            <a:chExt cx="3665434" cy="6130038"/>
          </a:xfrm>
        </p:grpSpPr>
        <p:sp>
          <p:nvSpPr>
            <p:cNvPr id="12" name="Obdélník 11"/>
            <p:cNvSpPr/>
            <p:nvPr/>
          </p:nvSpPr>
          <p:spPr>
            <a:xfrm>
              <a:off x="3132323" y="40934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412243" y="409343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692163" y="404664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972083" y="404664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52003" y="404664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3132323" y="1489463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2412243" y="1489463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692163" y="1484784"/>
              <a:ext cx="720080" cy="648072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1043608" y="1484784"/>
              <a:ext cx="720080" cy="648072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314638" y="1489463"/>
              <a:ext cx="720080" cy="648072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132323" y="2463910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412243" y="2463910"/>
              <a:ext cx="720080" cy="648072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692163" y="2459231"/>
              <a:ext cx="720080" cy="648072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72083" y="2459231"/>
              <a:ext cx="720080" cy="648072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84011" y="2464029"/>
              <a:ext cx="720080" cy="648072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132323" y="360902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412243" y="360902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715306" y="3609020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995226" y="3609020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323528" y="3622586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132323" y="479567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412243" y="479567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692163" y="4790991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995226" y="4790991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75146" y="4790991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/>
            <p:cNvGrpSpPr/>
            <p:nvPr/>
          </p:nvGrpSpPr>
          <p:grpSpPr>
            <a:xfrm>
              <a:off x="317037" y="5881951"/>
              <a:ext cx="3600400" cy="652751"/>
              <a:chOff x="628328" y="5157192"/>
              <a:chExt cx="3600400" cy="652751"/>
            </a:xfrm>
            <a:solidFill>
              <a:srgbClr val="E74FCA"/>
            </a:solidFill>
          </p:grpSpPr>
          <p:sp>
            <p:nvSpPr>
              <p:cNvPr id="43" name="Obdélník 42"/>
              <p:cNvSpPr/>
              <p:nvPr/>
            </p:nvSpPr>
            <p:spPr>
              <a:xfrm>
                <a:off x="3508648" y="5161871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788568" y="5161871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206848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134840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62832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5" name="TextovéPole 54"/>
          <p:cNvSpPr txBox="1"/>
          <p:nvPr/>
        </p:nvSpPr>
        <p:spPr>
          <a:xfrm>
            <a:off x="7579683" y="245432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3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524328" y="97695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3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662437" y="5120607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3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668344" y="3803609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rgbClr val="0070C0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39142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98728E-6 L -0.37778 0.042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2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2211E-6 L -0.38594 0.094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6" y="47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8885E-6 L -0.37778 -0.063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-3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59311E-6 L -0.37778 -0.5167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-258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64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02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FF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7618799" y="568838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2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55776" y="578759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1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69935" y="568839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3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69969" y="581298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2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10564" y="571477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4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59972" y="57337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2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539897" y="3199663"/>
            <a:ext cx="1944216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084760" y="4351791"/>
            <a:ext cx="915140" cy="1148928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602854" y="3212976"/>
            <a:ext cx="1944216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154754" y="4365104"/>
            <a:ext cx="915140" cy="1148928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738282" y="3226441"/>
            <a:ext cx="1944216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256508" y="4380500"/>
            <a:ext cx="915140" cy="1148928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372200" y="404664"/>
            <a:ext cx="1944216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825212" y="1556792"/>
            <a:ext cx="915140" cy="1148928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602854" y="407864"/>
            <a:ext cx="1944216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171020" y="1566900"/>
            <a:ext cx="915140" cy="1148928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78629" y="404664"/>
            <a:ext cx="1944216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181949" y="1566900"/>
            <a:ext cx="915140" cy="1148928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rdce 57"/>
          <p:cNvSpPr/>
          <p:nvPr/>
        </p:nvSpPr>
        <p:spPr>
          <a:xfrm>
            <a:off x="7639860" y="3645024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6797662" y="3620121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5096020" y="3935529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rdce 66"/>
          <p:cNvSpPr/>
          <p:nvPr/>
        </p:nvSpPr>
        <p:spPr>
          <a:xfrm>
            <a:off x="3749824" y="3343679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1530370" y="3631711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rdce 68"/>
          <p:cNvSpPr/>
          <p:nvPr/>
        </p:nvSpPr>
        <p:spPr>
          <a:xfrm>
            <a:off x="4691844" y="579015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4054624" y="565448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7740352" y="1024859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6617642" y="1024859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7725877" y="542665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6540152" y="565448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2140079" y="565448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rdce 76"/>
          <p:cNvSpPr/>
          <p:nvPr/>
        </p:nvSpPr>
        <p:spPr>
          <a:xfrm>
            <a:off x="1530370" y="523016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Srdce 77"/>
          <p:cNvSpPr/>
          <p:nvPr/>
        </p:nvSpPr>
        <p:spPr>
          <a:xfrm>
            <a:off x="920468" y="533136"/>
            <a:ext cx="360040" cy="28803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81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20540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je správně?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Nesprávné škrtni.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 rot="5400000">
            <a:off x="6652000" y="2671124"/>
            <a:ext cx="3600400" cy="652751"/>
            <a:chOff x="252003" y="404664"/>
            <a:chExt cx="3600400" cy="652751"/>
          </a:xfrm>
          <a:solidFill>
            <a:srgbClr val="CCFFFF"/>
          </a:solidFill>
        </p:grpSpPr>
        <p:sp>
          <p:nvSpPr>
            <p:cNvPr id="7" name="Obdélník 6"/>
            <p:cNvSpPr/>
            <p:nvPr/>
          </p:nvSpPr>
          <p:spPr>
            <a:xfrm>
              <a:off x="3132323" y="409343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412243" y="409343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692163" y="404664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972083" y="404664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252003" y="404664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8" name="Obdélník 27"/>
          <p:cNvSpPr/>
          <p:nvPr/>
        </p:nvSpPr>
        <p:spPr>
          <a:xfrm rot="5400000">
            <a:off x="5472100" y="4101043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5400000">
            <a:off x="5472832" y="3380963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5400000">
            <a:off x="5472832" y="1940803"/>
            <a:ext cx="72008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 rot="5400000">
            <a:off x="5472832" y="2660883"/>
            <a:ext cx="72008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 rot="5400000">
            <a:off x="5472832" y="1216728"/>
            <a:ext cx="72008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rot="5400000">
            <a:off x="4217132" y="4078104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rot="5400000">
            <a:off x="4217132" y="3362468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rot="5400000">
            <a:off x="4217132" y="1927482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5400000">
            <a:off x="4217866" y="264756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rot="5400000">
            <a:off x="4213185" y="1216728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 rot="5400000">
            <a:off x="2951820" y="4101043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 rot="5400000">
            <a:off x="2952552" y="3380963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 rot="5400000">
            <a:off x="2952552" y="1940803"/>
            <a:ext cx="720080" cy="648072"/>
          </a:xfrm>
          <a:prstGeom prst="rect">
            <a:avLst/>
          </a:prstGeom>
          <a:solidFill>
            <a:srgbClr val="EE9AE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 rot="5400000">
            <a:off x="2952552" y="2660883"/>
            <a:ext cx="720080" cy="648072"/>
          </a:xfrm>
          <a:prstGeom prst="rect">
            <a:avLst/>
          </a:prstGeom>
          <a:solidFill>
            <a:srgbClr val="EE9AE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 rot="5400000">
            <a:off x="2952552" y="1216728"/>
            <a:ext cx="720080" cy="648072"/>
          </a:xfrm>
          <a:prstGeom prst="rect">
            <a:avLst/>
          </a:prstGeom>
          <a:solidFill>
            <a:srgbClr val="EE9AE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 rot="5400000">
            <a:off x="326651" y="4101042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 rot="5400000">
            <a:off x="327383" y="3380962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 rot="5400000">
            <a:off x="327383" y="1940802"/>
            <a:ext cx="72008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 rot="5400000">
            <a:off x="327383" y="266088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5400000">
            <a:off x="327383" y="1216727"/>
            <a:ext cx="72008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 rot="5400000">
            <a:off x="1581012" y="4117071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 rot="5400000">
            <a:off x="1581744" y="3396991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 rot="5400000">
            <a:off x="1581744" y="1956831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 rot="5400000">
            <a:off x="1581744" y="2676911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 rot="5400000">
            <a:off x="1581744" y="1232756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 rot="5400000">
            <a:off x="6696236" y="4101043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 rot="5400000">
            <a:off x="6696968" y="3380963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 rot="5400000">
            <a:off x="6696968" y="1940803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 rot="5400000">
            <a:off x="6696968" y="2660883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 rot="5400000">
            <a:off x="6696968" y="1216728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251520" y="505207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653954" y="508488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003604" y="508989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215652" y="51219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652120" y="5105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838429" y="51058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8196222" y="51058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7242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 </a:t>
            </a:r>
            <a:r>
              <a:rPr lang="cs-CZ" smtClean="0"/>
              <a:t>Kolečka přetahuj.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75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1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1603" y="-3707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3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274057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2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2501" y="275621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2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9510" y="1337573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3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129402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1</a:t>
            </a:r>
            <a:endParaRPr lang="cs-CZ" sz="8800" b="1" dirty="0">
              <a:solidFill>
                <a:srgbClr val="00B0F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27615" y="1196752"/>
            <a:ext cx="9133155" cy="643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7615" y="2740578"/>
            <a:ext cx="9103558" cy="4354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-12827" y="4155470"/>
            <a:ext cx="9144000" cy="4729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44008" y="0"/>
            <a:ext cx="36004" cy="41554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422501" y="5778421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728962" y="4676323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473569" y="5832157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1924046" y="4754271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555776" y="5799858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3026224" y="4693887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3731083" y="5695348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4211533" y="4720460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6962042" y="5724684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5310509" y="4676323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812360" y="4567842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509270" y="4567842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944115" y="5724684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860032" y="5756731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E74F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8028384" y="5724684"/>
            <a:ext cx="900954" cy="864096"/>
          </a:xfrm>
          <a:prstGeom prst="ellipse">
            <a:avLst/>
          </a:prstGeom>
          <a:solidFill>
            <a:srgbClr val="E74FCA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9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419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Číslo 3 VY_32_INOVACE_1A_03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88</cp:revision>
  <dcterms:created xsi:type="dcterms:W3CDTF">2013-09-27T16:29:12Z</dcterms:created>
  <dcterms:modified xsi:type="dcterms:W3CDTF">2013-12-01T17:50:05Z</dcterms:modified>
</cp:coreProperties>
</file>