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56" r:id="rId5"/>
    <p:sldId id="263" r:id="rId6"/>
    <p:sldId id="268" r:id="rId7"/>
    <p:sldId id="258" r:id="rId8"/>
    <p:sldId id="272" r:id="rId9"/>
    <p:sldId id="259" r:id="rId10"/>
    <p:sldId id="269" r:id="rId11"/>
    <p:sldId id="260" r:id="rId12"/>
    <p:sldId id="270" r:id="rId13"/>
    <p:sldId id="261" r:id="rId14"/>
    <p:sldId id="262" r:id="rId15"/>
    <p:sldId id="271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99FF"/>
    <a:srgbClr val="9933FF"/>
    <a:srgbClr val="E6FBFE"/>
    <a:srgbClr val="66CCFF"/>
    <a:srgbClr val="FFFFCC"/>
    <a:srgbClr val="CCFFFF"/>
    <a:srgbClr val="CC66FF"/>
    <a:srgbClr val="FFFFFF"/>
    <a:srgbClr val="CB23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131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92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964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041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1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531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69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118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19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94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74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60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4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VY_32_INOVACE_1A_04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91264" cy="6264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Anotace: </a:t>
            </a:r>
            <a:r>
              <a:rPr lang="cs-CZ" sz="1600" dirty="0"/>
              <a:t>Tento materiál je určen pro žáky při spodní hranici těžké MR a zároveň s autismem. Někteří z </a:t>
            </a:r>
            <a:r>
              <a:rPr lang="cs-CZ" sz="1600" dirty="0" smtClean="0"/>
              <a:t>nich obtížně </a:t>
            </a:r>
            <a:r>
              <a:rPr lang="cs-CZ" sz="1600" dirty="0"/>
              <a:t>komunikují, neznají základní pojmy. </a:t>
            </a:r>
            <a:r>
              <a:rPr lang="cs-CZ" sz="1600" dirty="0" smtClean="0"/>
              <a:t>Prezentace je </a:t>
            </a:r>
            <a:r>
              <a:rPr lang="cs-CZ" sz="1600" dirty="0"/>
              <a:t>vzhledem k </a:t>
            </a:r>
            <a:r>
              <a:rPr lang="cs-CZ" sz="1600" dirty="0" smtClean="0"/>
              <a:t>postižení </a:t>
            </a:r>
            <a:r>
              <a:rPr lang="cs-CZ" sz="1600" dirty="0"/>
              <a:t>adekvátní jejich </a:t>
            </a:r>
            <a:r>
              <a:rPr lang="cs-CZ" sz="1600" dirty="0" smtClean="0"/>
              <a:t>možnostem. Slouží k upevnění znalosti o čísle 4. </a:t>
            </a:r>
            <a:r>
              <a:rPr lang="cs-CZ" sz="1600" dirty="0"/>
              <a:t>Na </a:t>
            </a:r>
            <a:r>
              <a:rPr lang="cs-CZ" sz="1600" dirty="0" smtClean="0"/>
              <a:t>první stránce žáci přiřazují k číslu 4 počet prvků 4. Zde pracují pomocí rukopisných poznámek, přiřazují čarou. Na druhé stránce plní stejný úkol pomocí interaktivity. </a:t>
            </a:r>
            <a:r>
              <a:rPr lang="cs-CZ" sz="1600" dirty="0"/>
              <a:t>K</a:t>
            </a:r>
            <a:r>
              <a:rPr lang="cs-CZ" sz="1600" dirty="0" smtClean="0"/>
              <a:t>liknutím na políčko se čtyřmi prvky číslo zůstává, ostatní zmizí. Na třetí stránce žáci vyhledávají číslo 4. Zde pracují pomocí rukopisných poznámek – číslo 4 dávají do kroužku. Pomocí interaktivity pracují na další stránce – kliknutím číslo </a:t>
            </a:r>
            <a:r>
              <a:rPr lang="cs-CZ" sz="1600" dirty="0"/>
              <a:t>4</a:t>
            </a:r>
            <a:r>
              <a:rPr lang="cs-CZ" sz="1600" dirty="0" smtClean="0"/>
              <a:t> zůstává, ostatní mizí. Pátá strana je interaktivní – žáci přiřazují číslo 4 ke správnému počtu prvků. Správný počet prvků přiřazují i na šesté stránce přetahováním čísla. Zde mohou buď pouze přetahovat číslo 4 nebo všechny prvky počítat. Sedmým úkolem je škrtnout pomocí rukopisných poznámek nesprávné údaje. Na poslední stránce přiřazují přetahováním správný počet koleček.</a:t>
            </a:r>
          </a:p>
          <a:p>
            <a:pPr marL="0" indent="0">
              <a:buNone/>
            </a:pPr>
            <a:r>
              <a:rPr lang="cs-CZ" sz="1600" b="1" dirty="0" smtClean="0"/>
              <a:t>Délka trvání práce s tímto materiálem: </a:t>
            </a:r>
            <a:r>
              <a:rPr lang="cs-CZ" sz="1600" dirty="0"/>
              <a:t>Z</a:t>
            </a:r>
            <a:r>
              <a:rPr lang="cs-CZ" sz="1600" dirty="0" smtClean="0"/>
              <a:t>hruba 35 minut.</a:t>
            </a:r>
          </a:p>
          <a:p>
            <a:pPr marL="0" indent="0">
              <a:buNone/>
            </a:pPr>
            <a:r>
              <a:rPr lang="cs-CZ" sz="1600" b="1" dirty="0" smtClean="0"/>
              <a:t>Autor:</a:t>
            </a:r>
            <a:r>
              <a:rPr lang="cs-CZ" sz="1600" dirty="0" smtClean="0"/>
              <a:t> Daniela </a:t>
            </a:r>
            <a:r>
              <a:rPr lang="cs-CZ" sz="1600" dirty="0" err="1" smtClean="0"/>
              <a:t>Tájková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Datum vytvoření: </a:t>
            </a:r>
            <a:r>
              <a:rPr lang="cs-CZ" sz="1600" dirty="0" smtClean="0"/>
              <a:t>Podzim 2013</a:t>
            </a:r>
          </a:p>
          <a:p>
            <a:pPr marL="0" indent="0">
              <a:buNone/>
            </a:pPr>
            <a:r>
              <a:rPr lang="cs-CZ" sz="1600" b="1" dirty="0"/>
              <a:t>Speciální vzdělávací potřeby: </a:t>
            </a:r>
            <a:r>
              <a:rPr lang="cs-CZ" sz="1600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1600" b="1" dirty="0" smtClean="0"/>
              <a:t>Vzdělávací obor: </a:t>
            </a:r>
            <a:r>
              <a:rPr lang="cs-CZ" sz="1600" dirty="0" smtClean="0"/>
              <a:t>Matematika</a:t>
            </a:r>
          </a:p>
          <a:p>
            <a:pPr marL="0" indent="0">
              <a:buNone/>
            </a:pPr>
            <a:r>
              <a:rPr lang="cs-CZ" sz="1600" b="1" dirty="0" smtClean="0"/>
              <a:t>Druh učebního materiálu</a:t>
            </a:r>
            <a:r>
              <a:rPr lang="cs-CZ" sz="1600" dirty="0" smtClean="0"/>
              <a:t>: Interaktivní DUM</a:t>
            </a:r>
          </a:p>
          <a:p>
            <a:pPr marL="0" indent="0">
              <a:buNone/>
            </a:pPr>
            <a:r>
              <a:rPr lang="cs-CZ" sz="1600" b="1" dirty="0" smtClean="0"/>
              <a:t>Inovace: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  <a:r>
              <a:rPr lang="cs-CZ" sz="1600" dirty="0">
                <a:latin typeface="+mj-lt"/>
                <a:cs typeface="Times New Roman" pitchFamily="18" charset="0"/>
              </a:rPr>
              <a:t>R</a:t>
            </a:r>
            <a:r>
              <a:rPr lang="cs-CZ" sz="1600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sz="1600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sz="16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600" b="1" dirty="0" smtClean="0"/>
              <a:t>Cílová skupina: </a:t>
            </a:r>
            <a:r>
              <a:rPr lang="cs-CZ" sz="1600" dirty="0" smtClean="0"/>
              <a:t>Žák (PAS</a:t>
            </a:r>
            <a:r>
              <a:rPr lang="cs-CZ" sz="1600" dirty="0"/>
              <a:t>, MP, kombinované postižení </a:t>
            </a:r>
            <a:r>
              <a:rPr lang="cs-CZ" sz="1600" dirty="0" smtClean="0"/>
              <a:t>- MP </a:t>
            </a:r>
            <a:r>
              <a:rPr lang="cs-CZ" sz="1600" dirty="0"/>
              <a:t>v kombinaci se zdravotním znevýhodněním, MP v kombinaci </a:t>
            </a:r>
            <a:r>
              <a:rPr lang="cs-CZ" sz="1600"/>
              <a:t>s </a:t>
            </a:r>
            <a:r>
              <a:rPr lang="cs-CZ" sz="1600" smtClean="0"/>
              <a:t>PAS, </a:t>
            </a:r>
            <a:r>
              <a:rPr lang="cs-CZ" sz="1600"/>
              <a:t>vícečetné </a:t>
            </a:r>
            <a:r>
              <a:rPr lang="cs-CZ" sz="1600" smtClean="0"/>
              <a:t>postižení)</a:t>
            </a:r>
            <a:endParaRPr lang="cs-CZ" sz="1600" dirty="0"/>
          </a:p>
          <a:p>
            <a:pPr marL="0" indent="0">
              <a:buNone/>
            </a:pPr>
            <a:r>
              <a:rPr lang="cs-CZ" sz="1600" b="1" dirty="0" smtClean="0"/>
              <a:t>Stupeň a typ vzdělávání: </a:t>
            </a:r>
            <a:r>
              <a:rPr lang="cs-CZ" sz="1600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187050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807524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89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835151" y="2532599"/>
            <a:ext cx="1440160" cy="136815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/>
              <a:t>4</a:t>
            </a:r>
            <a:endParaRPr lang="cs-CZ" sz="8000" b="1" dirty="0"/>
          </a:p>
        </p:txBody>
      </p:sp>
      <p:sp>
        <p:nvSpPr>
          <p:cNvPr id="6" name="Ovál 5"/>
          <p:cNvSpPr/>
          <p:nvPr/>
        </p:nvSpPr>
        <p:spPr>
          <a:xfrm>
            <a:off x="1331640" y="1668219"/>
            <a:ext cx="2088232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35886" y="430550"/>
            <a:ext cx="2232258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5536" y="3356992"/>
            <a:ext cx="1952600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948264" y="3019144"/>
            <a:ext cx="2195736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724127" y="4760162"/>
            <a:ext cx="2322005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79912" y="5517232"/>
            <a:ext cx="2160240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950022" y="1433419"/>
            <a:ext cx="2222377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547663" y="4869160"/>
            <a:ext cx="2287487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1331639" y="3585699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 rot="10994181">
            <a:off x="2132111" y="1957634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2527165" y="1990184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1691680" y="1937374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8159318" y="3214940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7317177" y="3241086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7557368" y="1758817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7125320" y="1599036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6693272" y="1766113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6228184" y="1635073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 rot="10800000">
            <a:off x="4646958" y="553596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 rot="10800000">
            <a:off x="4126131" y="571334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4878761" y="764704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4358926" y="764704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3835151" y="720673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 rot="10800000">
            <a:off x="2959214" y="5016717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 rot="10557536">
            <a:off x="2261431" y="5001909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2627784" y="5193248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1988096" y="5193248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4535991" y="5782203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7396083" y="5016717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6885129" y="5025133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ovnoramenný trojúhelník 51"/>
          <p:cNvSpPr/>
          <p:nvPr/>
        </p:nvSpPr>
        <p:spPr>
          <a:xfrm>
            <a:off x="6372200" y="5016717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Rovnoramenný trojúhelník 52"/>
          <p:cNvSpPr/>
          <p:nvPr/>
        </p:nvSpPr>
        <p:spPr>
          <a:xfrm>
            <a:off x="5868144" y="5023291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Rovnoramenný trojúhelník 53"/>
          <p:cNvSpPr/>
          <p:nvPr/>
        </p:nvSpPr>
        <p:spPr>
          <a:xfrm>
            <a:off x="691952" y="3621963"/>
            <a:ext cx="432048" cy="334154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45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7030A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491880" y="2314602"/>
            <a:ext cx="1872208" cy="1728192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4</a:t>
            </a:r>
            <a:endParaRPr lang="cs-CZ" sz="8800" b="1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38334" y="2750840"/>
            <a:ext cx="2160240" cy="1224136"/>
            <a:chOff x="338334" y="2750840"/>
            <a:chExt cx="2160240" cy="1224136"/>
          </a:xfrm>
        </p:grpSpPr>
        <p:sp>
          <p:nvSpPr>
            <p:cNvPr id="13" name="Ovál 12"/>
            <p:cNvSpPr/>
            <p:nvPr/>
          </p:nvSpPr>
          <p:spPr>
            <a:xfrm>
              <a:off x="338334" y="2750840"/>
              <a:ext cx="2160240" cy="1224136"/>
            </a:xfrm>
            <a:prstGeom prst="ellipse">
              <a:avLst/>
            </a:prstGeom>
            <a:noFill/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Rovnoramenný trojúhelník 40"/>
            <p:cNvSpPr/>
            <p:nvPr/>
          </p:nvSpPr>
          <p:spPr>
            <a:xfrm>
              <a:off x="800948" y="3178698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Rovnoramenný trojúhelník 46"/>
            <p:cNvSpPr/>
            <p:nvPr/>
          </p:nvSpPr>
          <p:spPr>
            <a:xfrm>
              <a:off x="1418454" y="3195831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215254" y="4819576"/>
            <a:ext cx="2160240" cy="1224136"/>
            <a:chOff x="1109712" y="5139053"/>
            <a:chExt cx="2160240" cy="1224136"/>
          </a:xfrm>
        </p:grpSpPr>
        <p:sp>
          <p:nvSpPr>
            <p:cNvPr id="12" name="Ovál 11"/>
            <p:cNvSpPr/>
            <p:nvPr/>
          </p:nvSpPr>
          <p:spPr>
            <a:xfrm>
              <a:off x="1109712" y="5139053"/>
              <a:ext cx="2160240" cy="1224136"/>
            </a:xfrm>
            <a:prstGeom prst="ellipse">
              <a:avLst/>
            </a:prstGeom>
            <a:noFill/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>
              <a:off x="1561470" y="5451624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Rovnoramenný trojúhelník 47"/>
            <p:cNvSpPr/>
            <p:nvPr/>
          </p:nvSpPr>
          <p:spPr>
            <a:xfrm>
              <a:off x="2220890" y="5485763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Rovnoramenný trojúhelník 49"/>
            <p:cNvSpPr/>
            <p:nvPr/>
          </p:nvSpPr>
          <p:spPr>
            <a:xfrm rot="10800000">
              <a:off x="1934313" y="5328343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212442" y="4819576"/>
            <a:ext cx="2160240" cy="1224136"/>
            <a:chOff x="4212442" y="4819576"/>
            <a:chExt cx="2160240" cy="1224136"/>
          </a:xfrm>
        </p:grpSpPr>
        <p:sp>
          <p:nvSpPr>
            <p:cNvPr id="11" name="Ovál 10"/>
            <p:cNvSpPr/>
            <p:nvPr/>
          </p:nvSpPr>
          <p:spPr>
            <a:xfrm>
              <a:off x="4212442" y="4819576"/>
              <a:ext cx="2160240" cy="1224136"/>
            </a:xfrm>
            <a:prstGeom prst="ellipse">
              <a:avLst/>
            </a:prstGeom>
            <a:noFill/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Rovnoramenný trojúhelník 48"/>
            <p:cNvSpPr/>
            <p:nvPr/>
          </p:nvSpPr>
          <p:spPr>
            <a:xfrm rot="10800000">
              <a:off x="4376664" y="5139053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Rovnoramenný trojúhelník 50"/>
            <p:cNvSpPr/>
            <p:nvPr/>
          </p:nvSpPr>
          <p:spPr>
            <a:xfrm rot="10800000">
              <a:off x="5134250" y="5160017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Rovnoramenný trojúhelník 51"/>
            <p:cNvSpPr/>
            <p:nvPr/>
          </p:nvSpPr>
          <p:spPr>
            <a:xfrm>
              <a:off x="4808712" y="5318686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5450864" y="5327094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956920" y="1702534"/>
            <a:ext cx="2160240" cy="1224136"/>
            <a:chOff x="5956920" y="1702534"/>
            <a:chExt cx="2160240" cy="1224136"/>
          </a:xfrm>
        </p:grpSpPr>
        <p:sp>
          <p:nvSpPr>
            <p:cNvPr id="9" name="Ovál 8"/>
            <p:cNvSpPr/>
            <p:nvPr/>
          </p:nvSpPr>
          <p:spPr>
            <a:xfrm>
              <a:off x="5956920" y="1702534"/>
              <a:ext cx="2160240" cy="1224136"/>
            </a:xfrm>
            <a:prstGeom prst="ellipse">
              <a:avLst/>
            </a:prstGeom>
            <a:noFill/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Rovnoramenný trojúhelník 53"/>
            <p:cNvSpPr/>
            <p:nvPr/>
          </p:nvSpPr>
          <p:spPr>
            <a:xfrm>
              <a:off x="6821016" y="2416686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Rovnoramenný trojúhelník 54"/>
            <p:cNvSpPr/>
            <p:nvPr/>
          </p:nvSpPr>
          <p:spPr>
            <a:xfrm>
              <a:off x="7380312" y="2001576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Rovnoramenný trojúhelník 55"/>
            <p:cNvSpPr/>
            <p:nvPr/>
          </p:nvSpPr>
          <p:spPr>
            <a:xfrm>
              <a:off x="6821016" y="1961575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Rovnoramenný trojúhelník 56"/>
            <p:cNvSpPr/>
            <p:nvPr/>
          </p:nvSpPr>
          <p:spPr>
            <a:xfrm>
              <a:off x="6267647" y="1980448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267647" y="3529985"/>
            <a:ext cx="2160240" cy="1224136"/>
            <a:chOff x="6113761" y="3401873"/>
            <a:chExt cx="2160240" cy="1224136"/>
          </a:xfrm>
        </p:grpSpPr>
        <p:sp>
          <p:nvSpPr>
            <p:cNvPr id="10" name="Ovál 9"/>
            <p:cNvSpPr/>
            <p:nvPr/>
          </p:nvSpPr>
          <p:spPr>
            <a:xfrm>
              <a:off x="6113761" y="3401873"/>
              <a:ext cx="2160240" cy="1224136"/>
            </a:xfrm>
            <a:prstGeom prst="ellipse">
              <a:avLst/>
            </a:prstGeom>
            <a:noFill/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Rovnoramenný trojúhelník 60"/>
            <p:cNvSpPr/>
            <p:nvPr/>
          </p:nvSpPr>
          <p:spPr>
            <a:xfrm>
              <a:off x="6792893" y="3807899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3946123" y="478398"/>
            <a:ext cx="2160240" cy="1224136"/>
            <a:chOff x="3946123" y="478398"/>
            <a:chExt cx="2160240" cy="1224136"/>
          </a:xfrm>
        </p:grpSpPr>
        <p:sp>
          <p:nvSpPr>
            <p:cNvPr id="8" name="Ovál 7"/>
            <p:cNvSpPr/>
            <p:nvPr/>
          </p:nvSpPr>
          <p:spPr>
            <a:xfrm>
              <a:off x="3946123" y="478398"/>
              <a:ext cx="2160240" cy="1224136"/>
            </a:xfrm>
            <a:prstGeom prst="ellipse">
              <a:avLst/>
            </a:prstGeom>
            <a:noFill/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Rovnoramenný trojúhelník 61"/>
            <p:cNvSpPr/>
            <p:nvPr/>
          </p:nvSpPr>
          <p:spPr>
            <a:xfrm rot="10800000">
              <a:off x="4808712" y="1268760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Rovnoramenný trojúhelník 62"/>
            <p:cNvSpPr/>
            <p:nvPr/>
          </p:nvSpPr>
          <p:spPr>
            <a:xfrm>
              <a:off x="5365555" y="860547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Rovnoramenný trojúhelník 63"/>
            <p:cNvSpPr/>
            <p:nvPr/>
          </p:nvSpPr>
          <p:spPr>
            <a:xfrm>
              <a:off x="4808712" y="860547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Rovnoramenný trojúhelník 64"/>
            <p:cNvSpPr/>
            <p:nvPr/>
          </p:nvSpPr>
          <p:spPr>
            <a:xfrm>
              <a:off x="4218350" y="860547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239911" y="916787"/>
            <a:ext cx="2160240" cy="1224136"/>
            <a:chOff x="1239911" y="916787"/>
            <a:chExt cx="2160240" cy="1224136"/>
          </a:xfrm>
        </p:grpSpPr>
        <p:sp>
          <p:nvSpPr>
            <p:cNvPr id="5" name="Ovál 4"/>
            <p:cNvSpPr/>
            <p:nvPr/>
          </p:nvSpPr>
          <p:spPr>
            <a:xfrm>
              <a:off x="1239911" y="916787"/>
              <a:ext cx="2160240" cy="1224136"/>
            </a:xfrm>
            <a:prstGeom prst="ellipse">
              <a:avLst/>
            </a:prstGeom>
            <a:noFill/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Rovnoramenný trojúhelník 41"/>
            <p:cNvSpPr/>
            <p:nvPr/>
          </p:nvSpPr>
          <p:spPr>
            <a:xfrm>
              <a:off x="2079350" y="1361778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Rovnoramenný trojúhelník 42"/>
            <p:cNvSpPr/>
            <p:nvPr/>
          </p:nvSpPr>
          <p:spPr>
            <a:xfrm>
              <a:off x="1502264" y="1368380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Rovnoramenný trojúhelník 43"/>
            <p:cNvSpPr/>
            <p:nvPr/>
          </p:nvSpPr>
          <p:spPr>
            <a:xfrm>
              <a:off x="2652938" y="1369123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Rovnoramenný trojúhelník 44"/>
            <p:cNvSpPr/>
            <p:nvPr/>
          </p:nvSpPr>
          <p:spPr>
            <a:xfrm rot="10800000">
              <a:off x="2423582" y="1194701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Rovnoramenný trojúhelník 65"/>
            <p:cNvSpPr/>
            <p:nvPr/>
          </p:nvSpPr>
          <p:spPr>
            <a:xfrm rot="10800000">
              <a:off x="1859858" y="1194701"/>
              <a:ext cx="432048" cy="334154"/>
            </a:xfrm>
            <a:prstGeom prst="triangle">
              <a:avLst/>
            </a:prstGeom>
            <a:solidFill>
              <a:schemeClr val="tx1"/>
            </a:solidFill>
            <a:ln>
              <a:solidFill>
                <a:srgbClr val="CC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0152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Číslo 4 dej do kroužku.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537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768696" y="2029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55477" y="15261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1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8021" y="146501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56969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1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5857" y="33835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1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78195" y="84048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1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87766" y="3521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1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8112" y="421426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1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41953" y="28477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2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39924" y="345180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2232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68212" y="141844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55400" y="201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2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43796" y="2033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91659" y="33265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2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9051" y="4293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3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59561" y="221622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3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30041" y="36878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3568" y="315417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612185" y="167563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2323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50401" y="37064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5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393491" y="508518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204193" y="17897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24328" y="4058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6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838536" y="28736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6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312410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417351" y="582602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68112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27584" y="58279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99767" y="439919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8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380312" y="44332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9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317687" y="56654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9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588224" y="61560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9</a:t>
            </a:r>
            <a:endParaRPr lang="cs-CZ" sz="6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72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346913"/>
            <a:ext cx="3077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Hledej číslo 4. Klikej na něj.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4949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6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65999" y="72730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97240" y="16798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77984" y="248534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17297" y="2562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0316" y="28125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644" y="3492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217350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20676" y="29419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82045" y="323932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9441" y="34925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5996" y="37277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7414" y="413556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82500" y="521257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3748" y="542166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6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879930" y="11720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66156" y="419691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85245" y="5544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501317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24010" y="542166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282157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14432" y="130985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17772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23044" y="466242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9197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4 ke čtyřem barevným čtverečkům.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99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52003" y="1484784"/>
            <a:ext cx="3600400" cy="652751"/>
            <a:chOff x="252003" y="1484784"/>
            <a:chExt cx="3600400" cy="652751"/>
          </a:xfrm>
        </p:grpSpPr>
        <p:sp>
          <p:nvSpPr>
            <p:cNvPr id="19" name="Obdélník 18"/>
            <p:cNvSpPr/>
            <p:nvPr/>
          </p:nvSpPr>
          <p:spPr>
            <a:xfrm>
              <a:off x="3132323" y="148946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412243" y="1489463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692163" y="1484784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972083" y="1484784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52003" y="1484784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52003" y="2459231"/>
            <a:ext cx="3600400" cy="656580"/>
            <a:chOff x="252003" y="2459231"/>
            <a:chExt cx="3600400" cy="656580"/>
          </a:xfrm>
        </p:grpSpPr>
        <p:sp>
          <p:nvSpPr>
            <p:cNvPr id="25" name="Obdélník 24"/>
            <p:cNvSpPr/>
            <p:nvPr/>
          </p:nvSpPr>
          <p:spPr>
            <a:xfrm>
              <a:off x="3132323" y="2463910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412243" y="2463910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692163" y="2467739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72083" y="2459231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52003" y="2459231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78120" y="3604341"/>
            <a:ext cx="3574283" cy="652751"/>
            <a:chOff x="278120" y="3604341"/>
            <a:chExt cx="3574283" cy="652751"/>
          </a:xfrm>
        </p:grpSpPr>
        <p:sp>
          <p:nvSpPr>
            <p:cNvPr id="31" name="Obdélník 30"/>
            <p:cNvSpPr/>
            <p:nvPr/>
          </p:nvSpPr>
          <p:spPr>
            <a:xfrm>
              <a:off x="3132323" y="3604341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460047" y="3604341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730109" y="3604341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998200" y="3609020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278120" y="3604341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52003" y="4790991"/>
            <a:ext cx="3600400" cy="652751"/>
            <a:chOff x="252003" y="4790991"/>
            <a:chExt cx="3600400" cy="652751"/>
          </a:xfrm>
        </p:grpSpPr>
        <p:sp>
          <p:nvSpPr>
            <p:cNvPr id="37" name="Obdélník 36"/>
            <p:cNvSpPr/>
            <p:nvPr/>
          </p:nvSpPr>
          <p:spPr>
            <a:xfrm>
              <a:off x="3132323" y="4795670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412243" y="4795670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692163" y="4795670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968611" y="4790991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52003" y="4790991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78120" y="5938686"/>
            <a:ext cx="3574283" cy="663345"/>
            <a:chOff x="278120" y="5938686"/>
            <a:chExt cx="3574283" cy="663345"/>
          </a:xfrm>
        </p:grpSpPr>
        <p:sp>
          <p:nvSpPr>
            <p:cNvPr id="43" name="Obdélník 42"/>
            <p:cNvSpPr/>
            <p:nvPr/>
          </p:nvSpPr>
          <p:spPr>
            <a:xfrm>
              <a:off x="3132323" y="5953959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412243" y="5953959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1692163" y="5949280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972083" y="5949280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278120" y="5938686"/>
              <a:ext cx="720080" cy="64807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5" name="TextovéPole 54"/>
          <p:cNvSpPr txBox="1"/>
          <p:nvPr/>
        </p:nvSpPr>
        <p:spPr>
          <a:xfrm>
            <a:off x="7668344" y="27879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524328" y="97695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668344" y="5013176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52003" y="404664"/>
            <a:ext cx="3600400" cy="652751"/>
            <a:chOff x="252003" y="404664"/>
            <a:chExt cx="3600400" cy="652751"/>
          </a:xfrm>
        </p:grpSpPr>
        <p:sp>
          <p:nvSpPr>
            <p:cNvPr id="12" name="Obdélník 11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9142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98728E-6 L -0.37778 0.042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2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2211E-6 L -0.38594 0.094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6" y="47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8885E-6 L -0.37778 -0.063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3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607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5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6085102" y="569875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63778" y="571893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04621" y="569875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302987" y="569875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985929" y="571893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66221" y="57546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678629" y="404664"/>
            <a:ext cx="1944216" cy="2311164"/>
            <a:chOff x="678629" y="404664"/>
            <a:chExt cx="1944216" cy="2311164"/>
          </a:xfrm>
        </p:grpSpPr>
        <p:sp>
          <p:nvSpPr>
            <p:cNvPr id="4" name="Zaoblený obdélník 3"/>
            <p:cNvSpPr/>
            <p:nvPr/>
          </p:nvSpPr>
          <p:spPr>
            <a:xfrm>
              <a:off x="678629" y="404664"/>
              <a:ext cx="1944216" cy="1152128"/>
            </a:xfrm>
            <a:prstGeom prst="round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181949" y="1566900"/>
              <a:ext cx="915140" cy="114892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Slunce 46"/>
            <p:cNvSpPr/>
            <p:nvPr/>
          </p:nvSpPr>
          <p:spPr>
            <a:xfrm>
              <a:off x="1405279" y="810996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372200" y="404664"/>
            <a:ext cx="1944216" cy="2301056"/>
            <a:chOff x="6372200" y="404664"/>
            <a:chExt cx="1944216" cy="2301056"/>
          </a:xfrm>
        </p:grpSpPr>
        <p:sp>
          <p:nvSpPr>
            <p:cNvPr id="10" name="Zaoblený obdélník 9"/>
            <p:cNvSpPr/>
            <p:nvPr/>
          </p:nvSpPr>
          <p:spPr>
            <a:xfrm>
              <a:off x="6372200" y="404664"/>
              <a:ext cx="1944216" cy="1152128"/>
            </a:xfrm>
            <a:prstGeom prst="round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825212" y="1556792"/>
              <a:ext cx="915140" cy="114892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Slunce 52"/>
            <p:cNvSpPr/>
            <p:nvPr/>
          </p:nvSpPr>
          <p:spPr>
            <a:xfrm>
              <a:off x="7234428" y="1097487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Slunce 53"/>
            <p:cNvSpPr/>
            <p:nvPr/>
          </p:nvSpPr>
          <p:spPr>
            <a:xfrm>
              <a:off x="6687794" y="582637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Slunce 54"/>
            <p:cNvSpPr/>
            <p:nvPr/>
          </p:nvSpPr>
          <p:spPr>
            <a:xfrm>
              <a:off x="7234428" y="575731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Slunce 55"/>
            <p:cNvSpPr/>
            <p:nvPr/>
          </p:nvSpPr>
          <p:spPr>
            <a:xfrm>
              <a:off x="7740352" y="575731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602854" y="407864"/>
            <a:ext cx="1944216" cy="2301056"/>
            <a:chOff x="3602854" y="407864"/>
            <a:chExt cx="1944216" cy="2301056"/>
          </a:xfrm>
        </p:grpSpPr>
        <p:sp>
          <p:nvSpPr>
            <p:cNvPr id="9" name="Zaoblený obdélník 8"/>
            <p:cNvSpPr/>
            <p:nvPr/>
          </p:nvSpPr>
          <p:spPr>
            <a:xfrm>
              <a:off x="3602854" y="407864"/>
              <a:ext cx="1944216" cy="1152128"/>
            </a:xfrm>
            <a:prstGeom prst="round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178918" y="1559992"/>
              <a:ext cx="915140" cy="114892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Slunce 56"/>
            <p:cNvSpPr/>
            <p:nvPr/>
          </p:nvSpPr>
          <p:spPr>
            <a:xfrm>
              <a:off x="3663778" y="601008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Slunce 57"/>
            <p:cNvSpPr/>
            <p:nvPr/>
          </p:nvSpPr>
          <p:spPr>
            <a:xfrm>
              <a:off x="4092659" y="594661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Slunce 61"/>
            <p:cNvSpPr/>
            <p:nvPr/>
          </p:nvSpPr>
          <p:spPr>
            <a:xfrm>
              <a:off x="4499992" y="594662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Slunce 65"/>
            <p:cNvSpPr/>
            <p:nvPr/>
          </p:nvSpPr>
          <p:spPr>
            <a:xfrm>
              <a:off x="4993236" y="582637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539897" y="3199663"/>
            <a:ext cx="1944216" cy="2301056"/>
            <a:chOff x="6539897" y="3199663"/>
            <a:chExt cx="1944216" cy="2301056"/>
          </a:xfrm>
        </p:grpSpPr>
        <p:sp>
          <p:nvSpPr>
            <p:cNvPr id="8" name="Zaoblený obdélník 7"/>
            <p:cNvSpPr/>
            <p:nvPr/>
          </p:nvSpPr>
          <p:spPr>
            <a:xfrm>
              <a:off x="6539897" y="3199663"/>
              <a:ext cx="1944216" cy="1152128"/>
            </a:xfrm>
            <a:prstGeom prst="round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084760" y="4351791"/>
              <a:ext cx="915140" cy="114892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Slunce 72"/>
            <p:cNvSpPr/>
            <p:nvPr/>
          </p:nvSpPr>
          <p:spPr>
            <a:xfrm>
              <a:off x="6697532" y="3391004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Slunce 73"/>
            <p:cNvSpPr/>
            <p:nvPr/>
          </p:nvSpPr>
          <p:spPr>
            <a:xfrm>
              <a:off x="7238463" y="3385837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Slunce 74"/>
            <p:cNvSpPr/>
            <p:nvPr/>
          </p:nvSpPr>
          <p:spPr>
            <a:xfrm>
              <a:off x="7741934" y="3374003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602854" y="3212976"/>
            <a:ext cx="1944216" cy="2301056"/>
            <a:chOff x="3602854" y="3212976"/>
            <a:chExt cx="1944216" cy="2301056"/>
          </a:xfrm>
        </p:grpSpPr>
        <p:sp>
          <p:nvSpPr>
            <p:cNvPr id="7" name="Zaoblený obdélník 6"/>
            <p:cNvSpPr/>
            <p:nvPr/>
          </p:nvSpPr>
          <p:spPr>
            <a:xfrm>
              <a:off x="3602854" y="3212976"/>
              <a:ext cx="1944216" cy="1152128"/>
            </a:xfrm>
            <a:prstGeom prst="round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154754" y="4365104"/>
              <a:ext cx="915140" cy="114892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Slunce 75"/>
            <p:cNvSpPr/>
            <p:nvPr/>
          </p:nvSpPr>
          <p:spPr>
            <a:xfrm>
              <a:off x="4615386" y="3638057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Slunce 76"/>
            <p:cNvSpPr/>
            <p:nvPr/>
          </p:nvSpPr>
          <p:spPr>
            <a:xfrm>
              <a:off x="3891534" y="3596110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38282" y="3226441"/>
            <a:ext cx="1944216" cy="2302987"/>
            <a:chOff x="738282" y="3226441"/>
            <a:chExt cx="1944216" cy="2302987"/>
          </a:xfrm>
        </p:grpSpPr>
        <p:sp>
          <p:nvSpPr>
            <p:cNvPr id="6" name="Zaoblený obdélník 5"/>
            <p:cNvSpPr/>
            <p:nvPr/>
          </p:nvSpPr>
          <p:spPr>
            <a:xfrm>
              <a:off x="738282" y="3226441"/>
              <a:ext cx="1944216" cy="1152128"/>
            </a:xfrm>
            <a:prstGeom prst="round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256508" y="4380500"/>
              <a:ext cx="915140" cy="114892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Slunce 77"/>
            <p:cNvSpPr/>
            <p:nvPr/>
          </p:nvSpPr>
          <p:spPr>
            <a:xfrm>
              <a:off x="2197756" y="3882004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Slunce 78"/>
            <p:cNvSpPr/>
            <p:nvPr/>
          </p:nvSpPr>
          <p:spPr>
            <a:xfrm>
              <a:off x="1435869" y="3810989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Slunce 79"/>
            <p:cNvSpPr/>
            <p:nvPr/>
          </p:nvSpPr>
          <p:spPr>
            <a:xfrm>
              <a:off x="1880259" y="3423179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Slunce 80"/>
            <p:cNvSpPr/>
            <p:nvPr/>
          </p:nvSpPr>
          <p:spPr>
            <a:xfrm>
              <a:off x="983466" y="3450085"/>
              <a:ext cx="396966" cy="345863"/>
            </a:xfrm>
            <a:prstGeom prst="sun">
              <a:avLst/>
            </a:prstGeom>
            <a:solidFill>
              <a:srgbClr val="66CCFF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678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20540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je správně?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Nesprávné škrtni.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 rot="5400000">
            <a:off x="6626567" y="2670577"/>
            <a:ext cx="3600400" cy="652751"/>
            <a:chOff x="252003" y="404664"/>
            <a:chExt cx="3600400" cy="652751"/>
          </a:xfrm>
        </p:grpSpPr>
        <p:sp>
          <p:nvSpPr>
            <p:cNvPr id="7" name="Obdélník 6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solidFill>
              <a:srgbClr val="9933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solidFill>
              <a:srgbClr val="9933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solidFill>
              <a:srgbClr val="9933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solidFill>
              <a:srgbClr val="9933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8" name="Obdélník 27"/>
          <p:cNvSpPr/>
          <p:nvPr/>
        </p:nvSpPr>
        <p:spPr>
          <a:xfrm rot="5400000">
            <a:off x="5472100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5400000">
            <a:off x="5472832" y="339699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5400000">
            <a:off x="5472832" y="1956832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rot="5400000">
            <a:off x="5472832" y="2676912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 rot="5400000">
            <a:off x="5472832" y="1232757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rot="5400000">
            <a:off x="4175956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rot="5400000">
            <a:off x="4176688" y="3396992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rot="5400000">
            <a:off x="4176688" y="1956832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5400000">
            <a:off x="4176688" y="2676912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rot="5400000">
            <a:off x="4176688" y="1232757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 rot="5400000">
            <a:off x="2951820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 rot="5400000">
            <a:off x="2952552" y="339699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 rot="5400000">
            <a:off x="2952552" y="1956832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 rot="5400000">
            <a:off x="2952552" y="2676912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 rot="5400000">
            <a:off x="2952552" y="1232757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 rot="5400000">
            <a:off x="326651" y="4117071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 rot="5400000">
            <a:off x="327383" y="3396991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 rot="5400000">
            <a:off x="327383" y="1956831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 rot="5400000">
            <a:off x="327383" y="2676911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5400000">
            <a:off x="327383" y="1232756"/>
            <a:ext cx="720080" cy="648072"/>
          </a:xfrm>
          <a:prstGeom prst="rect">
            <a:avLst/>
          </a:prstGeom>
          <a:solidFill>
            <a:srgbClr val="9933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 rot="5400000">
            <a:off x="1581012" y="413310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 rot="5400000">
            <a:off x="1581744" y="341302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 rot="5400000">
            <a:off x="1581744" y="1972860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 rot="5400000">
            <a:off x="1581744" y="2692940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 rot="5400000">
            <a:off x="1581744" y="1248785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 rot="5400000">
            <a:off x="6696236" y="4117072"/>
            <a:ext cx="720080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 rot="5400000">
            <a:off x="6696968" y="3396992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 rot="5400000">
            <a:off x="6696968" y="1956832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 rot="5400000">
            <a:off x="6696968" y="2676912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 rot="5400000">
            <a:off x="6696968" y="1232757"/>
            <a:ext cx="720080" cy="648072"/>
          </a:xfrm>
          <a:prstGeom prst="rect">
            <a:avLst/>
          </a:prstGeom>
          <a:solidFill>
            <a:srgbClr val="FF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251520" y="505207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653954" y="508488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003604" y="508989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286807" y="50972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652120" y="5105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838429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8196222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smtClean="0"/>
              <a:t>4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7242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 </a:t>
            </a:r>
            <a:r>
              <a:rPr lang="cs-CZ" smtClean="0"/>
              <a:t>Kolečka přetahuj.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89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9"/>
          <p:cNvCxnSpPr/>
          <p:nvPr/>
        </p:nvCxnSpPr>
        <p:spPr>
          <a:xfrm>
            <a:off x="0" y="1268760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0" y="2636912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0" y="4077072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355976" y="0"/>
            <a:ext cx="0" cy="40770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31548" y="0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8000"/>
                </a:solidFill>
              </a:rPr>
              <a:t>1</a:t>
            </a:r>
            <a:endParaRPr lang="cs-CZ" sz="8000" b="1" dirty="0">
              <a:solidFill>
                <a:srgbClr val="008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1313473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8000"/>
                </a:solidFill>
              </a:rPr>
              <a:t>1</a:t>
            </a:r>
            <a:endParaRPr lang="cs-CZ" sz="8000" b="1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4349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8000"/>
                </a:solidFill>
              </a:rPr>
              <a:t>2</a:t>
            </a:r>
            <a:endParaRPr lang="cs-CZ" sz="8000" b="1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2904" y="2708597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8000"/>
                </a:solidFill>
              </a:rPr>
              <a:t>3</a:t>
            </a:r>
            <a:endParaRPr lang="cs-CZ" sz="8000" b="1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290" y="1313473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8000"/>
                </a:solidFill>
              </a:rPr>
              <a:t>4</a:t>
            </a:r>
            <a:endParaRPr lang="cs-CZ" sz="8000" b="1" dirty="0">
              <a:solidFill>
                <a:srgbClr val="008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2722658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8000"/>
                </a:solidFill>
              </a:rPr>
              <a:t>4</a:t>
            </a:r>
            <a:endParaRPr lang="cs-CZ" sz="8000" b="1" dirty="0">
              <a:solidFill>
                <a:srgbClr val="008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221498" y="5888133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939230" y="4266222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987824" y="5122426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923928" y="5951025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062988" y="4342920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971355" y="5173960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139208" y="5835119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260724" y="5941148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084168" y="4301480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927720" y="5146353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956376" y="4266222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02904" y="4393479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49290" y="5835119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413007" y="5168053"/>
            <a:ext cx="766326" cy="7200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1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418</Words>
  <Application>Microsoft Office PowerPoint</Application>
  <PresentationFormat>Předvádění na obrazovce (4:3)</PresentationFormat>
  <Paragraphs>103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Číslo 4 VY_32_INOVACE_1A_04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47</cp:revision>
  <dcterms:created xsi:type="dcterms:W3CDTF">2013-09-27T16:29:12Z</dcterms:created>
  <dcterms:modified xsi:type="dcterms:W3CDTF">2013-12-01T17:50:28Z</dcterms:modified>
</cp:coreProperties>
</file>