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7" r:id="rId4"/>
    <p:sldId id="256" r:id="rId5"/>
    <p:sldId id="263" r:id="rId6"/>
    <p:sldId id="268" r:id="rId7"/>
    <p:sldId id="258" r:id="rId8"/>
    <p:sldId id="272" r:id="rId9"/>
    <p:sldId id="259" r:id="rId10"/>
    <p:sldId id="269" r:id="rId11"/>
    <p:sldId id="260" r:id="rId12"/>
    <p:sldId id="270" r:id="rId13"/>
    <p:sldId id="261" r:id="rId14"/>
    <p:sldId id="262" r:id="rId15"/>
    <p:sldId id="271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FFCC"/>
    <a:srgbClr val="9966FF"/>
    <a:srgbClr val="66CCFF"/>
    <a:srgbClr val="CCFFFF"/>
    <a:srgbClr val="EE9AE8"/>
    <a:srgbClr val="E74FCA"/>
    <a:srgbClr val="FEE2FD"/>
    <a:srgbClr val="D4F7FC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131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492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964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041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316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531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696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118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619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194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745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604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Číslo 5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VY_32_INOVACE_1A_05</a:t>
            </a:r>
            <a:r>
              <a:rPr lang="cs-CZ" sz="4000"/>
              <a:t/>
            </a:r>
            <a:br>
              <a:rPr lang="cs-CZ" sz="4000"/>
            </a:br>
            <a:r>
              <a:rPr lang="cs-CZ" sz="3100"/>
              <a:t>Číslo projektu: CZ.1.07/1.5.00/34.1056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39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91264" cy="64087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b="1" dirty="0" smtClean="0"/>
              <a:t>Anotace: </a:t>
            </a:r>
            <a:r>
              <a:rPr lang="cs-CZ" sz="1600" dirty="0"/>
              <a:t>Tento materiál je určen pro žáky při spodní hranici těžké MR a zároveň s autismem. Někteří z </a:t>
            </a:r>
            <a:r>
              <a:rPr lang="cs-CZ" sz="1600" dirty="0" smtClean="0"/>
              <a:t>nich obtížně </a:t>
            </a:r>
            <a:r>
              <a:rPr lang="cs-CZ" sz="1600" dirty="0"/>
              <a:t>komunikují, neznají základní pojmy. </a:t>
            </a:r>
            <a:r>
              <a:rPr lang="cs-CZ" sz="1600" dirty="0" smtClean="0"/>
              <a:t>Prezentace je </a:t>
            </a:r>
            <a:r>
              <a:rPr lang="cs-CZ" sz="1600" dirty="0"/>
              <a:t>vzhledem k jejich postižení adekvátní jejich možnostem. </a:t>
            </a:r>
            <a:r>
              <a:rPr lang="cs-CZ" sz="1600" dirty="0" smtClean="0"/>
              <a:t>Je určena k upevňování znalostí v oblasti numerace do 5. Na první stránce žáci přiřazují čarou k číslu 5 počet prvků 5. Zde pracují pomocí rukopisných poznámek. Na druhé stránce plní stejný úkol pomocí interaktivity. </a:t>
            </a:r>
            <a:r>
              <a:rPr lang="cs-CZ" sz="1600" dirty="0"/>
              <a:t>K</a:t>
            </a:r>
            <a:r>
              <a:rPr lang="cs-CZ" sz="1600" dirty="0" smtClean="0"/>
              <a:t>liknutím na políčko s pěti prvky pole zůstává, ostatní zmizí. Na třetí stránce žáci vyhledávají číslo 5. Zde pracují pomocí rukopisných poznámek – číslo 5 dávají do kroužku. Pomocí interaktivity pracují na čtvrté stránce – kliknutím číslo 5 zůstává, ostatní mizí. Pátá strana je také interaktivní – žáci přiřazují číslo 5 ke správnému počtu prvků. Správný počet prvků přiřazují i na šesté stránce přetahováním čísla. Zde mohou buď pouze přetahovat číslo 5 nebo všechny prvky počítat. Sedmým úkolem je škrtnout pomocí rukopisných poznámek nesprávné údaje. Na poslední stránce přiřazují přetahováním správný počet koleček.</a:t>
            </a:r>
          </a:p>
          <a:p>
            <a:pPr marL="0" indent="0">
              <a:buNone/>
            </a:pPr>
            <a:r>
              <a:rPr lang="cs-CZ" sz="1600" b="1" dirty="0" smtClean="0"/>
              <a:t>Délka trvání práce s tímto materiálem: </a:t>
            </a:r>
            <a:r>
              <a:rPr lang="cs-CZ" sz="1600" dirty="0"/>
              <a:t>Z</a:t>
            </a:r>
            <a:r>
              <a:rPr lang="cs-CZ" sz="1600" dirty="0" smtClean="0"/>
              <a:t>hruba 35 minut.</a:t>
            </a:r>
          </a:p>
          <a:p>
            <a:pPr marL="0" indent="0">
              <a:buNone/>
            </a:pPr>
            <a:r>
              <a:rPr lang="cs-CZ" sz="1600" b="1" dirty="0" smtClean="0"/>
              <a:t>Autor:</a:t>
            </a:r>
            <a:r>
              <a:rPr lang="cs-CZ" sz="1600" dirty="0" smtClean="0"/>
              <a:t> Daniela </a:t>
            </a:r>
            <a:r>
              <a:rPr lang="cs-CZ" sz="1600" dirty="0" err="1" smtClean="0"/>
              <a:t>Tájková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 dirty="0" smtClean="0"/>
              <a:t>Datum vytvoření: </a:t>
            </a:r>
            <a:r>
              <a:rPr lang="cs-CZ" sz="1600" dirty="0" smtClean="0"/>
              <a:t>Podzim 2013</a:t>
            </a:r>
          </a:p>
          <a:p>
            <a:pPr marL="0" indent="0">
              <a:buNone/>
            </a:pPr>
            <a:r>
              <a:rPr lang="cs-CZ" sz="1600" b="1" dirty="0"/>
              <a:t>Speciální vzdělávací potřeby: </a:t>
            </a:r>
            <a:r>
              <a:rPr lang="cs-CZ" sz="1600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sz="1600" b="1" dirty="0" smtClean="0"/>
              <a:t>Vzdělávací obor: </a:t>
            </a:r>
            <a:r>
              <a:rPr lang="cs-CZ" sz="1600" dirty="0" smtClean="0"/>
              <a:t>Matematika</a:t>
            </a:r>
          </a:p>
          <a:p>
            <a:pPr marL="0" indent="0">
              <a:buNone/>
            </a:pPr>
            <a:r>
              <a:rPr lang="cs-CZ" sz="1600" b="1" dirty="0" smtClean="0"/>
              <a:t>Druh učebního materiálu</a:t>
            </a:r>
            <a:r>
              <a:rPr lang="cs-CZ" sz="1600" dirty="0" smtClean="0"/>
              <a:t>: Interaktivní DUM</a:t>
            </a:r>
          </a:p>
          <a:p>
            <a:pPr marL="0" indent="0">
              <a:buNone/>
            </a:pPr>
            <a:r>
              <a:rPr lang="cs-CZ" sz="1600" b="1" dirty="0" smtClean="0"/>
              <a:t>Inovace: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</a:t>
            </a:r>
            <a:r>
              <a:rPr lang="cs-CZ" sz="1600" dirty="0">
                <a:latin typeface="+mj-lt"/>
                <a:cs typeface="Times New Roman" pitchFamily="18" charset="0"/>
              </a:rPr>
              <a:t>R</a:t>
            </a:r>
            <a:r>
              <a:rPr lang="cs-CZ" sz="1600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sz="1600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sz="1600" b="1" dirty="0" smtClean="0">
              <a:latin typeface="+mj-lt"/>
            </a:endParaRPr>
          </a:p>
          <a:p>
            <a:pPr marL="0" indent="0">
              <a:buNone/>
            </a:pPr>
            <a:r>
              <a:rPr lang="cs-CZ" sz="1600" b="1" dirty="0" smtClean="0"/>
              <a:t>Cílová skupina: </a:t>
            </a:r>
            <a:r>
              <a:rPr lang="cs-CZ" sz="1600" dirty="0" smtClean="0"/>
              <a:t>Žák (PAS</a:t>
            </a:r>
            <a:r>
              <a:rPr lang="cs-CZ" sz="1600" dirty="0"/>
              <a:t>, MP, kombinované postižení </a:t>
            </a:r>
            <a:r>
              <a:rPr lang="cs-CZ" sz="1600" dirty="0" smtClean="0"/>
              <a:t>- MP </a:t>
            </a:r>
            <a:r>
              <a:rPr lang="cs-CZ" sz="1600" dirty="0"/>
              <a:t>v kombinaci se zdravotním znevýhodněním, MP v kombinaci </a:t>
            </a:r>
            <a:r>
              <a:rPr lang="cs-CZ" sz="1600"/>
              <a:t>s </a:t>
            </a:r>
            <a:r>
              <a:rPr lang="cs-CZ" sz="1600" smtClean="0"/>
              <a:t>PAS, </a:t>
            </a:r>
            <a:r>
              <a:rPr lang="cs-CZ" sz="1600"/>
              <a:t>vícečetné </a:t>
            </a:r>
            <a:r>
              <a:rPr lang="cs-CZ" sz="1600" smtClean="0"/>
              <a:t>postižení)</a:t>
            </a:r>
            <a:endParaRPr lang="cs-CZ" sz="1600" dirty="0"/>
          </a:p>
          <a:p>
            <a:pPr marL="0" indent="0">
              <a:buNone/>
            </a:pPr>
            <a:r>
              <a:rPr lang="cs-CZ" sz="1600" b="1" dirty="0" smtClean="0"/>
              <a:t>Stupeň a typ vzdělávání: </a:t>
            </a:r>
            <a:r>
              <a:rPr lang="cs-CZ" sz="1600" dirty="0" smtClean="0"/>
              <a:t>Praktická škola jednoletá</a:t>
            </a:r>
          </a:p>
        </p:txBody>
      </p:sp>
    </p:spTree>
    <p:extLst>
      <p:ext uri="{BB962C8B-B14F-4D97-AF65-F5344CB8AC3E}">
        <p14:creationId xmlns:p14="http://schemas.microsoft.com/office/powerpoint/2010/main" val="135602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20688"/>
            <a:ext cx="807524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99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 6"/>
          <p:cNvSpPr/>
          <p:nvPr/>
        </p:nvSpPr>
        <p:spPr>
          <a:xfrm>
            <a:off x="3419872" y="2543693"/>
            <a:ext cx="2246548" cy="201622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5</a:t>
            </a:r>
            <a:endParaRPr lang="cs-CZ" sz="9600" b="1" dirty="0"/>
          </a:p>
        </p:txBody>
      </p:sp>
      <p:sp>
        <p:nvSpPr>
          <p:cNvPr id="34" name="Rámeček 33"/>
          <p:cNvSpPr/>
          <p:nvPr/>
        </p:nvSpPr>
        <p:spPr>
          <a:xfrm>
            <a:off x="3692119" y="5235735"/>
            <a:ext cx="2088232" cy="1309215"/>
          </a:xfrm>
          <a:prstGeom prst="fram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Rámeček 34"/>
          <p:cNvSpPr/>
          <p:nvPr/>
        </p:nvSpPr>
        <p:spPr>
          <a:xfrm>
            <a:off x="6437803" y="4437112"/>
            <a:ext cx="2088232" cy="1309215"/>
          </a:xfrm>
          <a:prstGeom prst="fram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Rámeček 35"/>
          <p:cNvSpPr/>
          <p:nvPr/>
        </p:nvSpPr>
        <p:spPr>
          <a:xfrm>
            <a:off x="5220072" y="908719"/>
            <a:ext cx="2088232" cy="1309215"/>
          </a:xfrm>
          <a:prstGeom prst="fram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Rámeček 42"/>
          <p:cNvSpPr/>
          <p:nvPr/>
        </p:nvSpPr>
        <p:spPr>
          <a:xfrm>
            <a:off x="539552" y="5013176"/>
            <a:ext cx="2088232" cy="1309215"/>
          </a:xfrm>
          <a:prstGeom prst="fram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6" name="Rámeček 45"/>
          <p:cNvSpPr/>
          <p:nvPr/>
        </p:nvSpPr>
        <p:spPr>
          <a:xfrm>
            <a:off x="6732240" y="2603985"/>
            <a:ext cx="2088232" cy="1309215"/>
          </a:xfrm>
          <a:prstGeom prst="fram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8" name="Rámeček 47"/>
          <p:cNvSpPr/>
          <p:nvPr/>
        </p:nvSpPr>
        <p:spPr>
          <a:xfrm>
            <a:off x="827584" y="2636782"/>
            <a:ext cx="2088232" cy="1309215"/>
          </a:xfrm>
          <a:prstGeom prst="fram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774372" y="4659671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7479442" y="5091719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7128766" y="4631673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6876256" y="5091719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6618810" y="4659672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7344308" y="3042568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6516216" y="1373553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6012155" y="1347302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5450396" y="1317329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2049237" y="479103"/>
            <a:ext cx="2088232" cy="1309215"/>
            <a:chOff x="2375756" y="577775"/>
            <a:chExt cx="2088232" cy="1309215"/>
          </a:xfrm>
        </p:grpSpPr>
        <p:sp>
          <p:nvSpPr>
            <p:cNvPr id="49" name="Rámeček 48"/>
            <p:cNvSpPr/>
            <p:nvPr/>
          </p:nvSpPr>
          <p:spPr>
            <a:xfrm>
              <a:off x="2375756" y="577775"/>
              <a:ext cx="2088232" cy="1309215"/>
            </a:xfrm>
            <a:prstGeom prst="frame">
              <a:avLst/>
            </a:prstGeom>
            <a:solidFill>
              <a:srgbClr val="00B0F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8" name="Ovál 57"/>
            <p:cNvSpPr/>
            <p:nvPr/>
          </p:nvSpPr>
          <p:spPr>
            <a:xfrm>
              <a:off x="3476095" y="1250745"/>
              <a:ext cx="432048" cy="43204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2915816" y="1246308"/>
              <a:ext cx="432048" cy="43204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3779912" y="870248"/>
              <a:ext cx="432048" cy="43204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3203848" y="866047"/>
              <a:ext cx="432048" cy="43204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2661305" y="845209"/>
              <a:ext cx="432048" cy="432047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9" name="Ovál 68"/>
          <p:cNvSpPr/>
          <p:nvPr/>
        </p:nvSpPr>
        <p:spPr>
          <a:xfrm>
            <a:off x="2159732" y="3285708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1408063" y="3291389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4736235" y="5777636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4111098" y="5746327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1861334" y="2907168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1500808" y="5677134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949877" y="5667783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1822366" y="5235735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1309936" y="5235736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748167" y="5235736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1086997" y="2859342"/>
            <a:ext cx="432048" cy="43204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45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vál 34"/>
          <p:cNvSpPr/>
          <p:nvPr/>
        </p:nvSpPr>
        <p:spPr>
          <a:xfrm>
            <a:off x="3218202" y="2131178"/>
            <a:ext cx="2073838" cy="1815487"/>
          </a:xfrm>
          <a:prstGeom prst="ellipse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002060"/>
                </a:solidFill>
              </a:rPr>
              <a:t>5</a:t>
            </a:r>
            <a:endParaRPr lang="cs-CZ" sz="7200" b="1" dirty="0">
              <a:solidFill>
                <a:srgbClr val="00206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1149622" y="912090"/>
            <a:ext cx="2160240" cy="1224136"/>
            <a:chOff x="1093433" y="893433"/>
            <a:chExt cx="2160240" cy="1224136"/>
          </a:xfrm>
        </p:grpSpPr>
        <p:sp>
          <p:nvSpPr>
            <p:cNvPr id="5" name="Ovál 4"/>
            <p:cNvSpPr/>
            <p:nvPr/>
          </p:nvSpPr>
          <p:spPr>
            <a:xfrm>
              <a:off x="1093433" y="893433"/>
              <a:ext cx="2160240" cy="1224136"/>
            </a:xfrm>
            <a:prstGeom prst="ellipse">
              <a:avLst/>
            </a:prstGeom>
            <a:solidFill>
              <a:srgbClr val="00206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Srdce 37"/>
            <p:cNvSpPr/>
            <p:nvPr/>
          </p:nvSpPr>
          <p:spPr>
            <a:xfrm>
              <a:off x="2068725" y="1687227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Srdce 38"/>
            <p:cNvSpPr/>
            <p:nvPr/>
          </p:nvSpPr>
          <p:spPr>
            <a:xfrm>
              <a:off x="1478094" y="1217469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Srdce 40"/>
            <p:cNvSpPr/>
            <p:nvPr/>
          </p:nvSpPr>
          <p:spPr>
            <a:xfrm>
              <a:off x="2068726" y="1247056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Srdce 41"/>
            <p:cNvSpPr/>
            <p:nvPr/>
          </p:nvSpPr>
          <p:spPr>
            <a:xfrm>
              <a:off x="2553539" y="1200441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81584" y="2722529"/>
            <a:ext cx="2160240" cy="1224136"/>
            <a:chOff x="681584" y="2722529"/>
            <a:chExt cx="2160240" cy="1224136"/>
          </a:xfrm>
        </p:grpSpPr>
        <p:sp>
          <p:nvSpPr>
            <p:cNvPr id="13" name="Ovál 12"/>
            <p:cNvSpPr/>
            <p:nvPr/>
          </p:nvSpPr>
          <p:spPr>
            <a:xfrm>
              <a:off x="681584" y="2722529"/>
              <a:ext cx="2160240" cy="1224136"/>
            </a:xfrm>
            <a:prstGeom prst="ellipse">
              <a:avLst/>
            </a:prstGeom>
            <a:solidFill>
              <a:srgbClr val="00206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Srdce 42"/>
            <p:cNvSpPr/>
            <p:nvPr/>
          </p:nvSpPr>
          <p:spPr>
            <a:xfrm>
              <a:off x="1328421" y="3422817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Srdce 43"/>
            <p:cNvSpPr/>
            <p:nvPr/>
          </p:nvSpPr>
          <p:spPr>
            <a:xfrm>
              <a:off x="1926428" y="3398741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Srdce 44"/>
            <p:cNvSpPr/>
            <p:nvPr/>
          </p:nvSpPr>
          <p:spPr>
            <a:xfrm>
              <a:off x="955790" y="2939175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Srdce 56"/>
            <p:cNvSpPr/>
            <p:nvPr/>
          </p:nvSpPr>
          <p:spPr>
            <a:xfrm>
              <a:off x="1972069" y="2877617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Srdce 57"/>
            <p:cNvSpPr/>
            <p:nvPr/>
          </p:nvSpPr>
          <p:spPr>
            <a:xfrm>
              <a:off x="1457097" y="2904368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447762" y="4307798"/>
            <a:ext cx="2160240" cy="1224136"/>
            <a:chOff x="1484547" y="4307798"/>
            <a:chExt cx="2160240" cy="1224136"/>
          </a:xfrm>
        </p:grpSpPr>
        <p:sp>
          <p:nvSpPr>
            <p:cNvPr id="12" name="Ovál 11"/>
            <p:cNvSpPr/>
            <p:nvPr/>
          </p:nvSpPr>
          <p:spPr>
            <a:xfrm>
              <a:off x="1484547" y="4307798"/>
              <a:ext cx="2160240" cy="1224136"/>
            </a:xfrm>
            <a:prstGeom prst="ellipse">
              <a:avLst/>
            </a:prstGeom>
            <a:solidFill>
              <a:srgbClr val="00206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Srdce 63"/>
            <p:cNvSpPr/>
            <p:nvPr/>
          </p:nvSpPr>
          <p:spPr>
            <a:xfrm>
              <a:off x="2564667" y="4775850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Srdce 65"/>
            <p:cNvSpPr/>
            <p:nvPr/>
          </p:nvSpPr>
          <p:spPr>
            <a:xfrm>
              <a:off x="1867244" y="4692487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095545" y="4692487"/>
            <a:ext cx="2160240" cy="1224136"/>
            <a:chOff x="4095545" y="4692487"/>
            <a:chExt cx="2160240" cy="1224136"/>
          </a:xfrm>
        </p:grpSpPr>
        <p:sp>
          <p:nvSpPr>
            <p:cNvPr id="11" name="Ovál 10"/>
            <p:cNvSpPr/>
            <p:nvPr/>
          </p:nvSpPr>
          <p:spPr>
            <a:xfrm>
              <a:off x="4095545" y="4692487"/>
              <a:ext cx="2160240" cy="1224136"/>
            </a:xfrm>
            <a:prstGeom prst="ellipse">
              <a:avLst/>
            </a:prstGeom>
            <a:solidFill>
              <a:srgbClr val="00206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Srdce 66"/>
            <p:cNvSpPr/>
            <p:nvPr/>
          </p:nvSpPr>
          <p:spPr>
            <a:xfrm>
              <a:off x="4836579" y="5160539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113761" y="3422817"/>
            <a:ext cx="2160240" cy="1224136"/>
            <a:chOff x="6113761" y="3422817"/>
            <a:chExt cx="2160240" cy="1224136"/>
          </a:xfrm>
        </p:grpSpPr>
        <p:sp>
          <p:nvSpPr>
            <p:cNvPr id="10" name="Ovál 9"/>
            <p:cNvSpPr/>
            <p:nvPr/>
          </p:nvSpPr>
          <p:spPr>
            <a:xfrm>
              <a:off x="6113761" y="3422817"/>
              <a:ext cx="2160240" cy="1224136"/>
            </a:xfrm>
            <a:prstGeom prst="ellipse">
              <a:avLst/>
            </a:prstGeom>
            <a:solidFill>
              <a:srgbClr val="00206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Srdce 67"/>
            <p:cNvSpPr/>
            <p:nvPr/>
          </p:nvSpPr>
          <p:spPr>
            <a:xfrm>
              <a:off x="7395364" y="4078994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Srdce 68"/>
            <p:cNvSpPr/>
            <p:nvPr/>
          </p:nvSpPr>
          <p:spPr>
            <a:xfrm>
              <a:off x="6725330" y="4163782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Srdce 69"/>
            <p:cNvSpPr/>
            <p:nvPr/>
          </p:nvSpPr>
          <p:spPr>
            <a:xfrm>
              <a:off x="7596336" y="3658633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Srdce 70"/>
            <p:cNvSpPr/>
            <p:nvPr/>
          </p:nvSpPr>
          <p:spPr>
            <a:xfrm>
              <a:off x="6992397" y="3658633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Srdce 71"/>
            <p:cNvSpPr/>
            <p:nvPr/>
          </p:nvSpPr>
          <p:spPr>
            <a:xfrm>
              <a:off x="6501675" y="3699614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897737" y="1715039"/>
            <a:ext cx="2160240" cy="1224136"/>
            <a:chOff x="5897737" y="1715039"/>
            <a:chExt cx="2160240" cy="1224136"/>
          </a:xfrm>
        </p:grpSpPr>
        <p:sp>
          <p:nvSpPr>
            <p:cNvPr id="9" name="Ovál 8"/>
            <p:cNvSpPr/>
            <p:nvPr/>
          </p:nvSpPr>
          <p:spPr>
            <a:xfrm>
              <a:off x="5897737" y="1715039"/>
              <a:ext cx="2160240" cy="1224136"/>
            </a:xfrm>
            <a:prstGeom prst="ellipse">
              <a:avLst/>
            </a:prstGeom>
            <a:solidFill>
              <a:srgbClr val="00206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Srdce 72"/>
            <p:cNvSpPr/>
            <p:nvPr/>
          </p:nvSpPr>
          <p:spPr>
            <a:xfrm>
              <a:off x="6776373" y="2439968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Srdce 73"/>
            <p:cNvSpPr/>
            <p:nvPr/>
          </p:nvSpPr>
          <p:spPr>
            <a:xfrm>
              <a:off x="7179340" y="1965213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Srdce 74"/>
            <p:cNvSpPr/>
            <p:nvPr/>
          </p:nvSpPr>
          <p:spPr>
            <a:xfrm>
              <a:off x="6300192" y="1973553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957943" y="333320"/>
            <a:ext cx="2160240" cy="1224136"/>
            <a:chOff x="3957943" y="333320"/>
            <a:chExt cx="2160240" cy="1224136"/>
          </a:xfrm>
        </p:grpSpPr>
        <p:sp>
          <p:nvSpPr>
            <p:cNvPr id="8" name="Ovál 7"/>
            <p:cNvSpPr/>
            <p:nvPr/>
          </p:nvSpPr>
          <p:spPr>
            <a:xfrm>
              <a:off x="3957943" y="333320"/>
              <a:ext cx="2160240" cy="1224136"/>
            </a:xfrm>
            <a:prstGeom prst="ellipse">
              <a:avLst/>
            </a:prstGeom>
            <a:solidFill>
              <a:srgbClr val="00206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Srdce 75"/>
            <p:cNvSpPr/>
            <p:nvPr/>
          </p:nvSpPr>
          <p:spPr>
            <a:xfrm>
              <a:off x="4286935" y="1055932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Srdce 76"/>
            <p:cNvSpPr/>
            <p:nvPr/>
          </p:nvSpPr>
          <p:spPr>
            <a:xfrm>
              <a:off x="4889073" y="1103040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Srdce 77"/>
            <p:cNvSpPr/>
            <p:nvPr/>
          </p:nvSpPr>
          <p:spPr>
            <a:xfrm>
              <a:off x="5458280" y="917104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Srdce 78"/>
            <p:cNvSpPr/>
            <p:nvPr/>
          </p:nvSpPr>
          <p:spPr>
            <a:xfrm>
              <a:off x="4974181" y="605401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Srdce 79"/>
            <p:cNvSpPr/>
            <p:nvPr/>
          </p:nvSpPr>
          <p:spPr>
            <a:xfrm>
              <a:off x="4390251" y="629072"/>
              <a:ext cx="402967" cy="288032"/>
            </a:xfrm>
            <a:prstGeom prst="hear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50152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Číslo 5 dej do kroužku.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407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ECEF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768696" y="202961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55477" y="152610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8021" y="146501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56969" y="5468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1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85857" y="338353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78195" y="84048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87766" y="35217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8112" y="421426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41953" y="28477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39924" y="345180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2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72232" y="515761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68212" y="141844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2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55400" y="201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2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43796" y="20339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2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91659" y="33265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2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29051" y="42937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3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359561" y="221622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3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30041" y="36878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4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83568" y="315417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612185" y="167563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596336" y="23237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250401" y="370643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5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393491" y="508518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5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204193" y="178979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5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524328" y="40586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6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838536" y="287369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312410" y="515761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6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417351" y="582602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7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68112" y="5468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7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827584" y="58279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8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999767" y="439919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8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380312" y="443320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9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317687" y="566544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9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588224" y="61560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9</a:t>
            </a:r>
            <a:endParaRPr lang="cs-CZ" sz="6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72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48570"/>
            <a:ext cx="30775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Hledej číslo 5. Klikej na něj.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15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081970" y="23137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5956" y="215879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3708" y="541352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59338" y="32348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37578" y="284866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7944" y="445447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4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3382" y="66421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3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20676" y="29419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7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32309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6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08224" y="135209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8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361366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7414" y="413556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3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081970" y="19474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4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82628" y="317445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80819" y="130985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6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794872" y="558924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7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51800" y="547014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3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06623" y="442956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6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224010" y="542166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996883" y="424916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9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411760" y="34001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17772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9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25996" y="237403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2</a:t>
            </a:r>
            <a:endParaRPr lang="cs-CZ" sz="6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72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5 k pěti barevným čtverečkům.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2101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252003" y="404664"/>
            <a:ext cx="3665434" cy="6130038"/>
            <a:chOff x="252003" y="404664"/>
            <a:chExt cx="3665434" cy="6130038"/>
          </a:xfrm>
        </p:grpSpPr>
        <p:sp>
          <p:nvSpPr>
            <p:cNvPr id="12" name="Obdélník 11"/>
            <p:cNvSpPr/>
            <p:nvPr/>
          </p:nvSpPr>
          <p:spPr>
            <a:xfrm>
              <a:off x="3132323" y="409343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412243" y="409343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692163" y="404664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972083" y="404664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52003" y="404664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3132323" y="1489463"/>
              <a:ext cx="720080" cy="648072"/>
            </a:xfrm>
            <a:prstGeom prst="rect">
              <a:avLst/>
            </a:prstGeom>
            <a:solidFill>
              <a:srgbClr val="66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2412243" y="1489463"/>
              <a:ext cx="720080" cy="648072"/>
            </a:xfrm>
            <a:prstGeom prst="rect">
              <a:avLst/>
            </a:prstGeom>
            <a:solidFill>
              <a:srgbClr val="66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715306" y="1484784"/>
              <a:ext cx="720080" cy="648072"/>
            </a:xfrm>
            <a:prstGeom prst="rect">
              <a:avLst/>
            </a:prstGeom>
            <a:solidFill>
              <a:srgbClr val="66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1043608" y="1484784"/>
              <a:ext cx="720080" cy="648072"/>
            </a:xfrm>
            <a:prstGeom prst="rect">
              <a:avLst/>
            </a:prstGeom>
            <a:solidFill>
              <a:srgbClr val="66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323528" y="1482800"/>
              <a:ext cx="720080" cy="648072"/>
            </a:xfrm>
            <a:prstGeom prst="rect">
              <a:avLst/>
            </a:prstGeom>
            <a:solidFill>
              <a:srgbClr val="66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132323" y="2463910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412243" y="2463910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692163" y="2459231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972083" y="2459231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284011" y="2464029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132323" y="3609020"/>
              <a:ext cx="720080" cy="648072"/>
            </a:xfrm>
            <a:prstGeom prst="rect">
              <a:avLst/>
            </a:prstGeom>
            <a:solidFill>
              <a:srgbClr val="66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412243" y="3609020"/>
              <a:ext cx="720080" cy="648072"/>
            </a:xfrm>
            <a:prstGeom prst="rect">
              <a:avLst/>
            </a:prstGeom>
            <a:solidFill>
              <a:srgbClr val="66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715306" y="3609020"/>
              <a:ext cx="720080" cy="648072"/>
            </a:xfrm>
            <a:prstGeom prst="rect">
              <a:avLst/>
            </a:prstGeom>
            <a:solidFill>
              <a:srgbClr val="66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995226" y="3609020"/>
              <a:ext cx="720080" cy="648072"/>
            </a:xfrm>
            <a:prstGeom prst="rect">
              <a:avLst/>
            </a:prstGeom>
            <a:solidFill>
              <a:srgbClr val="66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323528" y="3622586"/>
              <a:ext cx="720080" cy="648072"/>
            </a:xfrm>
            <a:prstGeom prst="rect">
              <a:avLst/>
            </a:prstGeom>
            <a:solidFill>
              <a:srgbClr val="66CC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3132323" y="4795670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412243" y="4790991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1692163" y="4790991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995226" y="4790991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275146" y="4790991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2" name="Skupina 41"/>
            <p:cNvGrpSpPr/>
            <p:nvPr/>
          </p:nvGrpSpPr>
          <p:grpSpPr>
            <a:xfrm>
              <a:off x="317037" y="5881951"/>
              <a:ext cx="3600400" cy="652751"/>
              <a:chOff x="628328" y="5157192"/>
              <a:chExt cx="3600400" cy="652751"/>
            </a:xfrm>
            <a:solidFill>
              <a:srgbClr val="66CCFF"/>
            </a:solidFill>
          </p:grpSpPr>
          <p:sp>
            <p:nvSpPr>
              <p:cNvPr id="43" name="Obdélník 42"/>
              <p:cNvSpPr/>
              <p:nvPr/>
            </p:nvSpPr>
            <p:spPr>
              <a:xfrm>
                <a:off x="3508648" y="5161871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788568" y="5161871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2068488" y="5157192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1348408" y="5157192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628328" y="5157192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55" name="TextovéPole 54"/>
          <p:cNvSpPr txBox="1"/>
          <p:nvPr/>
        </p:nvSpPr>
        <p:spPr>
          <a:xfrm>
            <a:off x="7690056" y="228023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566991" y="72383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698934" y="5374119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7656691" y="3790790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>
                <a:solidFill>
                  <a:srgbClr val="0070C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391427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9734E-6 L -0.39027 0.078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14" y="39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82211E-6 L -0.38594 0.0946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06" y="47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1964E-6 L -0.39687 -0.1054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44" y="-52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3.15984E-6 L -0.38455 0.2824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36" y="14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64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363272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71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3131840" y="573376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5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99653" y="568838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440750" y="57337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3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48307" y="576122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6656" y="576122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5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57487" y="57064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5</a:t>
            </a:r>
            <a:endParaRPr lang="cs-CZ" sz="6000" b="1" dirty="0">
              <a:solidFill>
                <a:srgbClr val="00B050"/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3602854" y="3212976"/>
            <a:ext cx="1944216" cy="2301056"/>
            <a:chOff x="3602854" y="3212976"/>
            <a:chExt cx="1944216" cy="2301056"/>
          </a:xfrm>
        </p:grpSpPr>
        <p:sp>
          <p:nvSpPr>
            <p:cNvPr id="7" name="Zaoblený obdélník 6"/>
            <p:cNvSpPr/>
            <p:nvPr/>
          </p:nvSpPr>
          <p:spPr>
            <a:xfrm>
              <a:off x="3602854" y="3212976"/>
              <a:ext cx="1944216" cy="115212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4154754" y="4365104"/>
              <a:ext cx="915140" cy="114892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eselý obličej 45"/>
            <p:cNvSpPr/>
            <p:nvPr/>
          </p:nvSpPr>
          <p:spPr>
            <a:xfrm>
              <a:off x="3848158" y="3385592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eselý obličej 46"/>
            <p:cNvSpPr/>
            <p:nvPr/>
          </p:nvSpPr>
          <p:spPr>
            <a:xfrm>
              <a:off x="4827924" y="3352055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eselý obličej 47"/>
            <p:cNvSpPr/>
            <p:nvPr/>
          </p:nvSpPr>
          <p:spPr>
            <a:xfrm>
              <a:off x="4365978" y="3931950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78629" y="404664"/>
            <a:ext cx="1944216" cy="2311164"/>
            <a:chOff x="678629" y="404664"/>
            <a:chExt cx="1944216" cy="2311164"/>
          </a:xfrm>
        </p:grpSpPr>
        <p:sp>
          <p:nvSpPr>
            <p:cNvPr id="4" name="Zaoblený obdélník 3"/>
            <p:cNvSpPr/>
            <p:nvPr/>
          </p:nvSpPr>
          <p:spPr>
            <a:xfrm>
              <a:off x="678629" y="404664"/>
              <a:ext cx="1944216" cy="115212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1181949" y="1566900"/>
              <a:ext cx="915140" cy="114892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eselý obličej 43"/>
            <p:cNvSpPr/>
            <p:nvPr/>
          </p:nvSpPr>
          <p:spPr>
            <a:xfrm>
              <a:off x="1723443" y="1027825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eselý obličej 44"/>
            <p:cNvSpPr/>
            <p:nvPr/>
          </p:nvSpPr>
          <p:spPr>
            <a:xfrm>
              <a:off x="1061687" y="1027825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Veselý obličej 55"/>
            <p:cNvSpPr/>
            <p:nvPr/>
          </p:nvSpPr>
          <p:spPr>
            <a:xfrm>
              <a:off x="1855543" y="509167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eselý obličej 56"/>
            <p:cNvSpPr/>
            <p:nvPr/>
          </p:nvSpPr>
          <p:spPr>
            <a:xfrm>
              <a:off x="1319508" y="494623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eselý obličej 57"/>
            <p:cNvSpPr/>
            <p:nvPr/>
          </p:nvSpPr>
          <p:spPr>
            <a:xfrm>
              <a:off x="784828" y="477612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738282" y="3226441"/>
            <a:ext cx="1944216" cy="2302987"/>
            <a:chOff x="738282" y="3226441"/>
            <a:chExt cx="1944216" cy="2302987"/>
          </a:xfrm>
        </p:grpSpPr>
        <p:sp>
          <p:nvSpPr>
            <p:cNvPr id="6" name="Zaoblený obdélník 5"/>
            <p:cNvSpPr/>
            <p:nvPr/>
          </p:nvSpPr>
          <p:spPr>
            <a:xfrm>
              <a:off x="738282" y="3226441"/>
              <a:ext cx="1944216" cy="115212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256508" y="4380500"/>
              <a:ext cx="915140" cy="114892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eselý obličej 61"/>
            <p:cNvSpPr/>
            <p:nvPr/>
          </p:nvSpPr>
          <p:spPr>
            <a:xfrm>
              <a:off x="1639519" y="3666718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eselý obličej 65"/>
            <p:cNvSpPr/>
            <p:nvPr/>
          </p:nvSpPr>
          <p:spPr>
            <a:xfrm>
              <a:off x="1040484" y="3622485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602854" y="407864"/>
            <a:ext cx="1944216" cy="2307964"/>
            <a:chOff x="3602854" y="407864"/>
            <a:chExt cx="1944216" cy="2307964"/>
          </a:xfrm>
        </p:grpSpPr>
        <p:sp>
          <p:nvSpPr>
            <p:cNvPr id="9" name="Zaoblený obdélník 8"/>
            <p:cNvSpPr/>
            <p:nvPr/>
          </p:nvSpPr>
          <p:spPr>
            <a:xfrm>
              <a:off x="3602854" y="407864"/>
              <a:ext cx="1944216" cy="115212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4171020" y="1566900"/>
              <a:ext cx="915140" cy="114892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Veselý obličej 66"/>
            <p:cNvSpPr/>
            <p:nvPr/>
          </p:nvSpPr>
          <p:spPr>
            <a:xfrm>
              <a:off x="4511824" y="823381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539897" y="3199663"/>
            <a:ext cx="1944216" cy="2301056"/>
            <a:chOff x="6539897" y="3199663"/>
            <a:chExt cx="1944216" cy="2301056"/>
          </a:xfrm>
        </p:grpSpPr>
        <p:sp>
          <p:nvSpPr>
            <p:cNvPr id="8" name="Zaoblený obdélník 7"/>
            <p:cNvSpPr/>
            <p:nvPr/>
          </p:nvSpPr>
          <p:spPr>
            <a:xfrm>
              <a:off x="6539897" y="3199663"/>
              <a:ext cx="1944216" cy="115212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7084760" y="4351791"/>
              <a:ext cx="915140" cy="114892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eselý obličej 67"/>
            <p:cNvSpPr/>
            <p:nvPr/>
          </p:nvSpPr>
          <p:spPr>
            <a:xfrm>
              <a:off x="7440795" y="3850933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Veselý obličej 68"/>
            <p:cNvSpPr/>
            <p:nvPr/>
          </p:nvSpPr>
          <p:spPr>
            <a:xfrm>
              <a:off x="7999900" y="3385592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Veselý obličej 69"/>
            <p:cNvSpPr/>
            <p:nvPr/>
          </p:nvSpPr>
          <p:spPr>
            <a:xfrm>
              <a:off x="7344308" y="3343922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Veselý obličej 70"/>
            <p:cNvSpPr/>
            <p:nvPr/>
          </p:nvSpPr>
          <p:spPr>
            <a:xfrm>
              <a:off x="6652712" y="3324078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372200" y="404664"/>
            <a:ext cx="1944216" cy="2301056"/>
            <a:chOff x="6372200" y="404664"/>
            <a:chExt cx="1944216" cy="2301056"/>
          </a:xfrm>
        </p:grpSpPr>
        <p:sp>
          <p:nvSpPr>
            <p:cNvPr id="10" name="Zaoblený obdélník 9"/>
            <p:cNvSpPr/>
            <p:nvPr/>
          </p:nvSpPr>
          <p:spPr>
            <a:xfrm>
              <a:off x="6372200" y="404664"/>
              <a:ext cx="1944216" cy="1152128"/>
            </a:xfrm>
            <a:prstGeom prst="round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6825212" y="1556792"/>
              <a:ext cx="915140" cy="114892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eselý obličej 71"/>
            <p:cNvSpPr/>
            <p:nvPr/>
          </p:nvSpPr>
          <p:spPr>
            <a:xfrm>
              <a:off x="7002421" y="980728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Veselý obličej 72"/>
            <p:cNvSpPr/>
            <p:nvPr/>
          </p:nvSpPr>
          <p:spPr>
            <a:xfrm>
              <a:off x="7590325" y="980728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eselý obličej 74"/>
            <p:cNvSpPr/>
            <p:nvPr/>
          </p:nvSpPr>
          <p:spPr>
            <a:xfrm>
              <a:off x="6539897" y="463341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Veselý obličej 75"/>
            <p:cNvSpPr/>
            <p:nvPr/>
          </p:nvSpPr>
          <p:spPr>
            <a:xfrm>
              <a:off x="7186751" y="463341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Veselý obličej 76"/>
            <p:cNvSpPr/>
            <p:nvPr/>
          </p:nvSpPr>
          <p:spPr>
            <a:xfrm>
              <a:off x="7783876" y="455688"/>
              <a:ext cx="432048" cy="360040"/>
            </a:xfrm>
            <a:prstGeom prst="smileyFac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6781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5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6632"/>
            <a:ext cx="20540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Co je správně?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Nesprávné škrtni.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51520" y="1196752"/>
            <a:ext cx="8527055" cy="4940818"/>
            <a:chOff x="251520" y="1196752"/>
            <a:chExt cx="8527055" cy="4940818"/>
          </a:xfrm>
        </p:grpSpPr>
        <p:grpSp>
          <p:nvGrpSpPr>
            <p:cNvPr id="2" name="Skupina 1"/>
            <p:cNvGrpSpPr/>
            <p:nvPr/>
          </p:nvGrpSpPr>
          <p:grpSpPr>
            <a:xfrm>
              <a:off x="362655" y="1196752"/>
              <a:ext cx="8415920" cy="3620424"/>
              <a:chOff x="362655" y="1196752"/>
              <a:chExt cx="8415920" cy="3620424"/>
            </a:xfrm>
          </p:grpSpPr>
          <p:grpSp>
            <p:nvGrpSpPr>
              <p:cNvPr id="12" name="Skupina 11"/>
              <p:cNvGrpSpPr/>
              <p:nvPr/>
            </p:nvGrpSpPr>
            <p:grpSpPr>
              <a:xfrm rot="5400000">
                <a:off x="6652000" y="2687153"/>
                <a:ext cx="3600400" cy="652751"/>
                <a:chOff x="252003" y="404664"/>
                <a:chExt cx="3600400" cy="652751"/>
              </a:xfrm>
              <a:solidFill>
                <a:srgbClr val="FF0000"/>
              </a:solidFill>
            </p:grpSpPr>
            <p:sp>
              <p:nvSpPr>
                <p:cNvPr id="7" name="Obdélník 6"/>
                <p:cNvSpPr/>
                <p:nvPr/>
              </p:nvSpPr>
              <p:spPr>
                <a:xfrm>
                  <a:off x="3132323" y="409343"/>
                  <a:ext cx="720080" cy="648072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" name="Obdélník 7"/>
                <p:cNvSpPr/>
                <p:nvPr/>
              </p:nvSpPr>
              <p:spPr>
                <a:xfrm>
                  <a:off x="2412243" y="409343"/>
                  <a:ext cx="720080" cy="648072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" name="Obdélník 8"/>
                <p:cNvSpPr/>
                <p:nvPr/>
              </p:nvSpPr>
              <p:spPr>
                <a:xfrm>
                  <a:off x="1692163" y="404664"/>
                  <a:ext cx="720080" cy="648072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" name="Obdélník 9"/>
                <p:cNvSpPr/>
                <p:nvPr/>
              </p:nvSpPr>
              <p:spPr>
                <a:xfrm>
                  <a:off x="972083" y="404664"/>
                  <a:ext cx="720080" cy="648072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" name="Obdélník 10"/>
                <p:cNvSpPr/>
                <p:nvPr/>
              </p:nvSpPr>
              <p:spPr>
                <a:xfrm>
                  <a:off x="252003" y="404664"/>
                  <a:ext cx="720080" cy="648072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8" name="Obdélník 27"/>
              <p:cNvSpPr/>
              <p:nvPr/>
            </p:nvSpPr>
            <p:spPr>
              <a:xfrm rot="5400000">
                <a:off x="5472100" y="4117072"/>
                <a:ext cx="720080" cy="64807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 rot="5400000">
                <a:off x="5472832" y="3396992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 rot="5400000">
                <a:off x="5472832" y="1956832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délník 37"/>
              <p:cNvSpPr/>
              <p:nvPr/>
            </p:nvSpPr>
            <p:spPr>
              <a:xfrm rot="5400000">
                <a:off x="5472832" y="2676912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 rot="5400000">
                <a:off x="5472832" y="1232757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 rot="5400000">
                <a:off x="4217132" y="4117071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 rot="5400000">
                <a:off x="4217132" y="3396991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 rot="5400000">
                <a:off x="4217132" y="1943511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bdélník 47"/>
              <p:cNvSpPr/>
              <p:nvPr/>
            </p:nvSpPr>
            <p:spPr>
              <a:xfrm rot="5400000">
                <a:off x="4213185" y="2676912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bdélník 48"/>
              <p:cNvSpPr/>
              <p:nvPr/>
            </p:nvSpPr>
            <p:spPr>
              <a:xfrm rot="5400000">
                <a:off x="4213185" y="1232757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bdélník 56"/>
              <p:cNvSpPr/>
              <p:nvPr/>
            </p:nvSpPr>
            <p:spPr>
              <a:xfrm rot="5400000">
                <a:off x="2951820" y="4117072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bdélník 57"/>
              <p:cNvSpPr/>
              <p:nvPr/>
            </p:nvSpPr>
            <p:spPr>
              <a:xfrm rot="5400000">
                <a:off x="2952552" y="3396992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bdélník 58"/>
              <p:cNvSpPr/>
              <p:nvPr/>
            </p:nvSpPr>
            <p:spPr>
              <a:xfrm rot="5400000">
                <a:off x="2952552" y="1956832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bdélník 59"/>
              <p:cNvSpPr/>
              <p:nvPr/>
            </p:nvSpPr>
            <p:spPr>
              <a:xfrm rot="5400000">
                <a:off x="2952552" y="2676912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bdélník 60"/>
              <p:cNvSpPr/>
              <p:nvPr/>
            </p:nvSpPr>
            <p:spPr>
              <a:xfrm rot="5400000">
                <a:off x="2952552" y="1232757"/>
                <a:ext cx="720080" cy="64807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bdélník 62"/>
              <p:cNvSpPr/>
              <p:nvPr/>
            </p:nvSpPr>
            <p:spPr>
              <a:xfrm rot="5400000">
                <a:off x="326651" y="4117071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bdélník 63"/>
              <p:cNvSpPr/>
              <p:nvPr/>
            </p:nvSpPr>
            <p:spPr>
              <a:xfrm rot="5400000">
                <a:off x="327383" y="3396991"/>
                <a:ext cx="720080" cy="64807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Obdélník 64"/>
              <p:cNvSpPr/>
              <p:nvPr/>
            </p:nvSpPr>
            <p:spPr>
              <a:xfrm rot="5400000">
                <a:off x="327383" y="1956831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" name="Obdélník 65"/>
              <p:cNvSpPr/>
              <p:nvPr/>
            </p:nvSpPr>
            <p:spPr>
              <a:xfrm rot="5400000">
                <a:off x="327383" y="2676911"/>
                <a:ext cx="720080" cy="64807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FFFFFF"/>
                  </a:solidFill>
                </a:endParaRPr>
              </a:p>
            </p:txBody>
          </p:sp>
          <p:sp>
            <p:nvSpPr>
              <p:cNvPr id="67" name="Obdélník 66"/>
              <p:cNvSpPr/>
              <p:nvPr/>
            </p:nvSpPr>
            <p:spPr>
              <a:xfrm rot="5400000">
                <a:off x="327383" y="1232756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bdélník 68"/>
              <p:cNvSpPr/>
              <p:nvPr/>
            </p:nvSpPr>
            <p:spPr>
              <a:xfrm rot="5400000">
                <a:off x="1581012" y="4133100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bdélník 69"/>
              <p:cNvSpPr/>
              <p:nvPr/>
            </p:nvSpPr>
            <p:spPr>
              <a:xfrm rot="5400000">
                <a:off x="1581744" y="3413020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Obdélník 70"/>
              <p:cNvSpPr/>
              <p:nvPr/>
            </p:nvSpPr>
            <p:spPr>
              <a:xfrm rot="5400000">
                <a:off x="1581744" y="1972860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Obdélník 71"/>
              <p:cNvSpPr/>
              <p:nvPr/>
            </p:nvSpPr>
            <p:spPr>
              <a:xfrm rot="5400000">
                <a:off x="1581744" y="2692940"/>
                <a:ext cx="720080" cy="64807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Obdélník 72"/>
              <p:cNvSpPr/>
              <p:nvPr/>
            </p:nvSpPr>
            <p:spPr>
              <a:xfrm rot="5400000">
                <a:off x="1581744" y="1248785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bdélník 74"/>
              <p:cNvSpPr/>
              <p:nvPr/>
            </p:nvSpPr>
            <p:spPr>
              <a:xfrm rot="5400000">
                <a:off x="6696236" y="4117072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bdélník 75"/>
              <p:cNvSpPr/>
              <p:nvPr/>
            </p:nvSpPr>
            <p:spPr>
              <a:xfrm rot="5400000">
                <a:off x="6696968" y="3396992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Obdélník 76"/>
              <p:cNvSpPr/>
              <p:nvPr/>
            </p:nvSpPr>
            <p:spPr>
              <a:xfrm rot="5400000">
                <a:off x="6696968" y="1956832"/>
                <a:ext cx="720080" cy="64807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Obdélník 77"/>
              <p:cNvSpPr/>
              <p:nvPr/>
            </p:nvSpPr>
            <p:spPr>
              <a:xfrm rot="5400000">
                <a:off x="6696968" y="2676912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Obdélník 78"/>
              <p:cNvSpPr/>
              <p:nvPr/>
            </p:nvSpPr>
            <p:spPr>
              <a:xfrm rot="5400000">
                <a:off x="6696968" y="1232757"/>
                <a:ext cx="720080" cy="64807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0" name="TextovéPole 79"/>
            <p:cNvSpPr txBox="1"/>
            <p:nvPr/>
          </p:nvSpPr>
          <p:spPr>
            <a:xfrm>
              <a:off x="251520" y="5052072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5</a:t>
              </a:r>
              <a:endParaRPr lang="cs-CZ" sz="6000" b="1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1653954" y="5084881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5</a:t>
              </a:r>
              <a:endParaRPr lang="cs-CZ" sz="6000" b="1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3003604" y="5089899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5</a:t>
              </a:r>
              <a:endParaRPr lang="cs-CZ" sz="6000" b="1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4215652" y="5121907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5</a:t>
              </a:r>
              <a:endParaRPr lang="cs-CZ" sz="6000" b="1" dirty="0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5652120" y="5105618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5</a:t>
              </a:r>
              <a:endParaRPr lang="cs-CZ" sz="6000" b="1" dirty="0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6838429" y="5105870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5</a:t>
              </a:r>
              <a:endParaRPr lang="cs-CZ" sz="6000" b="1" dirty="0"/>
            </a:p>
          </p:txBody>
        </p:sp>
        <p:sp>
          <p:nvSpPr>
            <p:cNvPr id="86" name="TextovéPole 85"/>
            <p:cNvSpPr txBox="1"/>
            <p:nvPr/>
          </p:nvSpPr>
          <p:spPr>
            <a:xfrm>
              <a:off x="8196222" y="5105870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b="1" dirty="0" smtClean="0"/>
                <a:t>5</a:t>
              </a:r>
              <a:endParaRPr lang="cs-CZ" sz="6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7242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363272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prvků. </a:t>
            </a:r>
            <a:r>
              <a:rPr lang="cs-CZ" smtClean="0"/>
              <a:t>Kolečka přetahuj.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87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0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9966FF"/>
                </a:solidFill>
              </a:rPr>
              <a:t>2</a:t>
            </a:r>
            <a:endParaRPr lang="cs-CZ" sz="8800" b="1" dirty="0">
              <a:solidFill>
                <a:srgbClr val="9966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81603" y="-3707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9966FF"/>
                </a:solidFill>
              </a:rPr>
              <a:t>5</a:t>
            </a:r>
            <a:endParaRPr lang="cs-CZ" sz="8800" b="1" dirty="0">
              <a:solidFill>
                <a:srgbClr val="9966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274057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9966FF"/>
                </a:solidFill>
              </a:rPr>
              <a:t>4</a:t>
            </a:r>
            <a:endParaRPr lang="cs-CZ" sz="8800" b="1" dirty="0">
              <a:solidFill>
                <a:srgbClr val="9966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2501" y="2756219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9966FF"/>
                </a:solidFill>
              </a:rPr>
              <a:t>5</a:t>
            </a:r>
            <a:endParaRPr lang="cs-CZ" sz="8800" b="1" dirty="0">
              <a:solidFill>
                <a:srgbClr val="9966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9510" y="1337573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9966FF"/>
                </a:solidFill>
              </a:rPr>
              <a:t>3</a:t>
            </a:r>
            <a:endParaRPr lang="cs-CZ" sz="8800" b="1" dirty="0">
              <a:solidFill>
                <a:srgbClr val="9966F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129402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9966FF"/>
                </a:solidFill>
              </a:rPr>
              <a:t>1</a:t>
            </a:r>
            <a:endParaRPr lang="cs-CZ" sz="8800" b="1" dirty="0">
              <a:solidFill>
                <a:srgbClr val="9966FF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27615" y="1196752"/>
            <a:ext cx="9133155" cy="643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7615" y="2710056"/>
            <a:ext cx="9133155" cy="7406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-12827" y="4077072"/>
            <a:ext cx="9144000" cy="7839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644008" y="0"/>
            <a:ext cx="36004" cy="415547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" name="Ovál 2"/>
          <p:cNvSpPr/>
          <p:nvPr/>
        </p:nvSpPr>
        <p:spPr>
          <a:xfrm>
            <a:off x="1547664" y="6051396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771800" y="6081504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044126" y="6081504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5206939" y="6047703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6480212" y="5985810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67544" y="5157192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72478" y="6136714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051720" y="5159177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371041" y="5157192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567054" y="5159177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5868144" y="5159177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27615" y="4310116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1438157" y="4295331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2873397" y="4245508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4163129" y="4245508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259712" y="4179427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6480212" y="4205558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7936671" y="5985810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7092280" y="5030196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7785737" y="4221099"/>
            <a:ext cx="792088" cy="72008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9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422</Words>
  <Application>Microsoft Office PowerPoint</Application>
  <PresentationFormat>Předvádění na obrazovce (4:3)</PresentationFormat>
  <Paragraphs>104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Číslo 5 VY_32_INOVACE_1A_05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88</cp:revision>
  <dcterms:created xsi:type="dcterms:W3CDTF">2013-09-27T16:29:12Z</dcterms:created>
  <dcterms:modified xsi:type="dcterms:W3CDTF">2013-12-01T17:50:52Z</dcterms:modified>
</cp:coreProperties>
</file>