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56" r:id="rId5"/>
    <p:sldId id="267" r:id="rId6"/>
    <p:sldId id="259" r:id="rId7"/>
    <p:sldId id="268" r:id="rId8"/>
    <p:sldId id="257" r:id="rId9"/>
    <p:sldId id="260" r:id="rId10"/>
    <p:sldId id="269" r:id="rId11"/>
    <p:sldId id="258" r:id="rId12"/>
    <p:sldId id="270" r:id="rId13"/>
    <p:sldId id="261" r:id="rId14"/>
    <p:sldId id="262" r:id="rId15"/>
    <p:sldId id="271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D6FDC3"/>
    <a:srgbClr val="F8FCD4"/>
    <a:srgbClr val="E0D1FF"/>
    <a:srgbClr val="FAB37E"/>
    <a:srgbClr val="FC7624"/>
    <a:srgbClr val="F030D5"/>
    <a:srgbClr val="31D3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3" d="100"/>
          <a:sy n="43" d="100"/>
        </p:scale>
        <p:origin x="-11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524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36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428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860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87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027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087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709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627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24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208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8675B-02B9-4952-8372-B3E5BA263AA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946E76-C324-43DB-88BE-267B65645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69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do 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VY_32_INOVACE_1A_07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47260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/>
              <a:t>Tento materiál je určen pro žáky při spodní hranici těžké MR a zároveň s autismem. Někteří z </a:t>
            </a:r>
            <a:r>
              <a:rPr lang="cs-CZ" dirty="0" smtClean="0"/>
              <a:t>nich obtížně </a:t>
            </a:r>
            <a:r>
              <a:rPr lang="cs-CZ" dirty="0"/>
              <a:t>komunikují, neznají základní pojmy. </a:t>
            </a:r>
            <a:r>
              <a:rPr lang="cs-CZ" dirty="0" smtClean="0"/>
              <a:t>Prezentace je </a:t>
            </a:r>
            <a:r>
              <a:rPr lang="cs-CZ" dirty="0"/>
              <a:t>vzhledem k </a:t>
            </a:r>
            <a:r>
              <a:rPr lang="cs-CZ" dirty="0" smtClean="0"/>
              <a:t>postižení </a:t>
            </a:r>
            <a:r>
              <a:rPr lang="cs-CZ" dirty="0"/>
              <a:t>adekvátní jejich </a:t>
            </a:r>
            <a:r>
              <a:rPr lang="cs-CZ" dirty="0" smtClean="0"/>
              <a:t>možnostem. Je určena k procvičování a upevňování znalosti sčítání v číselném oboru do 5. </a:t>
            </a:r>
            <a:r>
              <a:rPr lang="cs-CZ" dirty="0"/>
              <a:t>Na </a:t>
            </a:r>
            <a:r>
              <a:rPr lang="cs-CZ" dirty="0" smtClean="0"/>
              <a:t>první stránce si žáci vysvětlují princip sčítání. Tento </a:t>
            </a:r>
            <a:r>
              <a:rPr lang="cs-CZ" dirty="0" err="1" smtClean="0"/>
              <a:t>slide</a:t>
            </a:r>
            <a:r>
              <a:rPr lang="cs-CZ" dirty="0" smtClean="0"/>
              <a:t> je pouze výkladový. Druhá strana je interaktivní. Žáci počítají prvky, správná čísla pod kolečka po kliknutí „přiletí“. Na dalších dvou </a:t>
            </a:r>
            <a:r>
              <a:rPr lang="cs-CZ" dirty="0" err="1" smtClean="0"/>
              <a:t>slidech</a:t>
            </a:r>
            <a:r>
              <a:rPr lang="cs-CZ" dirty="0" smtClean="0"/>
              <a:t> kolečka přetahují, počítají. Stále si procvičují princip sčítání. Na pátém </a:t>
            </a:r>
            <a:r>
              <a:rPr lang="cs-CZ" dirty="0" err="1" smtClean="0"/>
              <a:t>slidu</a:t>
            </a:r>
            <a:r>
              <a:rPr lang="cs-CZ" dirty="0" smtClean="0"/>
              <a:t> již ke kolečkům přiřazují příklad. Správný „přiletí“, žáci jej čtou. Na dalších dvou stranách je již znázorněno více příkladů – žáci spojují čarou - rukopisnými poznámkami. V posledním interaktivním </a:t>
            </a:r>
            <a:r>
              <a:rPr lang="cs-CZ" dirty="0" err="1" smtClean="0"/>
              <a:t>slidu</a:t>
            </a:r>
            <a:r>
              <a:rPr lang="cs-CZ" dirty="0" smtClean="0"/>
              <a:t> již počítají příklady, správný výsledek „přiletí“.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postižení </a:t>
            </a:r>
            <a:r>
              <a:rPr lang="cs-CZ" dirty="0" smtClean="0"/>
              <a:t>-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/>
              <a:t>Praktická škola jednoletá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9674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19256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 kolečka, používej znaménko +.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39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7380312" y="1196752"/>
            <a:ext cx="504056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971664" y="1251357"/>
            <a:ext cx="504056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763515" y="298546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324773" y="2998682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85809" y="4364479"/>
            <a:ext cx="504056" cy="504056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840107" y="2924944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755403" y="1177010"/>
            <a:ext cx="504056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830038" y="2968426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94817" y="294730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486415" y="1196752"/>
            <a:ext cx="504056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840107" y="1196752"/>
            <a:ext cx="504056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24611" y="1196752"/>
            <a:ext cx="504056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85314" y="23683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58713" y="24496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cxnSp>
        <p:nvCxnSpPr>
          <p:cNvPr id="35" name="Přímá spojnice 34"/>
          <p:cNvCxnSpPr/>
          <p:nvPr/>
        </p:nvCxnSpPr>
        <p:spPr>
          <a:xfrm>
            <a:off x="-11355" y="191683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6" name="Plus 35"/>
          <p:cNvSpPr/>
          <p:nvPr/>
        </p:nvSpPr>
        <p:spPr>
          <a:xfrm>
            <a:off x="2267744" y="274876"/>
            <a:ext cx="648072" cy="648072"/>
          </a:xfrm>
          <a:prstGeom prst="mathPlus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>
            <a:off x="0" y="88748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Je rovno 38"/>
          <p:cNvSpPr/>
          <p:nvPr/>
        </p:nvSpPr>
        <p:spPr>
          <a:xfrm>
            <a:off x="5868144" y="253384"/>
            <a:ext cx="457200" cy="576064"/>
          </a:xfrm>
          <a:prstGeom prst="mathEqual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319163" y="12156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6516216" y="0"/>
            <a:ext cx="72008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85314" y="17728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958713" y="177207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380312" y="170053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46" name="Plus 45"/>
          <p:cNvSpPr/>
          <p:nvPr/>
        </p:nvSpPr>
        <p:spPr>
          <a:xfrm>
            <a:off x="2421124" y="1921878"/>
            <a:ext cx="648072" cy="648072"/>
          </a:xfrm>
          <a:prstGeom prst="mathPlus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Je rovno 46"/>
          <p:cNvSpPr/>
          <p:nvPr/>
        </p:nvSpPr>
        <p:spPr>
          <a:xfrm>
            <a:off x="5936222" y="1957882"/>
            <a:ext cx="457200" cy="576064"/>
          </a:xfrm>
          <a:prstGeom prst="mathEqual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7222204" y="2998682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6660232" y="2955872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4486415" y="2968426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 flipV="1">
            <a:off x="-25168" y="2564904"/>
            <a:ext cx="9144000" cy="504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-11355" y="3543942"/>
            <a:ext cx="9144000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15166" y="346500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300958" y="354394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60" name="Obdélník 59"/>
          <p:cNvSpPr/>
          <p:nvPr/>
        </p:nvSpPr>
        <p:spPr>
          <a:xfrm>
            <a:off x="4092135" y="3468449"/>
            <a:ext cx="4443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61" name="Plus 60"/>
          <p:cNvSpPr/>
          <p:nvPr/>
        </p:nvSpPr>
        <p:spPr>
          <a:xfrm>
            <a:off x="2267744" y="3543942"/>
            <a:ext cx="648072" cy="648072"/>
          </a:xfrm>
          <a:prstGeom prst="mathPlus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Je rovno 61"/>
          <p:cNvSpPr/>
          <p:nvPr/>
        </p:nvSpPr>
        <p:spPr>
          <a:xfrm>
            <a:off x="5925853" y="3655064"/>
            <a:ext cx="457200" cy="526494"/>
          </a:xfrm>
          <a:prstGeom prst="mathEqual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10119" y="4176335"/>
            <a:ext cx="9144000" cy="313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Ovál 65"/>
          <p:cNvSpPr/>
          <p:nvPr/>
        </p:nvSpPr>
        <p:spPr>
          <a:xfrm>
            <a:off x="7511487" y="4453532"/>
            <a:ext cx="504056" cy="504056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6803295" y="4452447"/>
            <a:ext cx="504056" cy="504056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4056589" y="4388251"/>
            <a:ext cx="504056" cy="504056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>
            <a:off x="-35513" y="4957588"/>
            <a:ext cx="9144000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514156" y="502959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121987" y="508626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289311" y="508626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cxnSp>
        <p:nvCxnSpPr>
          <p:cNvPr id="75" name="Přímá spojnice 74"/>
          <p:cNvCxnSpPr/>
          <p:nvPr/>
        </p:nvCxnSpPr>
        <p:spPr>
          <a:xfrm>
            <a:off x="-11355" y="5764555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0" name="Plus 79"/>
          <p:cNvSpPr/>
          <p:nvPr/>
        </p:nvSpPr>
        <p:spPr>
          <a:xfrm>
            <a:off x="2421124" y="5029596"/>
            <a:ext cx="648072" cy="648072"/>
          </a:xfrm>
          <a:prstGeom prst="mathPlus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Je rovno 80"/>
          <p:cNvSpPr/>
          <p:nvPr/>
        </p:nvSpPr>
        <p:spPr>
          <a:xfrm>
            <a:off x="5925853" y="5115128"/>
            <a:ext cx="457200" cy="576064"/>
          </a:xfrm>
          <a:prstGeom prst="mathEqual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7420015" y="6050878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100787" y="5914024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8576801" y="6021288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7971664" y="6010711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1318780" y="6132771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757522" y="6101916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175545" y="6101916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6817607" y="6075043"/>
            <a:ext cx="504056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38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19256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 </a:t>
            </a:r>
            <a:r>
              <a:rPr lang="cs-CZ" dirty="0" err="1" smtClean="0"/>
              <a:t>kolečka,kliknutím</a:t>
            </a:r>
            <a:r>
              <a:rPr lang="cs-CZ" dirty="0" smtClean="0"/>
              <a:t> přiřazuj správné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84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7780504" y="136107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475720" y="136107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808754" y="1922097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530962" y="1943313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31277" y="3615950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814724" y="2025175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004272" y="116632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202796" y="1952836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79456" y="2004871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121987" y="334129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856177" y="260648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31277" y="260648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-11355" y="1889454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8" name="Ovál 47"/>
          <p:cNvSpPr/>
          <p:nvPr/>
        </p:nvSpPr>
        <p:spPr>
          <a:xfrm>
            <a:off x="4644008" y="197151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4032431" y="1976601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403648" y="201120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54"/>
          <p:cNvCxnSpPr/>
          <p:nvPr/>
        </p:nvCxnSpPr>
        <p:spPr>
          <a:xfrm>
            <a:off x="-11355" y="3543942"/>
            <a:ext cx="9144000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6" name="Ovál 65"/>
          <p:cNvSpPr/>
          <p:nvPr/>
        </p:nvSpPr>
        <p:spPr>
          <a:xfrm>
            <a:off x="6832413" y="3637213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6245529" y="3624138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3362142" y="3615950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>
            <a:off x="-35513" y="4957588"/>
            <a:ext cx="9144000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6" name="Ovál 85"/>
          <p:cNvSpPr/>
          <p:nvPr/>
        </p:nvSpPr>
        <p:spPr>
          <a:xfrm>
            <a:off x="4664746" y="3624138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3995936" y="3615950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7422701" y="3644648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8032532" y="3678716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Plus 1"/>
          <p:cNvSpPr/>
          <p:nvPr/>
        </p:nvSpPr>
        <p:spPr>
          <a:xfrm>
            <a:off x="2736767" y="388135"/>
            <a:ext cx="458688" cy="396044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Je rovno 2"/>
          <p:cNvSpPr/>
          <p:nvPr/>
        </p:nvSpPr>
        <p:spPr>
          <a:xfrm>
            <a:off x="5411440" y="466791"/>
            <a:ext cx="432048" cy="288032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7412874" y="1915768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8025908" y="1915768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Plus 64"/>
          <p:cNvSpPr/>
          <p:nvPr/>
        </p:nvSpPr>
        <p:spPr>
          <a:xfrm>
            <a:off x="2694828" y="3669956"/>
            <a:ext cx="458688" cy="396044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Plus 68"/>
          <p:cNvSpPr/>
          <p:nvPr/>
        </p:nvSpPr>
        <p:spPr>
          <a:xfrm>
            <a:off x="2778193" y="2051325"/>
            <a:ext cx="458688" cy="396044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Je rovno 73"/>
          <p:cNvSpPr/>
          <p:nvPr/>
        </p:nvSpPr>
        <p:spPr>
          <a:xfrm>
            <a:off x="5462741" y="3752660"/>
            <a:ext cx="432048" cy="288032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6" name="Je rovno 75"/>
          <p:cNvSpPr/>
          <p:nvPr/>
        </p:nvSpPr>
        <p:spPr>
          <a:xfrm>
            <a:off x="5358428" y="2060848"/>
            <a:ext cx="432048" cy="288032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0998" y="5519791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8193" y="556344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24252" y="5579628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4132" y="546407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38094" y="553754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36487" y="559354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63345" y="546407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10216" y="5364581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35889" y="5568491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6084168" y="334129"/>
            <a:ext cx="0" cy="462345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170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50359E-7 L -1.38889E-6 -0.692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46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17141E-6 L 0.25139 -0.6983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69" y="-349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113E-8 L 0.52864 -0.7064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24" y="-353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6.08374E-7 L -0.74028 -0.4406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14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113E-8 L -0.08021 -0.4758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10" y="-238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113E-8 L 0.39253 -0.4651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18" y="-232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38353E-6 L -0.68316 -0.2160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67" y="-108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87994E-6 L -0.15122 -0.2005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69" y="-100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37728E-7 L 0.3033 -0.2380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-119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4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43528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Přiřazuj přetahováním kolečka k číslům. Používej znaménko +. Příklady počítej.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55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12474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2420888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4797152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3528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301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96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87494" y="250103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7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5940152" y="40928"/>
            <a:ext cx="72008" cy="47525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9" name="Plus 18"/>
          <p:cNvSpPr/>
          <p:nvPr/>
        </p:nvSpPr>
        <p:spPr>
          <a:xfrm>
            <a:off x="2483768" y="476672"/>
            <a:ext cx="504056" cy="504056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Je rovno 19"/>
          <p:cNvSpPr/>
          <p:nvPr/>
        </p:nvSpPr>
        <p:spPr>
          <a:xfrm>
            <a:off x="5325126" y="2924944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Je rovno 20"/>
          <p:cNvSpPr/>
          <p:nvPr/>
        </p:nvSpPr>
        <p:spPr>
          <a:xfrm>
            <a:off x="5338939" y="394735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Plus 21"/>
          <p:cNvSpPr/>
          <p:nvPr/>
        </p:nvSpPr>
        <p:spPr>
          <a:xfrm>
            <a:off x="2361938" y="2864839"/>
            <a:ext cx="504056" cy="504056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017404" y="602128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355976" y="5188544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934655" y="602128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449972" y="5184092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864103" y="5930791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345701" y="5144129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012160" y="6000827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221797" y="5135251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157730" y="596604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00392" y="5037119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586739" y="530120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115616" y="602128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60087" y="521100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982728" y="602128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396614" y="521100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8335586" y="5966558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41545" y="5184092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17851" y="6000827"/>
            <a:ext cx="75842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55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12474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2420888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4797152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3528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3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301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2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5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96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2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87494" y="250103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2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7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4</a:t>
            </a:r>
            <a:endParaRPr lang="cs-CZ" sz="7200" b="1" dirty="0">
              <a:solidFill>
                <a:srgbClr val="00B0F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5940152" y="40928"/>
            <a:ext cx="72008" cy="47525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9" name="Plus 18"/>
          <p:cNvSpPr/>
          <p:nvPr/>
        </p:nvSpPr>
        <p:spPr>
          <a:xfrm>
            <a:off x="2483768" y="476672"/>
            <a:ext cx="504056" cy="504056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Je rovno 19"/>
          <p:cNvSpPr/>
          <p:nvPr/>
        </p:nvSpPr>
        <p:spPr>
          <a:xfrm>
            <a:off x="5325126" y="2924944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Je rovno 20"/>
          <p:cNvSpPr/>
          <p:nvPr/>
        </p:nvSpPr>
        <p:spPr>
          <a:xfrm>
            <a:off x="5338939" y="394735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Plus 21"/>
          <p:cNvSpPr/>
          <p:nvPr/>
        </p:nvSpPr>
        <p:spPr>
          <a:xfrm>
            <a:off x="2361938" y="2864839"/>
            <a:ext cx="504056" cy="504056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017404" y="602128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355976" y="5188544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934655" y="602128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449972" y="5184092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864103" y="5930791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516215" y="5188544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012160" y="6000827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437820" y="5163631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157730" y="596604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288122" y="494116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586739" y="530120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115616" y="602128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60087" y="521100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982728" y="602128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396614" y="521100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8335586" y="6000827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41545" y="5184092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51519" y="5966558"/>
            <a:ext cx="758420" cy="720080"/>
          </a:xfrm>
          <a:prstGeom prst="ellipse">
            <a:avLst/>
          </a:prstGeom>
          <a:solidFill>
            <a:srgbClr val="F030D5"/>
          </a:solidFill>
          <a:ln>
            <a:solidFill>
              <a:srgbClr val="F030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77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výsledek. Klikni na něj.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47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196752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411760" y="1196752"/>
            <a:ext cx="3168352" cy="10081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351912" y="2893154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524823" y="2905238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660232" y="2867738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780358" y="2905238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890570" y="391088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901896" y="379013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940152" y="355580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961905" y="2898580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092869" y="2867738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195736" y="2867738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0121" y="2806086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509626" y="355580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196008" y="427588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0121" y="395784"/>
            <a:ext cx="792088" cy="720080"/>
          </a:xfrm>
          <a:prstGeom prst="ellipse">
            <a:avLst/>
          </a:prstGeom>
          <a:solidFill>
            <a:srgbClr val="31D3DB"/>
          </a:solidFill>
          <a:ln>
            <a:solidFill>
              <a:srgbClr val="31D3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>
            <a:off x="1268016" y="2872420"/>
            <a:ext cx="648072" cy="648072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Je rovno 23"/>
          <p:cNvSpPr/>
          <p:nvPr/>
        </p:nvSpPr>
        <p:spPr>
          <a:xfrm>
            <a:off x="4824513" y="415271"/>
            <a:ext cx="648072" cy="432048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>
            <a:off x="2444797" y="427588"/>
            <a:ext cx="648072" cy="648072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5076056" y="3094118"/>
            <a:ext cx="648072" cy="432048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59014" y="5661248"/>
            <a:ext cx="3456384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142451" y="5157192"/>
            <a:ext cx="231666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2+1=3</a:t>
            </a:r>
            <a:endParaRPr lang="cs-CZ" sz="6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73910" y="5107250"/>
            <a:ext cx="231666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1+3=4</a:t>
            </a:r>
            <a:endParaRPr lang="cs-CZ" sz="6600" b="1" dirty="0"/>
          </a:p>
        </p:txBody>
      </p:sp>
      <p:sp>
        <p:nvSpPr>
          <p:cNvPr id="30" name="Obdélník 29"/>
          <p:cNvSpPr/>
          <p:nvPr/>
        </p:nvSpPr>
        <p:spPr>
          <a:xfrm>
            <a:off x="2444797" y="3645024"/>
            <a:ext cx="3168352" cy="10081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987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68 0.00324 L 0.16962 -0.553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6" y="-278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8.81332E-7 L -0.3309 -0.19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-99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Spojuj se správným příkladem.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03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Přímá spojnice 14"/>
          <p:cNvCxnSpPr/>
          <p:nvPr/>
        </p:nvCxnSpPr>
        <p:spPr>
          <a:xfrm>
            <a:off x="5076056" y="0"/>
            <a:ext cx="72008" cy="68580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2924944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004" y="3573016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004" y="4289400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004" y="4941168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004" y="5661248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2008" y="6309320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0" y="764704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0" y="1556792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0" y="2276872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ovnoramenný trojúhelník 36"/>
          <p:cNvSpPr/>
          <p:nvPr/>
        </p:nvSpPr>
        <p:spPr>
          <a:xfrm>
            <a:off x="251520" y="238113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2987824" y="238113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827584" y="238113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247222" y="1041627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751278" y="2468467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254519" y="3729844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2195736" y="5179714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1547664" y="5153014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>
            <a:off x="888249" y="5157192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169795" y="5157192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1373289" y="4426695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754936" y="4437112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126637" y="4437112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126637" y="2440847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754936" y="1734087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ovnoramenný trojúhelník 51"/>
          <p:cNvSpPr/>
          <p:nvPr/>
        </p:nvSpPr>
        <p:spPr>
          <a:xfrm>
            <a:off x="80461" y="1776264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Rovnoramenný trojúhelník 52"/>
          <p:cNvSpPr/>
          <p:nvPr/>
        </p:nvSpPr>
        <p:spPr>
          <a:xfrm>
            <a:off x="3734605" y="270745"/>
            <a:ext cx="504056" cy="346571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Rovnoramenný trojúhelník 53"/>
          <p:cNvSpPr/>
          <p:nvPr/>
        </p:nvSpPr>
        <p:spPr>
          <a:xfrm>
            <a:off x="4391980" y="238113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Rovnoramenný trojúhelník 54"/>
          <p:cNvSpPr/>
          <p:nvPr/>
        </p:nvSpPr>
        <p:spPr>
          <a:xfrm>
            <a:off x="3658819" y="984821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>
            <a:off x="4294281" y="1041627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Rovnoramenný trojúhelník 56"/>
          <p:cNvSpPr/>
          <p:nvPr/>
        </p:nvSpPr>
        <p:spPr>
          <a:xfrm>
            <a:off x="4499992" y="3729844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Rovnoramenný trojúhelník 60"/>
          <p:cNvSpPr/>
          <p:nvPr/>
        </p:nvSpPr>
        <p:spPr>
          <a:xfrm>
            <a:off x="3154763" y="5849023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Rovnoramenný trojúhelník 61"/>
          <p:cNvSpPr/>
          <p:nvPr/>
        </p:nvSpPr>
        <p:spPr>
          <a:xfrm>
            <a:off x="4514473" y="5823475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Rovnoramenný trojúhelník 62"/>
          <p:cNvSpPr/>
          <p:nvPr/>
        </p:nvSpPr>
        <p:spPr>
          <a:xfrm>
            <a:off x="3853349" y="5849023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Rovnoramenný trojúhelník 63"/>
          <p:cNvSpPr/>
          <p:nvPr/>
        </p:nvSpPr>
        <p:spPr>
          <a:xfrm>
            <a:off x="2699792" y="2965201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>
            <a:off x="4391980" y="3026741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>
            <a:off x="3870606" y="3026741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3303407" y="2989222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4384815" y="2436006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>
            <a:off x="3744877" y="2413484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4499992" y="5098776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4505000" y="4409261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Rovnoramenný trojúhelník 71"/>
          <p:cNvSpPr/>
          <p:nvPr/>
        </p:nvSpPr>
        <p:spPr>
          <a:xfrm>
            <a:off x="3910847" y="4481689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Rovnoramenný trojúhelník 72"/>
          <p:cNvSpPr/>
          <p:nvPr/>
        </p:nvSpPr>
        <p:spPr>
          <a:xfrm>
            <a:off x="4294281" y="1740786"/>
            <a:ext cx="504056" cy="36004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Rovnoramenný trojúhelník 73"/>
          <p:cNvSpPr/>
          <p:nvPr/>
        </p:nvSpPr>
        <p:spPr>
          <a:xfrm>
            <a:off x="936210" y="3757464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Rovnoramenný trojúhelník 74"/>
          <p:cNvSpPr/>
          <p:nvPr/>
        </p:nvSpPr>
        <p:spPr>
          <a:xfrm>
            <a:off x="1610488" y="3757464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Rovnoramenný trojúhelník 77"/>
          <p:cNvSpPr/>
          <p:nvPr/>
        </p:nvSpPr>
        <p:spPr>
          <a:xfrm>
            <a:off x="178208" y="5869873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Rovnoramenný trojúhelník 93"/>
          <p:cNvSpPr/>
          <p:nvPr/>
        </p:nvSpPr>
        <p:spPr>
          <a:xfrm>
            <a:off x="251520" y="3119895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6888984" y="2360658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1 + 2 = 3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906474" y="2965201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2 + 3 = 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6906474" y="5680329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2 + 1 = 3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6832630" y="94967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2 + 2 = 4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6888984" y="3682509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1 + 4 = 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6776389" y="910461"/>
            <a:ext cx="1866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3 + 1 = 4 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6918586" y="4999848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3 + 2 = 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6785974" y="1730498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 + 1 = 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6926110" y="4294837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1 + 3 = 4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68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Skupina 43"/>
          <p:cNvGrpSpPr/>
          <p:nvPr/>
        </p:nvGrpSpPr>
        <p:grpSpPr>
          <a:xfrm>
            <a:off x="4340179" y="156201"/>
            <a:ext cx="4608512" cy="720080"/>
            <a:chOff x="323528" y="188640"/>
            <a:chExt cx="4608512" cy="720080"/>
          </a:xfrm>
        </p:grpSpPr>
        <p:sp>
          <p:nvSpPr>
            <p:cNvPr id="4" name="Obdélník 3"/>
            <p:cNvSpPr/>
            <p:nvPr/>
          </p:nvSpPr>
          <p:spPr>
            <a:xfrm>
              <a:off x="323528" y="188640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Pěticípá hvězda 4"/>
            <p:cNvSpPr/>
            <p:nvPr/>
          </p:nvSpPr>
          <p:spPr>
            <a:xfrm>
              <a:off x="411801" y="332656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Pěticípá hvězda 13"/>
            <p:cNvSpPr/>
            <p:nvPr/>
          </p:nvSpPr>
          <p:spPr>
            <a:xfrm>
              <a:off x="2777731" y="209850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Pěticípá hvězda 14"/>
            <p:cNvSpPr/>
            <p:nvPr/>
          </p:nvSpPr>
          <p:spPr>
            <a:xfrm>
              <a:off x="4283968" y="425874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Pěticípá hvězda 15"/>
            <p:cNvSpPr/>
            <p:nvPr/>
          </p:nvSpPr>
          <p:spPr>
            <a:xfrm>
              <a:off x="3811003" y="188640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Pěticípá hvězda 16"/>
            <p:cNvSpPr/>
            <p:nvPr/>
          </p:nvSpPr>
          <p:spPr>
            <a:xfrm>
              <a:off x="3268468" y="398741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Plus 17"/>
            <p:cNvSpPr/>
            <p:nvPr/>
          </p:nvSpPr>
          <p:spPr>
            <a:xfrm>
              <a:off x="2195728" y="405771"/>
              <a:ext cx="432048" cy="429834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428452" y="2536726"/>
            <a:ext cx="4608512" cy="720080"/>
            <a:chOff x="251512" y="2204864"/>
            <a:chExt cx="4608512" cy="720080"/>
          </a:xfrm>
        </p:grpSpPr>
        <p:sp>
          <p:nvSpPr>
            <p:cNvPr id="7" name="Pěticípá hvězda 6"/>
            <p:cNvSpPr/>
            <p:nvPr/>
          </p:nvSpPr>
          <p:spPr>
            <a:xfrm>
              <a:off x="3547128" y="2398682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Pěticípá hvězda 7"/>
            <p:cNvSpPr/>
            <p:nvPr/>
          </p:nvSpPr>
          <p:spPr>
            <a:xfrm>
              <a:off x="399948" y="2205475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Pěticípá hvězda 8"/>
            <p:cNvSpPr/>
            <p:nvPr/>
          </p:nvSpPr>
          <p:spPr>
            <a:xfrm>
              <a:off x="4133561" y="2412376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Pěticípá hvězda 9"/>
            <p:cNvSpPr/>
            <p:nvPr/>
          </p:nvSpPr>
          <p:spPr>
            <a:xfrm>
              <a:off x="874911" y="2391036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Pěticípá hvězda 10"/>
            <p:cNvSpPr/>
            <p:nvPr/>
          </p:nvSpPr>
          <p:spPr>
            <a:xfrm>
              <a:off x="1403648" y="2205475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251512" y="2204864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lus 27"/>
            <p:cNvSpPr/>
            <p:nvPr/>
          </p:nvSpPr>
          <p:spPr>
            <a:xfrm>
              <a:off x="2258350" y="2418166"/>
              <a:ext cx="432048" cy="429834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427957" y="1319539"/>
            <a:ext cx="4608512" cy="720080"/>
            <a:chOff x="327466" y="1205371"/>
            <a:chExt cx="4608512" cy="720080"/>
          </a:xfrm>
        </p:grpSpPr>
        <p:sp>
          <p:nvSpPr>
            <p:cNvPr id="6" name="Pěticípá hvězda 5"/>
            <p:cNvSpPr/>
            <p:nvPr/>
          </p:nvSpPr>
          <p:spPr>
            <a:xfrm>
              <a:off x="4266206" y="1412776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Pěticípá hvězda 11"/>
            <p:cNvSpPr/>
            <p:nvPr/>
          </p:nvSpPr>
          <p:spPr>
            <a:xfrm>
              <a:off x="440892" y="1412776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ěticípá hvězda 12"/>
            <p:cNvSpPr/>
            <p:nvPr/>
          </p:nvSpPr>
          <p:spPr>
            <a:xfrm>
              <a:off x="1115616" y="1302785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327466" y="1205371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lus 28"/>
            <p:cNvSpPr/>
            <p:nvPr/>
          </p:nvSpPr>
          <p:spPr>
            <a:xfrm>
              <a:off x="2258350" y="1389464"/>
              <a:ext cx="432048" cy="429834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354003" y="5908694"/>
            <a:ext cx="4608512" cy="720080"/>
            <a:chOff x="439416" y="5733256"/>
            <a:chExt cx="4608512" cy="720080"/>
          </a:xfrm>
        </p:grpSpPr>
        <p:sp>
          <p:nvSpPr>
            <p:cNvPr id="22" name="Obdélník 21"/>
            <p:cNvSpPr/>
            <p:nvPr/>
          </p:nvSpPr>
          <p:spPr>
            <a:xfrm>
              <a:off x="439416" y="5733256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Plus 24"/>
            <p:cNvSpPr/>
            <p:nvPr/>
          </p:nvSpPr>
          <p:spPr>
            <a:xfrm>
              <a:off x="2308670" y="5908694"/>
              <a:ext cx="432048" cy="429834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Pěticípá hvězda 32"/>
            <p:cNvSpPr/>
            <p:nvPr/>
          </p:nvSpPr>
          <p:spPr>
            <a:xfrm>
              <a:off x="3963891" y="5888474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Pěticípá hvězda 33"/>
            <p:cNvSpPr/>
            <p:nvPr/>
          </p:nvSpPr>
          <p:spPr>
            <a:xfrm>
              <a:off x="3164406" y="5877272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Pěticípá hvězda 34"/>
            <p:cNvSpPr/>
            <p:nvPr/>
          </p:nvSpPr>
          <p:spPr>
            <a:xfrm>
              <a:off x="1187624" y="5949280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Pěticípá hvězda 35"/>
            <p:cNvSpPr/>
            <p:nvPr/>
          </p:nvSpPr>
          <p:spPr>
            <a:xfrm>
              <a:off x="470493" y="5877272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4378180" y="4763724"/>
            <a:ext cx="4608512" cy="720080"/>
            <a:chOff x="233758" y="4293096"/>
            <a:chExt cx="4608512" cy="720080"/>
          </a:xfrm>
        </p:grpSpPr>
        <p:sp>
          <p:nvSpPr>
            <p:cNvPr id="21" name="Obdélník 20"/>
            <p:cNvSpPr/>
            <p:nvPr/>
          </p:nvSpPr>
          <p:spPr>
            <a:xfrm>
              <a:off x="233758" y="4293096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Plus 25"/>
            <p:cNvSpPr/>
            <p:nvPr/>
          </p:nvSpPr>
          <p:spPr>
            <a:xfrm>
              <a:off x="2199674" y="4437112"/>
              <a:ext cx="432048" cy="429834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Pěticípá hvězda 36"/>
            <p:cNvSpPr/>
            <p:nvPr/>
          </p:nvSpPr>
          <p:spPr>
            <a:xfrm>
              <a:off x="4161172" y="4509120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Pěticípá hvězda 37"/>
            <p:cNvSpPr/>
            <p:nvPr/>
          </p:nvSpPr>
          <p:spPr>
            <a:xfrm>
              <a:off x="3545159" y="4370881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Pěticípá hvězda 38"/>
            <p:cNvSpPr/>
            <p:nvPr/>
          </p:nvSpPr>
          <p:spPr>
            <a:xfrm>
              <a:off x="2785130" y="4437112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Pěticípá hvězda 39"/>
            <p:cNvSpPr/>
            <p:nvPr/>
          </p:nvSpPr>
          <p:spPr>
            <a:xfrm>
              <a:off x="339307" y="4370881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427957" y="3651014"/>
            <a:ext cx="4608512" cy="720080"/>
            <a:chOff x="327466" y="3100764"/>
            <a:chExt cx="4608512" cy="720080"/>
          </a:xfrm>
        </p:grpSpPr>
        <p:sp>
          <p:nvSpPr>
            <p:cNvPr id="20" name="Obdélník 19"/>
            <p:cNvSpPr/>
            <p:nvPr/>
          </p:nvSpPr>
          <p:spPr>
            <a:xfrm>
              <a:off x="327466" y="3100764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Plus 26"/>
            <p:cNvSpPr/>
            <p:nvPr/>
          </p:nvSpPr>
          <p:spPr>
            <a:xfrm>
              <a:off x="2258350" y="3290008"/>
              <a:ext cx="432048" cy="429834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Pěticípá hvězda 40"/>
            <p:cNvSpPr/>
            <p:nvPr/>
          </p:nvSpPr>
          <p:spPr>
            <a:xfrm>
              <a:off x="4161172" y="3273996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Pěticípá hvězda 41"/>
            <p:cNvSpPr/>
            <p:nvPr/>
          </p:nvSpPr>
          <p:spPr>
            <a:xfrm>
              <a:off x="3400642" y="3208643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Pěticípá hvězda 42"/>
            <p:cNvSpPr/>
            <p:nvPr/>
          </p:nvSpPr>
          <p:spPr>
            <a:xfrm>
              <a:off x="539552" y="3273996"/>
              <a:ext cx="576064" cy="432048"/>
            </a:xfrm>
            <a:prstGeom prst="star5">
              <a:avLst/>
            </a:prstGeom>
            <a:solidFill>
              <a:srgbClr val="F030D5"/>
            </a:solidFill>
            <a:ln>
              <a:solidFill>
                <a:srgbClr val="F030D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251520" y="237821"/>
            <a:ext cx="2153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2 +2 = 4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51520" y="1327469"/>
            <a:ext cx="2292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1 + 3 = 4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1519" y="2553886"/>
            <a:ext cx="2292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1 + 2 = 3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21250" y="3758893"/>
            <a:ext cx="2153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3 + 2= 5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21250" y="5853235"/>
            <a:ext cx="2292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2 + 1 = 3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29128" y="4841508"/>
            <a:ext cx="2292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1 + 4 = 5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843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 příklady. Klikni na </a:t>
            </a:r>
            <a:r>
              <a:rPr lang="cs-CZ" smtClean="0"/>
              <a:t>správný výsledek.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98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FD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20366" y="3108643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 + 2 =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27443" y="4175156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2 + 3 =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134353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2 + 1 =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1148681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 + 1 =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0136" y="5123401"/>
            <a:ext cx="15728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4+ 1 =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20366" y="2111686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 + 3 =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50369" y="6088559"/>
            <a:ext cx="17011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7030A0"/>
                </a:solidFill>
              </a:rPr>
              <a:t>2 + 2 </a:t>
            </a:r>
            <a:r>
              <a:rPr lang="cs-CZ" sz="4400" b="1" dirty="0" smtClean="0">
                <a:solidFill>
                  <a:srgbClr val="7030A0"/>
                </a:solidFill>
              </a:rPr>
              <a:t>=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282" y="6015680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C7624"/>
                </a:solidFill>
              </a:rPr>
              <a:t>1 + 2 =</a:t>
            </a:r>
            <a:endParaRPr lang="cs-CZ" sz="4400" b="1" dirty="0">
              <a:solidFill>
                <a:srgbClr val="FC7624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188" y="3143149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C7624"/>
                </a:solidFill>
              </a:rPr>
              <a:t>2 + 3 =</a:t>
            </a:r>
            <a:endParaRPr lang="cs-CZ" sz="4400" b="1" dirty="0">
              <a:solidFill>
                <a:srgbClr val="FC7624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281" y="2174454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C7624"/>
                </a:solidFill>
              </a:rPr>
              <a:t>1 + 4 =</a:t>
            </a:r>
            <a:endParaRPr lang="cs-CZ" sz="4400" b="1" dirty="0">
              <a:solidFill>
                <a:srgbClr val="FC7624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9218" y="4224988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C7624"/>
                </a:solidFill>
              </a:rPr>
              <a:t>3 + 1 =</a:t>
            </a:r>
            <a:endParaRPr lang="cs-CZ" sz="4400" b="1" dirty="0">
              <a:solidFill>
                <a:srgbClr val="FC7624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029" y="141020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C7624"/>
                </a:solidFill>
              </a:rPr>
              <a:t>3 + 2 =</a:t>
            </a:r>
            <a:endParaRPr lang="cs-CZ" sz="4400" b="1" dirty="0">
              <a:solidFill>
                <a:srgbClr val="FC7624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8535" y="1148681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C7624"/>
                </a:solidFill>
              </a:rPr>
              <a:t>4 + 1 =</a:t>
            </a:r>
            <a:endParaRPr lang="cs-CZ" sz="4400" b="1" dirty="0">
              <a:solidFill>
                <a:srgbClr val="FC7624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5282" y="5157192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C7624"/>
                </a:solidFill>
              </a:rPr>
              <a:t>1 + 3 =</a:t>
            </a:r>
            <a:endParaRPr lang="cs-CZ" sz="4400" b="1" dirty="0">
              <a:solidFill>
                <a:srgbClr val="FC7624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834863" y="15781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16507" y="114868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34863" y="214308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60321" y="312787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63611" y="410691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39276" y="511972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23928" y="592663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801619" y="592663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40573" y="494459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654642" y="212278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746624" y="304427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804226" y="408151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11624" y="113835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603163" y="26064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8125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07125E-7 L -0.18924 0.87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435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6662E-6 L -0.19497 0.4441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57" y="222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78048E-6 L -0.19705 0.4462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61" y="222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70252E-6 L -0.20782 -0.4316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99" y="-215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913E-6 L -0.1967 -0.2831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14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88087E-7 L -0.1967 -0.566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28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46981E-7 L -0.22257 -0.4094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28" y="-20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01874E-6 L -0.13385 -0.4196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20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68 0.01712 L -0.14688 -0.5602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10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11288E-6 L -0.13385 0.2729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13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46981E-7 L -0.15833 -0.4094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17" y="-20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1251E-6 L -0.10312 0.4561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56" y="228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47143E-6 L -0.15868 0.1323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34" y="6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39047E-6 L -0.13455 0.5961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6" y="29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485</Words>
  <Application>Microsoft Office PowerPoint</Application>
  <PresentationFormat>Předvádění na obrazovce (4:3)</PresentationFormat>
  <Paragraphs>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Sčítání do 5 VY_32_INOVACE_1A_07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44</cp:revision>
  <dcterms:created xsi:type="dcterms:W3CDTF">2013-09-28T21:59:11Z</dcterms:created>
  <dcterms:modified xsi:type="dcterms:W3CDTF">2013-12-10T08:40:13Z</dcterms:modified>
</cp:coreProperties>
</file>