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3" r:id="rId3"/>
    <p:sldId id="264" r:id="rId4"/>
    <p:sldId id="256" r:id="rId5"/>
    <p:sldId id="257" r:id="rId6"/>
    <p:sldId id="265" r:id="rId7"/>
    <p:sldId id="258" r:id="rId8"/>
    <p:sldId id="260" r:id="rId9"/>
    <p:sldId id="266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336600"/>
    <a:srgbClr val="33CCFF"/>
    <a:srgbClr val="9900CC"/>
    <a:srgbClr val="FFFFCC"/>
    <a:srgbClr val="FF0066"/>
    <a:srgbClr val="FF00FF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F02D0-C236-445C-A2F9-FC4C4041BD3E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EBA51-2F40-4A95-B513-5C6E152A76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6961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F02D0-C236-445C-A2F9-FC4C4041BD3E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EBA51-2F40-4A95-B513-5C6E152A76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7781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F02D0-C236-445C-A2F9-FC4C4041BD3E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EBA51-2F40-4A95-B513-5C6E152A76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7270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F02D0-C236-445C-A2F9-FC4C4041BD3E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EBA51-2F40-4A95-B513-5C6E152A76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1536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F02D0-C236-445C-A2F9-FC4C4041BD3E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EBA51-2F40-4A95-B513-5C6E152A76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0851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F02D0-C236-445C-A2F9-FC4C4041BD3E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EBA51-2F40-4A95-B513-5C6E152A76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5494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F02D0-C236-445C-A2F9-FC4C4041BD3E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EBA51-2F40-4A95-B513-5C6E152A76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1159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F02D0-C236-445C-A2F9-FC4C4041BD3E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EBA51-2F40-4A95-B513-5C6E152A76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1613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F02D0-C236-445C-A2F9-FC4C4041BD3E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EBA51-2F40-4A95-B513-5C6E152A76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9125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F02D0-C236-445C-A2F9-FC4C4041BD3E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EBA51-2F40-4A95-B513-5C6E152A76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02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F02D0-C236-445C-A2F9-FC4C4041BD3E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EBA51-2F40-4A95-B513-5C6E152A76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565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2F02D0-C236-445C-A2F9-FC4C4041BD3E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EBA51-2F40-4A95-B513-5C6E152A76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3925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Opakování učiva do 5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VY_32_INOVACE_1A_10</a:t>
            </a:r>
            <a:r>
              <a:rPr lang="cs-CZ" sz="4000"/>
              <a:t/>
            </a:r>
            <a:br>
              <a:rPr lang="cs-CZ" sz="4000"/>
            </a:br>
            <a:r>
              <a:rPr lang="cs-CZ" sz="3100"/>
              <a:t>Číslo projektu: CZ.1.07/1.5.00/34.1056</a:t>
            </a:r>
            <a:endParaRPr lang="cs-CZ" sz="31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Sada 1</a:t>
            </a:r>
          </a:p>
          <a:p>
            <a:r>
              <a:rPr lang="cs-CZ" dirty="0" smtClean="0"/>
              <a:t>Matematika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2656"/>
            <a:ext cx="6984641" cy="1527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6396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6009531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Anotace: </a:t>
            </a:r>
            <a:r>
              <a:rPr lang="cs-CZ" dirty="0"/>
              <a:t>Tento materiál je určen pro žáky při spodní hranici těžké MR a zároveň s autismem. Někteří z </a:t>
            </a:r>
            <a:r>
              <a:rPr lang="cs-CZ" dirty="0" smtClean="0"/>
              <a:t>nich obtížně </a:t>
            </a:r>
            <a:r>
              <a:rPr lang="cs-CZ" dirty="0"/>
              <a:t>komunikují, neznají základní pojmy. </a:t>
            </a:r>
            <a:r>
              <a:rPr lang="cs-CZ" dirty="0" smtClean="0"/>
              <a:t>Prezentace je </a:t>
            </a:r>
            <a:r>
              <a:rPr lang="cs-CZ" dirty="0"/>
              <a:t>vzhledem k </a:t>
            </a:r>
            <a:r>
              <a:rPr lang="cs-CZ" dirty="0" smtClean="0"/>
              <a:t>postižení </a:t>
            </a:r>
            <a:r>
              <a:rPr lang="cs-CZ" dirty="0"/>
              <a:t>adekvátní jejich </a:t>
            </a:r>
            <a:r>
              <a:rPr lang="cs-CZ" dirty="0" smtClean="0"/>
              <a:t>možnostem. Je určena k procvičování a upevňování znalosti sčítání, odčítání a porovnávání v číselném oboru do 5. </a:t>
            </a:r>
            <a:r>
              <a:rPr lang="cs-CZ" dirty="0"/>
              <a:t>V </a:t>
            </a:r>
            <a:r>
              <a:rPr lang="cs-CZ" dirty="0" smtClean="0"/>
              <a:t>tomto učebním materiálu žáci opakují numeraci do 5 – porovnávání čísel, sčítání a odčítání. První </a:t>
            </a:r>
            <a:r>
              <a:rPr lang="cs-CZ" dirty="0" err="1" smtClean="0"/>
              <a:t>slide</a:t>
            </a:r>
            <a:r>
              <a:rPr lang="cs-CZ" dirty="0" smtClean="0"/>
              <a:t> je interaktivní. Žáci zde doplňují znaménka plus, mínus, větší, menší, rovná se. Kliknutím přiřazují do příkladu. Na druhé stránce doplňují správná znaménka. Zde pracují pomocí rukopisných poznámek. Na třetím a čtvrtém </a:t>
            </a:r>
            <a:r>
              <a:rPr lang="cs-CZ" dirty="0" err="1" smtClean="0"/>
              <a:t>slidu</a:t>
            </a:r>
            <a:r>
              <a:rPr lang="cs-CZ" dirty="0" smtClean="0"/>
              <a:t> přiřazují správné výsledky čarou – rukopisné poznámky. Poslední stránka je interaktivní – žáci počítají příklady, správnost si ověřují kliknutím (výsledek „přiletí“).</a:t>
            </a:r>
          </a:p>
          <a:p>
            <a:pPr marL="0" indent="0">
              <a:buNone/>
            </a:pPr>
            <a:r>
              <a:rPr lang="cs-CZ" b="1" dirty="0" smtClean="0"/>
              <a:t>Délka trvání práce s tímto materiálem: </a:t>
            </a:r>
            <a:r>
              <a:rPr lang="cs-CZ" dirty="0"/>
              <a:t>Z</a:t>
            </a:r>
            <a:r>
              <a:rPr lang="cs-CZ" dirty="0" smtClean="0"/>
              <a:t>hruba 25 minut.</a:t>
            </a:r>
          </a:p>
          <a:p>
            <a:pPr marL="0" indent="0">
              <a:buNone/>
            </a:pPr>
            <a:r>
              <a:rPr lang="cs-CZ" b="1" dirty="0" smtClean="0"/>
              <a:t>Autor:</a:t>
            </a:r>
            <a:r>
              <a:rPr lang="cs-CZ" dirty="0" smtClean="0"/>
              <a:t> Daniela </a:t>
            </a:r>
            <a:r>
              <a:rPr lang="cs-CZ" dirty="0" err="1" smtClean="0"/>
              <a:t>Tájková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Datum vytvoření: </a:t>
            </a:r>
            <a:r>
              <a:rPr lang="cs-CZ" dirty="0" smtClean="0"/>
              <a:t>Podzim 2013</a:t>
            </a:r>
          </a:p>
          <a:p>
            <a:pPr marL="0" indent="0">
              <a:buNone/>
            </a:pPr>
            <a:r>
              <a:rPr lang="cs-CZ" b="1" dirty="0"/>
              <a:t>Speciální vzdělávací potřeby: </a:t>
            </a:r>
            <a:r>
              <a:rPr lang="cs-CZ" dirty="0"/>
              <a:t>PAS, MP, kombinované postižení (MP v kombinaci se zdravotním znevýhodněním, MP v kombinaci s PAS), vícečetné postižení</a:t>
            </a:r>
          </a:p>
          <a:p>
            <a:pPr marL="0" indent="0">
              <a:buNone/>
            </a:pPr>
            <a:r>
              <a:rPr lang="cs-CZ" b="1" dirty="0" smtClean="0"/>
              <a:t>Vzdělávací obor: </a:t>
            </a:r>
            <a:r>
              <a:rPr lang="cs-CZ" dirty="0" smtClean="0"/>
              <a:t>Matematika</a:t>
            </a:r>
          </a:p>
          <a:p>
            <a:pPr marL="0" indent="0">
              <a:buNone/>
            </a:pPr>
            <a:r>
              <a:rPr lang="cs-CZ" b="1" dirty="0" smtClean="0"/>
              <a:t>Druh učebního materiálu</a:t>
            </a:r>
            <a:r>
              <a:rPr lang="cs-CZ" dirty="0" smtClean="0"/>
              <a:t>: Interaktivní DUM</a:t>
            </a:r>
          </a:p>
          <a:p>
            <a:pPr marL="0" indent="0">
              <a:buNone/>
            </a:pPr>
            <a:r>
              <a:rPr lang="cs-CZ" b="1" dirty="0" smtClean="0"/>
              <a:t>Inovace:</a:t>
            </a:r>
            <a:r>
              <a:rPr lang="cs-CZ" dirty="0" smtClean="0">
                <a:latin typeface="+mj-lt"/>
                <a:cs typeface="Times New Roman" pitchFamily="18" charset="0"/>
              </a:rPr>
              <a:t> </a:t>
            </a:r>
            <a:r>
              <a:rPr lang="cs-CZ" dirty="0">
                <a:latin typeface="+mj-lt"/>
                <a:cs typeface="Times New Roman" pitchFamily="18" charset="0"/>
              </a:rPr>
              <a:t>R</a:t>
            </a:r>
            <a:r>
              <a:rPr lang="cs-CZ" dirty="0" smtClean="0">
                <a:latin typeface="+mj-lt"/>
                <a:cs typeface="Times New Roman" pitchFamily="18" charset="0"/>
              </a:rPr>
              <a:t>ukopisné </a:t>
            </a:r>
            <a:r>
              <a:rPr lang="cs-CZ" dirty="0">
                <a:latin typeface="+mj-lt"/>
                <a:cs typeface="Times New Roman" pitchFamily="18" charset="0"/>
              </a:rPr>
              <a:t>poznámky v rámci nového softwaru Microsoft</a:t>
            </a:r>
            <a:endParaRPr lang="cs-CZ" b="1" dirty="0" smtClean="0">
              <a:latin typeface="+mj-lt"/>
            </a:endParaRPr>
          </a:p>
          <a:p>
            <a:pPr marL="0" indent="0">
              <a:buNone/>
            </a:pPr>
            <a:r>
              <a:rPr lang="cs-CZ" b="1" dirty="0" smtClean="0"/>
              <a:t>Cílová skupina: </a:t>
            </a:r>
            <a:r>
              <a:rPr lang="cs-CZ" dirty="0" smtClean="0"/>
              <a:t>Žák (PAS</a:t>
            </a:r>
            <a:r>
              <a:rPr lang="cs-CZ" dirty="0"/>
              <a:t>, MP, kombinované postižení </a:t>
            </a:r>
            <a:r>
              <a:rPr lang="cs-CZ" dirty="0" smtClean="0"/>
              <a:t>- MP </a:t>
            </a:r>
            <a:r>
              <a:rPr lang="cs-CZ" dirty="0"/>
              <a:t>v kombinaci se zdravotním znevýhodněním, MP v kombinaci </a:t>
            </a:r>
            <a:r>
              <a:rPr lang="cs-CZ"/>
              <a:t>s </a:t>
            </a:r>
            <a:r>
              <a:rPr lang="cs-CZ" smtClean="0"/>
              <a:t>PAS, </a:t>
            </a:r>
            <a:r>
              <a:rPr lang="cs-CZ"/>
              <a:t>vícečetné </a:t>
            </a:r>
            <a:r>
              <a:rPr lang="cs-CZ" smtClean="0"/>
              <a:t>postižení)</a:t>
            </a:r>
            <a:endParaRPr lang="cs-CZ" dirty="0"/>
          </a:p>
          <a:p>
            <a:pPr marL="0" indent="0">
              <a:buNone/>
            </a:pPr>
            <a:r>
              <a:rPr lang="cs-CZ" b="1" dirty="0" smtClean="0"/>
              <a:t>Stupeň a typ vzdělávání: </a:t>
            </a:r>
            <a:r>
              <a:rPr lang="cs-CZ" dirty="0" smtClean="0"/>
              <a:t>Praktická škola jednoletá</a:t>
            </a:r>
          </a:p>
        </p:txBody>
      </p:sp>
    </p:spTree>
    <p:extLst>
      <p:ext uri="{BB962C8B-B14F-4D97-AF65-F5344CB8AC3E}">
        <p14:creationId xmlns:p14="http://schemas.microsoft.com/office/powerpoint/2010/main" val="303326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332656"/>
            <a:ext cx="8147248" cy="579350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Přiřaď správná znaménka.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845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75304" y="189619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3333FF"/>
                </a:solidFill>
              </a:rPr>
              <a:t>3</a:t>
            </a:r>
            <a:endParaRPr lang="cs-CZ" sz="8000" b="1" dirty="0">
              <a:solidFill>
                <a:srgbClr val="3333FF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06658" y="143634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3333FF"/>
                </a:solidFill>
              </a:rPr>
              <a:t>2</a:t>
            </a:r>
            <a:endParaRPr lang="cs-CZ" sz="8000" b="1" dirty="0">
              <a:solidFill>
                <a:srgbClr val="3333FF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94034" y="1615152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3333FF"/>
                </a:solidFill>
              </a:rPr>
              <a:t>1</a:t>
            </a:r>
            <a:endParaRPr lang="cs-CZ" sz="8000" b="1" dirty="0">
              <a:solidFill>
                <a:srgbClr val="3333FF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3528" y="5167380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3333FF"/>
                </a:solidFill>
              </a:rPr>
              <a:t>3</a:t>
            </a:r>
            <a:endParaRPr lang="cs-CZ" sz="8000" b="1" dirty="0">
              <a:solidFill>
                <a:srgbClr val="3333FF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50490" y="3356992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3333FF"/>
                </a:solidFill>
              </a:rPr>
              <a:t>2</a:t>
            </a:r>
            <a:endParaRPr lang="cs-CZ" sz="8000" b="1" dirty="0">
              <a:solidFill>
                <a:srgbClr val="3333FF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627783" y="5167379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3333FF"/>
                </a:solidFill>
              </a:rPr>
              <a:t>1</a:t>
            </a:r>
            <a:endParaRPr lang="cs-CZ" sz="8000" b="1" dirty="0">
              <a:solidFill>
                <a:srgbClr val="3333FF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499992" y="5163850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3333FF"/>
                </a:solidFill>
              </a:rPr>
              <a:t>2</a:t>
            </a:r>
            <a:endParaRPr lang="cs-CZ" sz="8000" b="1" dirty="0">
              <a:solidFill>
                <a:srgbClr val="3333FF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404732" y="1615151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3333FF"/>
                </a:solidFill>
              </a:rPr>
              <a:t>4</a:t>
            </a:r>
            <a:endParaRPr lang="cs-CZ" sz="8000" b="1" dirty="0">
              <a:solidFill>
                <a:srgbClr val="3333FF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627783" y="3356992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3333FF"/>
                </a:solidFill>
              </a:rPr>
              <a:t>5</a:t>
            </a:r>
            <a:endParaRPr lang="cs-CZ" sz="8000" b="1" dirty="0">
              <a:solidFill>
                <a:srgbClr val="3333FF"/>
              </a:solidFill>
            </a:endParaRPr>
          </a:p>
        </p:txBody>
      </p:sp>
      <p:grpSp>
        <p:nvGrpSpPr>
          <p:cNvPr id="24" name="Skupina 23"/>
          <p:cNvGrpSpPr/>
          <p:nvPr/>
        </p:nvGrpSpPr>
        <p:grpSpPr>
          <a:xfrm>
            <a:off x="3425764" y="2028541"/>
            <a:ext cx="354147" cy="136859"/>
            <a:chOff x="3425765" y="1988840"/>
            <a:chExt cx="354147" cy="136859"/>
          </a:xfrm>
        </p:grpSpPr>
        <p:cxnSp>
          <p:nvCxnSpPr>
            <p:cNvPr id="17" name="Přímá spojnice 16"/>
            <p:cNvCxnSpPr/>
            <p:nvPr/>
          </p:nvCxnSpPr>
          <p:spPr>
            <a:xfrm>
              <a:off x="3425765" y="1988840"/>
              <a:ext cx="354147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Přímá spojnice 17"/>
            <p:cNvCxnSpPr/>
            <p:nvPr/>
          </p:nvCxnSpPr>
          <p:spPr>
            <a:xfrm>
              <a:off x="3425765" y="2125699"/>
              <a:ext cx="354147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3" name="Skupina 22"/>
          <p:cNvGrpSpPr/>
          <p:nvPr/>
        </p:nvGrpSpPr>
        <p:grpSpPr>
          <a:xfrm>
            <a:off x="7128284" y="908058"/>
            <a:ext cx="432048" cy="360040"/>
            <a:chOff x="4860032" y="1916832"/>
            <a:chExt cx="432048" cy="360040"/>
          </a:xfrm>
        </p:grpSpPr>
        <p:cxnSp>
          <p:nvCxnSpPr>
            <p:cNvPr id="20" name="Přímá spojnice 19"/>
            <p:cNvCxnSpPr/>
            <p:nvPr/>
          </p:nvCxnSpPr>
          <p:spPr>
            <a:xfrm>
              <a:off x="4860032" y="2125699"/>
              <a:ext cx="432048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>
              <a:off x="5076056" y="1916832"/>
              <a:ext cx="0" cy="36004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5" name="Skupina 34"/>
          <p:cNvGrpSpPr/>
          <p:nvPr/>
        </p:nvGrpSpPr>
        <p:grpSpPr>
          <a:xfrm>
            <a:off x="7209419" y="5348516"/>
            <a:ext cx="576064" cy="720080"/>
            <a:chOff x="4932040" y="1268760"/>
            <a:chExt cx="576064" cy="720080"/>
          </a:xfrm>
        </p:grpSpPr>
        <p:cxnSp>
          <p:nvCxnSpPr>
            <p:cNvPr id="26" name="Přímá spojnice 25"/>
            <p:cNvCxnSpPr/>
            <p:nvPr/>
          </p:nvCxnSpPr>
          <p:spPr>
            <a:xfrm>
              <a:off x="4932040" y="1268760"/>
              <a:ext cx="576064" cy="369332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 flipV="1">
              <a:off x="5004048" y="1638092"/>
              <a:ext cx="504056" cy="350748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6" name="Skupina 35"/>
          <p:cNvGrpSpPr/>
          <p:nvPr/>
        </p:nvGrpSpPr>
        <p:grpSpPr>
          <a:xfrm>
            <a:off x="7092280" y="3694675"/>
            <a:ext cx="576064" cy="648072"/>
            <a:chOff x="4932040" y="2276872"/>
            <a:chExt cx="576064" cy="648072"/>
          </a:xfrm>
        </p:grpSpPr>
        <p:cxnSp>
          <p:nvCxnSpPr>
            <p:cNvPr id="32" name="Přímá spojnice 31"/>
            <p:cNvCxnSpPr/>
            <p:nvPr/>
          </p:nvCxnSpPr>
          <p:spPr>
            <a:xfrm flipH="1">
              <a:off x="4932040" y="2276872"/>
              <a:ext cx="576064" cy="363815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Přímá spojnice 33"/>
            <p:cNvCxnSpPr/>
            <p:nvPr/>
          </p:nvCxnSpPr>
          <p:spPr>
            <a:xfrm>
              <a:off x="4932040" y="2653755"/>
              <a:ext cx="576064" cy="271189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7" name="Skupina 36"/>
          <p:cNvGrpSpPr/>
          <p:nvPr/>
        </p:nvGrpSpPr>
        <p:grpSpPr>
          <a:xfrm>
            <a:off x="3711821" y="5760669"/>
            <a:ext cx="354147" cy="136859"/>
            <a:chOff x="3425765" y="1988840"/>
            <a:chExt cx="354147" cy="136859"/>
          </a:xfrm>
        </p:grpSpPr>
        <p:cxnSp>
          <p:nvCxnSpPr>
            <p:cNvPr id="38" name="Přímá spojnice 37"/>
            <p:cNvCxnSpPr/>
            <p:nvPr/>
          </p:nvCxnSpPr>
          <p:spPr>
            <a:xfrm>
              <a:off x="3425765" y="1988840"/>
              <a:ext cx="354147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Přímá spojnice 38"/>
            <p:cNvCxnSpPr/>
            <p:nvPr/>
          </p:nvCxnSpPr>
          <p:spPr>
            <a:xfrm>
              <a:off x="3425765" y="2125699"/>
              <a:ext cx="354147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0" name="Obdélník 39"/>
          <p:cNvSpPr/>
          <p:nvPr/>
        </p:nvSpPr>
        <p:spPr>
          <a:xfrm>
            <a:off x="3995936" y="1520709"/>
            <a:ext cx="70403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8000" b="1" dirty="0" smtClean="0">
                <a:solidFill>
                  <a:srgbClr val="3333FF"/>
                </a:solidFill>
              </a:rPr>
              <a:t>5</a:t>
            </a:r>
            <a:endParaRPr lang="cs-CZ" sz="8000" b="1" dirty="0">
              <a:solidFill>
                <a:srgbClr val="3333FF"/>
              </a:solidFill>
            </a:endParaRPr>
          </a:p>
        </p:txBody>
      </p:sp>
      <p:cxnSp>
        <p:nvCxnSpPr>
          <p:cNvPr id="42" name="Přímá spojnice 41"/>
          <p:cNvCxnSpPr/>
          <p:nvPr/>
        </p:nvCxnSpPr>
        <p:spPr>
          <a:xfrm>
            <a:off x="7153452" y="2492896"/>
            <a:ext cx="63203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6084168" y="0"/>
            <a:ext cx="72008" cy="674136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7423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9 -0.01735 L -0.63472 -0.7099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510" y="-346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77678E-6 L -0.61025 0.162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21" y="81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05112E-6 L -0.59844 -0.0122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931" y="-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2195E-6 L -0.60035 0.4827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017" y="241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1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332656"/>
            <a:ext cx="62828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POROVNÁVEJ ČÍSLA. Zapisuj správná znaménka.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0807" y="880120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FF"/>
                </a:solidFill>
              </a:rPr>
              <a:t>1</a:t>
            </a:r>
            <a:endParaRPr lang="cs-CZ" sz="9600" b="1" dirty="0">
              <a:solidFill>
                <a:srgbClr val="FF00FF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71800" y="2422807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FF"/>
                </a:solidFill>
              </a:rPr>
              <a:t>1</a:t>
            </a:r>
            <a:endParaRPr lang="cs-CZ" sz="9600" b="1" dirty="0">
              <a:solidFill>
                <a:srgbClr val="FF00FF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292080" y="853147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FF"/>
                </a:solidFill>
              </a:rPr>
              <a:t>3</a:t>
            </a:r>
            <a:endParaRPr lang="cs-CZ" sz="9600" b="1" dirty="0">
              <a:solidFill>
                <a:srgbClr val="FF00FF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689298" y="5240668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FF"/>
                </a:solidFill>
              </a:rPr>
              <a:t>1</a:t>
            </a:r>
            <a:endParaRPr lang="cs-CZ" sz="9600" b="1" dirty="0">
              <a:solidFill>
                <a:srgbClr val="FF00FF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299802" y="5287826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FF"/>
                </a:solidFill>
              </a:rPr>
              <a:t>1</a:t>
            </a:r>
            <a:endParaRPr lang="cs-CZ" sz="9600" b="1" dirty="0">
              <a:solidFill>
                <a:srgbClr val="FF00FF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076056" y="5287826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FF"/>
                </a:solidFill>
              </a:rPr>
              <a:t>2</a:t>
            </a:r>
            <a:endParaRPr lang="cs-CZ" sz="9600" b="1" dirty="0">
              <a:solidFill>
                <a:srgbClr val="FF00FF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771799" y="915978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FF"/>
                </a:solidFill>
              </a:rPr>
              <a:t>2</a:t>
            </a:r>
            <a:endParaRPr lang="cs-CZ" sz="9600" b="1" dirty="0">
              <a:solidFill>
                <a:srgbClr val="FF00FF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290924" y="3725323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FF"/>
                </a:solidFill>
              </a:rPr>
              <a:t>2</a:t>
            </a:r>
            <a:endParaRPr lang="cs-CZ" sz="9600" b="1" dirty="0">
              <a:solidFill>
                <a:srgbClr val="FF00FF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202723" y="3839790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FF"/>
                </a:solidFill>
              </a:rPr>
              <a:t>2</a:t>
            </a:r>
            <a:endParaRPr lang="cs-CZ" sz="9600" b="1" dirty="0">
              <a:solidFill>
                <a:srgbClr val="FF00FF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447086" y="824546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FF"/>
                </a:solidFill>
              </a:rPr>
              <a:t>3</a:t>
            </a:r>
            <a:endParaRPr lang="cs-CZ" sz="9600" b="1" dirty="0">
              <a:solidFill>
                <a:srgbClr val="FF00FF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77257" y="2285479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FF"/>
                </a:solidFill>
              </a:rPr>
              <a:t>3</a:t>
            </a:r>
            <a:endParaRPr lang="cs-CZ" sz="9600" b="1" dirty="0">
              <a:solidFill>
                <a:srgbClr val="FF00FF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194373" y="2365606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FF"/>
                </a:solidFill>
              </a:rPr>
              <a:t>4</a:t>
            </a:r>
            <a:endParaRPr lang="cs-CZ" sz="9600" b="1" dirty="0">
              <a:solidFill>
                <a:srgbClr val="FF00FF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771798" y="3832156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FF"/>
                </a:solidFill>
              </a:rPr>
              <a:t>4</a:t>
            </a:r>
            <a:endParaRPr lang="cs-CZ" sz="9600" b="1" dirty="0">
              <a:solidFill>
                <a:srgbClr val="FF00FF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20671" y="5206177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FF"/>
                </a:solidFill>
              </a:rPr>
              <a:t>5</a:t>
            </a:r>
            <a:endParaRPr lang="cs-CZ" sz="9600" b="1" dirty="0">
              <a:solidFill>
                <a:srgbClr val="FF00FF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308304" y="2270130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FF"/>
                </a:solidFill>
              </a:rPr>
              <a:t>5</a:t>
            </a:r>
            <a:endParaRPr lang="cs-CZ" sz="9600" b="1" dirty="0">
              <a:solidFill>
                <a:srgbClr val="FF00FF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77256" y="3824128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FF"/>
                </a:solidFill>
              </a:rPr>
              <a:t>5</a:t>
            </a:r>
            <a:endParaRPr lang="cs-CZ" sz="9600" b="1" dirty="0">
              <a:solidFill>
                <a:srgbClr val="FF00FF"/>
              </a:solidFill>
            </a:endParaRPr>
          </a:p>
        </p:txBody>
      </p:sp>
      <p:cxnSp>
        <p:nvCxnSpPr>
          <p:cNvPr id="24" name="Přímá spojnice 23"/>
          <p:cNvCxnSpPr/>
          <p:nvPr/>
        </p:nvCxnSpPr>
        <p:spPr>
          <a:xfrm>
            <a:off x="4707658" y="908720"/>
            <a:ext cx="80366" cy="594928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V="1">
            <a:off x="0" y="851520"/>
            <a:ext cx="9108504" cy="5720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V="1">
            <a:off x="0" y="5373216"/>
            <a:ext cx="9108504" cy="5720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flipV="1">
            <a:off x="18723" y="3855139"/>
            <a:ext cx="9108504" cy="5720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 flipV="1">
            <a:off x="-11835" y="2365606"/>
            <a:ext cx="9108504" cy="5720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093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60648"/>
            <a:ext cx="8363272" cy="586551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Vypočítej příklady, spoj se správným výsledkem.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3115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35568" y="-171691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0070C0"/>
                </a:solidFill>
              </a:rPr>
              <a:t>1</a:t>
            </a:r>
            <a:endParaRPr lang="cs-CZ" sz="9600" b="1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787534" y="1071362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0070C0"/>
                </a:solidFill>
              </a:rPr>
              <a:t>1</a:t>
            </a:r>
            <a:endParaRPr lang="cs-CZ" sz="9600" b="1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35567" y="2351057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0070C0"/>
                </a:solidFill>
              </a:rPr>
              <a:t>3</a:t>
            </a:r>
            <a:endParaRPr lang="cs-CZ" sz="9600" b="1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42552" y="4875122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0070C0"/>
                </a:solidFill>
              </a:rPr>
              <a:t>1</a:t>
            </a:r>
            <a:endParaRPr lang="cs-CZ" sz="9600" b="1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816226" y="3541055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0070C0"/>
                </a:solidFill>
              </a:rPr>
              <a:t>1</a:t>
            </a:r>
            <a:endParaRPr lang="cs-CZ" sz="9600" b="1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753625" y="5281776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66"/>
                </a:solidFill>
              </a:rPr>
              <a:t>4</a:t>
            </a:r>
            <a:endParaRPr lang="cs-CZ" sz="9600" b="1" dirty="0">
              <a:solidFill>
                <a:srgbClr val="FF0066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835318" y="-130139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0070C0"/>
                </a:solidFill>
              </a:rPr>
              <a:t>2</a:t>
            </a:r>
            <a:endParaRPr lang="cs-CZ" sz="9600" b="1" dirty="0">
              <a:solidFill>
                <a:srgbClr val="0070C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735257" y="3920717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66"/>
                </a:solidFill>
              </a:rPr>
              <a:t>5</a:t>
            </a:r>
            <a:endParaRPr lang="cs-CZ" sz="9600" b="1" dirty="0">
              <a:solidFill>
                <a:srgbClr val="FF0066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823932" y="2285478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0070C0"/>
                </a:solidFill>
              </a:rPr>
              <a:t>2</a:t>
            </a:r>
            <a:endParaRPr lang="cs-CZ" sz="9600" b="1" dirty="0">
              <a:solidFill>
                <a:srgbClr val="0070C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785026" y="4833455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0070C0"/>
                </a:solidFill>
              </a:rPr>
              <a:t>3</a:t>
            </a:r>
            <a:endParaRPr lang="cs-CZ" sz="9600" b="1" dirty="0">
              <a:solidFill>
                <a:srgbClr val="0070C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38253" y="1185900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0070C0"/>
                </a:solidFill>
              </a:rPr>
              <a:t>3</a:t>
            </a:r>
            <a:endParaRPr lang="cs-CZ" sz="9600" b="1" dirty="0">
              <a:solidFill>
                <a:srgbClr val="0070C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599143" y="2641022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66"/>
                </a:solidFill>
              </a:rPr>
              <a:t>4</a:t>
            </a:r>
            <a:endParaRPr lang="cs-CZ" sz="9600" b="1" dirty="0">
              <a:solidFill>
                <a:srgbClr val="FF0066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42552" y="3547454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0070C0"/>
                </a:solidFill>
              </a:rPr>
              <a:t>4</a:t>
            </a:r>
            <a:endParaRPr lang="cs-CZ" sz="9600" b="1" dirty="0">
              <a:solidFill>
                <a:srgbClr val="0070C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596335" y="1323390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66"/>
                </a:solidFill>
              </a:rPr>
              <a:t>5</a:t>
            </a:r>
            <a:endParaRPr lang="cs-CZ" sz="9600" b="1" dirty="0">
              <a:solidFill>
                <a:srgbClr val="FF0066"/>
              </a:solidFill>
            </a:endParaRPr>
          </a:p>
        </p:txBody>
      </p:sp>
      <p:cxnSp>
        <p:nvCxnSpPr>
          <p:cNvPr id="24" name="Přímá spojnice 23"/>
          <p:cNvCxnSpPr/>
          <p:nvPr/>
        </p:nvCxnSpPr>
        <p:spPr>
          <a:xfrm>
            <a:off x="6238180" y="-12517"/>
            <a:ext cx="40183" cy="685143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Plus 24"/>
          <p:cNvSpPr/>
          <p:nvPr/>
        </p:nvSpPr>
        <p:spPr>
          <a:xfrm>
            <a:off x="2260088" y="5325949"/>
            <a:ext cx="720080" cy="584671"/>
          </a:xfrm>
          <a:prstGeom prst="mathPlus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Plus 26"/>
          <p:cNvSpPr/>
          <p:nvPr/>
        </p:nvSpPr>
        <p:spPr>
          <a:xfrm>
            <a:off x="2258195" y="4133768"/>
            <a:ext cx="720080" cy="584671"/>
          </a:xfrm>
          <a:prstGeom prst="mathPlus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Plus 27"/>
          <p:cNvSpPr/>
          <p:nvPr/>
        </p:nvSpPr>
        <p:spPr>
          <a:xfrm>
            <a:off x="2195736" y="2828530"/>
            <a:ext cx="720080" cy="584671"/>
          </a:xfrm>
          <a:prstGeom prst="mathPlus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Plus 33"/>
          <p:cNvSpPr/>
          <p:nvPr/>
        </p:nvSpPr>
        <p:spPr>
          <a:xfrm>
            <a:off x="2116784" y="1563856"/>
            <a:ext cx="720080" cy="584671"/>
          </a:xfrm>
          <a:prstGeom prst="mathPlus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Plus 34"/>
          <p:cNvSpPr/>
          <p:nvPr/>
        </p:nvSpPr>
        <p:spPr>
          <a:xfrm>
            <a:off x="2123728" y="310822"/>
            <a:ext cx="720080" cy="584671"/>
          </a:xfrm>
          <a:prstGeom prst="mathPlus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Je rovno 2"/>
          <p:cNvSpPr/>
          <p:nvPr/>
        </p:nvSpPr>
        <p:spPr>
          <a:xfrm>
            <a:off x="5292080" y="4074589"/>
            <a:ext cx="720080" cy="504056"/>
          </a:xfrm>
          <a:prstGeom prst="mathEqual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6" name="Je rovno 35"/>
          <p:cNvSpPr/>
          <p:nvPr/>
        </p:nvSpPr>
        <p:spPr>
          <a:xfrm>
            <a:off x="5299473" y="2777973"/>
            <a:ext cx="720080" cy="504056"/>
          </a:xfrm>
          <a:prstGeom prst="mathEqual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7" name="Je rovno 36"/>
          <p:cNvSpPr/>
          <p:nvPr/>
        </p:nvSpPr>
        <p:spPr>
          <a:xfrm>
            <a:off x="5268896" y="1604164"/>
            <a:ext cx="720080" cy="504056"/>
          </a:xfrm>
          <a:prstGeom prst="mathEqual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8" name="Je rovno 37"/>
          <p:cNvSpPr/>
          <p:nvPr/>
        </p:nvSpPr>
        <p:spPr>
          <a:xfrm>
            <a:off x="5299473" y="351130"/>
            <a:ext cx="720080" cy="504056"/>
          </a:xfrm>
          <a:prstGeom prst="mathEqual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9" name="Je rovno 38"/>
          <p:cNvSpPr/>
          <p:nvPr/>
        </p:nvSpPr>
        <p:spPr>
          <a:xfrm>
            <a:off x="5283202" y="5366257"/>
            <a:ext cx="720080" cy="504056"/>
          </a:xfrm>
          <a:prstGeom prst="mathEqual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7615449" y="0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66"/>
                </a:solidFill>
              </a:rPr>
              <a:t>3</a:t>
            </a:r>
            <a:endParaRPr lang="cs-CZ" sz="9600" b="1" dirty="0">
              <a:solidFill>
                <a:srgbClr val="FF0066"/>
              </a:solidFill>
            </a:endParaRPr>
          </a:p>
        </p:txBody>
      </p:sp>
      <p:cxnSp>
        <p:nvCxnSpPr>
          <p:cNvPr id="33" name="Přímá spojnice 32"/>
          <p:cNvCxnSpPr/>
          <p:nvPr/>
        </p:nvCxnSpPr>
        <p:spPr>
          <a:xfrm>
            <a:off x="-18256" y="1402281"/>
            <a:ext cx="625580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10849" y="6237312"/>
            <a:ext cx="625580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>
            <a:off x="10849" y="5013176"/>
            <a:ext cx="625580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2469" y="3789040"/>
            <a:ext cx="625580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0" y="2564904"/>
            <a:ext cx="625580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4401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35568" y="-171691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00B050"/>
                </a:solidFill>
              </a:rPr>
              <a:t>4</a:t>
            </a:r>
            <a:endParaRPr lang="cs-CZ" sz="9600" b="1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787534" y="1071362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00B050"/>
                </a:solidFill>
              </a:rPr>
              <a:t>1</a:t>
            </a:r>
            <a:endParaRPr lang="cs-CZ" sz="9600" b="1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35567" y="2351057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00B050"/>
                </a:solidFill>
              </a:rPr>
              <a:t>4</a:t>
            </a:r>
            <a:endParaRPr lang="cs-CZ" sz="9600" b="1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42552" y="4875122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00B050"/>
                </a:solidFill>
              </a:rPr>
              <a:t>5</a:t>
            </a:r>
            <a:endParaRPr lang="cs-CZ" sz="9600" b="1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816226" y="3541055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00B050"/>
                </a:solidFill>
              </a:rPr>
              <a:t>1</a:t>
            </a:r>
            <a:endParaRPr lang="cs-CZ" sz="9600" b="1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244408" y="5118357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9900CC"/>
                </a:solidFill>
              </a:rPr>
              <a:t>2</a:t>
            </a:r>
            <a:endParaRPr lang="cs-CZ" sz="9600" b="1" dirty="0">
              <a:solidFill>
                <a:srgbClr val="9900CC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835318" y="-130139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00B050"/>
                </a:solidFill>
              </a:rPr>
              <a:t>2</a:t>
            </a:r>
            <a:endParaRPr lang="cs-CZ" sz="9600" b="1" dirty="0">
              <a:solidFill>
                <a:srgbClr val="00B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8157741" y="2641022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9900CC"/>
                </a:solidFill>
              </a:rPr>
              <a:t>2</a:t>
            </a:r>
            <a:endParaRPr lang="cs-CZ" sz="9600" b="1" dirty="0">
              <a:solidFill>
                <a:srgbClr val="9900CC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823932" y="2285478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00B050"/>
                </a:solidFill>
              </a:rPr>
              <a:t>2</a:t>
            </a:r>
            <a:endParaRPr lang="cs-CZ" sz="9600" b="1" dirty="0">
              <a:solidFill>
                <a:srgbClr val="00B05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785026" y="4833455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00B050"/>
                </a:solidFill>
              </a:rPr>
              <a:t>2</a:t>
            </a:r>
            <a:endParaRPr lang="cs-CZ" sz="9600" b="1" dirty="0">
              <a:solidFill>
                <a:srgbClr val="00B05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38253" y="1185900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00B050"/>
                </a:solidFill>
              </a:rPr>
              <a:t>5</a:t>
            </a:r>
            <a:endParaRPr lang="cs-CZ" sz="9600" b="1" dirty="0">
              <a:solidFill>
                <a:srgbClr val="00B05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8157739" y="3829400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9900CC"/>
                </a:solidFill>
              </a:rPr>
              <a:t>4</a:t>
            </a:r>
            <a:endParaRPr lang="cs-CZ" sz="9600" b="1" dirty="0">
              <a:solidFill>
                <a:srgbClr val="9900CC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42552" y="3547454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00B050"/>
                </a:solidFill>
              </a:rPr>
              <a:t>2</a:t>
            </a:r>
            <a:endParaRPr lang="cs-CZ" sz="9600" b="1" dirty="0">
              <a:solidFill>
                <a:srgbClr val="00B05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8157742" y="1331525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9900CC"/>
                </a:solidFill>
              </a:rPr>
              <a:t>1</a:t>
            </a:r>
            <a:endParaRPr lang="cs-CZ" sz="9600" b="1" dirty="0">
              <a:solidFill>
                <a:srgbClr val="9900CC"/>
              </a:solidFill>
            </a:endParaRPr>
          </a:p>
        </p:txBody>
      </p:sp>
      <p:sp>
        <p:nvSpPr>
          <p:cNvPr id="3" name="Je rovno 2"/>
          <p:cNvSpPr/>
          <p:nvPr/>
        </p:nvSpPr>
        <p:spPr>
          <a:xfrm>
            <a:off x="5292080" y="4074589"/>
            <a:ext cx="720080" cy="504056"/>
          </a:xfrm>
          <a:prstGeom prst="mathEqual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6" name="Je rovno 35"/>
          <p:cNvSpPr/>
          <p:nvPr/>
        </p:nvSpPr>
        <p:spPr>
          <a:xfrm>
            <a:off x="5299473" y="2777973"/>
            <a:ext cx="720080" cy="504056"/>
          </a:xfrm>
          <a:prstGeom prst="mathEqual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7" name="Je rovno 36"/>
          <p:cNvSpPr/>
          <p:nvPr/>
        </p:nvSpPr>
        <p:spPr>
          <a:xfrm>
            <a:off x="5268896" y="1604164"/>
            <a:ext cx="720080" cy="504056"/>
          </a:xfrm>
          <a:prstGeom prst="mathEqual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8" name="Je rovno 37"/>
          <p:cNvSpPr/>
          <p:nvPr/>
        </p:nvSpPr>
        <p:spPr>
          <a:xfrm>
            <a:off x="5299473" y="351130"/>
            <a:ext cx="720080" cy="504056"/>
          </a:xfrm>
          <a:prstGeom prst="mathEqual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9" name="Je rovno 38"/>
          <p:cNvSpPr/>
          <p:nvPr/>
        </p:nvSpPr>
        <p:spPr>
          <a:xfrm>
            <a:off x="5283202" y="5366257"/>
            <a:ext cx="720080" cy="504056"/>
          </a:xfrm>
          <a:prstGeom prst="mathEqual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8157742" y="35121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9900CC"/>
                </a:solidFill>
              </a:rPr>
              <a:t>3</a:t>
            </a:r>
            <a:endParaRPr lang="cs-CZ" sz="9600" b="1" dirty="0">
              <a:solidFill>
                <a:srgbClr val="9900CC"/>
              </a:solidFill>
            </a:endParaRPr>
          </a:p>
        </p:txBody>
      </p:sp>
      <p:sp>
        <p:nvSpPr>
          <p:cNvPr id="2" name="Minus 1"/>
          <p:cNvSpPr/>
          <p:nvPr/>
        </p:nvSpPr>
        <p:spPr>
          <a:xfrm>
            <a:off x="2020615" y="404664"/>
            <a:ext cx="1008112" cy="582742"/>
          </a:xfrm>
          <a:prstGeom prst="mathMinus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Minus 44"/>
          <p:cNvSpPr/>
          <p:nvPr/>
        </p:nvSpPr>
        <p:spPr>
          <a:xfrm>
            <a:off x="1941240" y="1525478"/>
            <a:ext cx="1008112" cy="582742"/>
          </a:xfrm>
          <a:prstGeom prst="mathMinus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Minus 45"/>
          <p:cNvSpPr/>
          <p:nvPr/>
        </p:nvSpPr>
        <p:spPr>
          <a:xfrm>
            <a:off x="1993512" y="2720893"/>
            <a:ext cx="1008112" cy="582742"/>
          </a:xfrm>
          <a:prstGeom prst="mathMinus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Minus 46"/>
          <p:cNvSpPr/>
          <p:nvPr/>
        </p:nvSpPr>
        <p:spPr>
          <a:xfrm>
            <a:off x="1933836" y="3995903"/>
            <a:ext cx="1008112" cy="582742"/>
          </a:xfrm>
          <a:prstGeom prst="mathMinus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Minus 47"/>
          <p:cNvSpPr/>
          <p:nvPr/>
        </p:nvSpPr>
        <p:spPr>
          <a:xfrm>
            <a:off x="1941240" y="5307537"/>
            <a:ext cx="1008112" cy="582742"/>
          </a:xfrm>
          <a:prstGeom prst="mathMinus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 flipH="1">
            <a:off x="6228184" y="0"/>
            <a:ext cx="9362" cy="6129132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-18256" y="1185900"/>
            <a:ext cx="6255802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0" y="3717032"/>
            <a:ext cx="6255802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0" y="6180834"/>
            <a:ext cx="6255802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-22937" y="5013176"/>
            <a:ext cx="6255802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>
            <a:off x="-27618" y="2492896"/>
            <a:ext cx="6255802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411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44624"/>
            <a:ext cx="8363272" cy="608153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Vypočítej příklady, klikni na </a:t>
            </a:r>
            <a:r>
              <a:rPr lang="cs-CZ" smtClean="0"/>
              <a:t>správný výsledek.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6594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/>
          <p:cNvSpPr txBox="1"/>
          <p:nvPr/>
        </p:nvSpPr>
        <p:spPr>
          <a:xfrm>
            <a:off x="6210192" y="76900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92D050"/>
                </a:solidFill>
              </a:rPr>
              <a:t>1</a:t>
            </a:r>
            <a:endParaRPr lang="cs-CZ" sz="7200" b="1" dirty="0">
              <a:solidFill>
                <a:srgbClr val="92D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738657" y="3504646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33CCFF"/>
                </a:solidFill>
              </a:rPr>
              <a:t>1</a:t>
            </a:r>
            <a:endParaRPr lang="cs-CZ" sz="7200" b="1" dirty="0">
              <a:solidFill>
                <a:srgbClr val="33CCFF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044077" y="2391966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</a:rPr>
              <a:t>2</a:t>
            </a:r>
            <a:endParaRPr lang="cs-CZ" sz="72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257272" y="1277229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92D050"/>
                </a:solidFill>
              </a:rPr>
              <a:t>2</a:t>
            </a:r>
            <a:endParaRPr lang="cs-CZ" sz="7200" b="1" dirty="0">
              <a:solidFill>
                <a:srgbClr val="92D05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958711" y="182678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</a:rPr>
              <a:t>1</a:t>
            </a:r>
            <a:endParaRPr lang="cs-CZ" sz="72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454053" y="3560334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92D050"/>
                </a:solidFill>
              </a:rPr>
              <a:t>1</a:t>
            </a:r>
            <a:endParaRPr lang="cs-CZ" sz="7200" b="1" dirty="0">
              <a:solidFill>
                <a:srgbClr val="92D05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731768" y="2438241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33CCFF"/>
                </a:solidFill>
              </a:rPr>
              <a:t>2</a:t>
            </a:r>
            <a:endParaRPr lang="cs-CZ" sz="7200" b="1" dirty="0">
              <a:solidFill>
                <a:srgbClr val="33CCFF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8341144" y="1111997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7030A0"/>
                </a:solidFill>
              </a:rPr>
              <a:t>1</a:t>
            </a:r>
            <a:endParaRPr lang="cs-CZ" sz="7200" b="1" dirty="0">
              <a:solidFill>
                <a:srgbClr val="7030A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5912" y="5737531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70C0"/>
                </a:solidFill>
              </a:rPr>
              <a:t>1</a:t>
            </a:r>
            <a:endParaRPr lang="cs-CZ" sz="7200" b="1" dirty="0">
              <a:solidFill>
                <a:srgbClr val="0070C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353751" y="2465543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>
                <a:solidFill>
                  <a:srgbClr val="92D050"/>
                </a:solidFill>
              </a:rPr>
              <a:t>4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8365102" y="2258280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7030A0"/>
                </a:solidFill>
              </a:rPr>
              <a:t>2</a:t>
            </a:r>
            <a:endParaRPr lang="cs-CZ" sz="7200" b="1" dirty="0">
              <a:solidFill>
                <a:srgbClr val="7030A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995936" y="4531701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</a:rPr>
              <a:t>4</a:t>
            </a:r>
            <a:endParaRPr lang="cs-CZ" sz="7200" b="1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5239" y="4661232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70C0"/>
                </a:solidFill>
              </a:rPr>
              <a:t>5</a:t>
            </a:r>
            <a:endParaRPr lang="cs-CZ" sz="7200" b="1" dirty="0">
              <a:solidFill>
                <a:srgbClr val="0070C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2436" y="158517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70C0"/>
                </a:solidFill>
              </a:rPr>
              <a:t>5</a:t>
            </a:r>
            <a:endParaRPr lang="cs-CZ" sz="7200" b="1" dirty="0">
              <a:solidFill>
                <a:srgbClr val="0070C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7772" y="1143644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70C0"/>
                </a:solidFill>
              </a:rPr>
              <a:t>2</a:t>
            </a:r>
            <a:endParaRPr lang="cs-CZ" sz="7200" b="1" dirty="0">
              <a:solidFill>
                <a:srgbClr val="0070C0"/>
              </a:solidFill>
            </a:endParaRPr>
          </a:p>
        </p:txBody>
      </p:sp>
      <p:sp>
        <p:nvSpPr>
          <p:cNvPr id="26" name="Plus 25"/>
          <p:cNvSpPr/>
          <p:nvPr/>
        </p:nvSpPr>
        <p:spPr>
          <a:xfrm>
            <a:off x="1040710" y="1551598"/>
            <a:ext cx="504056" cy="453882"/>
          </a:xfrm>
          <a:prstGeom prst="mathPlus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Minus 26"/>
          <p:cNvSpPr/>
          <p:nvPr/>
        </p:nvSpPr>
        <p:spPr>
          <a:xfrm>
            <a:off x="888310" y="557917"/>
            <a:ext cx="614536" cy="463362"/>
          </a:xfrm>
          <a:prstGeom prst="mathMinus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Je rovno 27"/>
          <p:cNvSpPr/>
          <p:nvPr/>
        </p:nvSpPr>
        <p:spPr>
          <a:xfrm>
            <a:off x="2339752" y="557916"/>
            <a:ext cx="422745" cy="413575"/>
          </a:xfrm>
          <a:prstGeom prst="mathEqual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9" name="Přímá spojnice 8"/>
          <p:cNvCxnSpPr/>
          <p:nvPr/>
        </p:nvCxnSpPr>
        <p:spPr>
          <a:xfrm>
            <a:off x="3923928" y="-50058"/>
            <a:ext cx="72008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4651522" y="-17703"/>
            <a:ext cx="72008" cy="6858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8232525" y="3045"/>
            <a:ext cx="72008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8380971" y="3477564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7030A0"/>
                </a:solidFill>
              </a:rPr>
              <a:t>3</a:t>
            </a:r>
            <a:endParaRPr lang="cs-CZ" sz="7200" b="1" dirty="0">
              <a:solidFill>
                <a:srgbClr val="7030A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398466" y="4591853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92D050"/>
                </a:solidFill>
              </a:rPr>
              <a:t>3</a:t>
            </a:r>
            <a:endParaRPr lang="cs-CZ" sz="7200" b="1" dirty="0">
              <a:solidFill>
                <a:srgbClr val="92D05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713918" y="1228219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33CCFF"/>
                </a:solidFill>
              </a:rPr>
              <a:t>3</a:t>
            </a:r>
            <a:endParaRPr lang="cs-CZ" sz="7200" b="1" dirty="0">
              <a:solidFill>
                <a:srgbClr val="33CCFF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3976532" y="3491209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</a:rPr>
              <a:t>3</a:t>
            </a:r>
            <a:endParaRPr lang="cs-CZ" sz="7200" b="1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1835696" y="4661231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33CCFF"/>
                </a:solidFill>
              </a:rPr>
              <a:t>3</a:t>
            </a:r>
            <a:endParaRPr lang="cs-CZ" sz="7200" b="1" dirty="0">
              <a:solidFill>
                <a:srgbClr val="33CCFF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7771" y="3477565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70C0"/>
                </a:solidFill>
              </a:rPr>
              <a:t>3</a:t>
            </a:r>
            <a:endParaRPr lang="cs-CZ" sz="7200" b="1" dirty="0">
              <a:solidFill>
                <a:srgbClr val="0070C0"/>
              </a:solidFill>
            </a:endParaRPr>
          </a:p>
        </p:txBody>
      </p:sp>
      <p:sp>
        <p:nvSpPr>
          <p:cNvPr id="39" name="Minus 38"/>
          <p:cNvSpPr/>
          <p:nvPr/>
        </p:nvSpPr>
        <p:spPr>
          <a:xfrm>
            <a:off x="5569712" y="1542118"/>
            <a:ext cx="614536" cy="463362"/>
          </a:xfrm>
          <a:prstGeom prst="mathMinus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Minus 40"/>
          <p:cNvSpPr/>
          <p:nvPr/>
        </p:nvSpPr>
        <p:spPr>
          <a:xfrm>
            <a:off x="5595656" y="2798607"/>
            <a:ext cx="614536" cy="463362"/>
          </a:xfrm>
          <a:prstGeom prst="mathMinus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Minus 41"/>
          <p:cNvSpPr/>
          <p:nvPr/>
        </p:nvSpPr>
        <p:spPr>
          <a:xfrm>
            <a:off x="998876" y="4978856"/>
            <a:ext cx="614536" cy="463362"/>
          </a:xfrm>
          <a:prstGeom prst="mathMinus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Minus 42"/>
          <p:cNvSpPr/>
          <p:nvPr/>
        </p:nvSpPr>
        <p:spPr>
          <a:xfrm>
            <a:off x="943550" y="2773714"/>
            <a:ext cx="614536" cy="463362"/>
          </a:xfrm>
          <a:prstGeom prst="mathMinus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Minus 43"/>
          <p:cNvSpPr/>
          <p:nvPr/>
        </p:nvSpPr>
        <p:spPr>
          <a:xfrm>
            <a:off x="5613214" y="4900185"/>
            <a:ext cx="614536" cy="463362"/>
          </a:xfrm>
          <a:prstGeom prst="mathMinus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Plus 44"/>
          <p:cNvSpPr/>
          <p:nvPr/>
        </p:nvSpPr>
        <p:spPr>
          <a:xfrm>
            <a:off x="998790" y="3858036"/>
            <a:ext cx="504056" cy="453882"/>
          </a:xfrm>
          <a:prstGeom prst="mathPlus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Plus 45"/>
          <p:cNvSpPr/>
          <p:nvPr/>
        </p:nvSpPr>
        <p:spPr>
          <a:xfrm>
            <a:off x="998790" y="6029124"/>
            <a:ext cx="504056" cy="453882"/>
          </a:xfrm>
          <a:prstGeom prst="mathPlus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Plus 46"/>
          <p:cNvSpPr/>
          <p:nvPr/>
        </p:nvSpPr>
        <p:spPr>
          <a:xfrm>
            <a:off x="5668454" y="378597"/>
            <a:ext cx="504056" cy="453882"/>
          </a:xfrm>
          <a:prstGeom prst="mathPlus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Plus 48"/>
          <p:cNvSpPr/>
          <p:nvPr/>
        </p:nvSpPr>
        <p:spPr>
          <a:xfrm>
            <a:off x="5777458" y="3879484"/>
            <a:ext cx="504056" cy="453882"/>
          </a:xfrm>
          <a:prstGeom prst="mathPlus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Plus 49"/>
          <p:cNvSpPr/>
          <p:nvPr/>
        </p:nvSpPr>
        <p:spPr>
          <a:xfrm>
            <a:off x="5639274" y="6098371"/>
            <a:ext cx="504056" cy="453882"/>
          </a:xfrm>
          <a:prstGeom prst="mathPlus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Je rovno 50"/>
          <p:cNvSpPr/>
          <p:nvPr/>
        </p:nvSpPr>
        <p:spPr>
          <a:xfrm>
            <a:off x="6839837" y="407588"/>
            <a:ext cx="422745" cy="413575"/>
          </a:xfrm>
          <a:prstGeom prst="mathEqual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2" name="Je rovno 51"/>
          <p:cNvSpPr/>
          <p:nvPr/>
        </p:nvSpPr>
        <p:spPr>
          <a:xfrm>
            <a:off x="2599155" y="6069431"/>
            <a:ext cx="422745" cy="413575"/>
          </a:xfrm>
          <a:prstGeom prst="mathEqual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3" name="Je rovno 52"/>
          <p:cNvSpPr/>
          <p:nvPr/>
        </p:nvSpPr>
        <p:spPr>
          <a:xfrm>
            <a:off x="7051209" y="5996271"/>
            <a:ext cx="422745" cy="413575"/>
          </a:xfrm>
          <a:prstGeom prst="mathEqual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4" name="Je rovno 53"/>
          <p:cNvSpPr/>
          <p:nvPr/>
        </p:nvSpPr>
        <p:spPr>
          <a:xfrm>
            <a:off x="2538910" y="5044351"/>
            <a:ext cx="422745" cy="413575"/>
          </a:xfrm>
          <a:prstGeom prst="mathEqual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5" name="Je rovno 54"/>
          <p:cNvSpPr/>
          <p:nvPr/>
        </p:nvSpPr>
        <p:spPr>
          <a:xfrm>
            <a:off x="2471711" y="3919791"/>
            <a:ext cx="422745" cy="413575"/>
          </a:xfrm>
          <a:prstGeom prst="mathEqual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6" name="Je rovno 55"/>
          <p:cNvSpPr/>
          <p:nvPr/>
        </p:nvSpPr>
        <p:spPr>
          <a:xfrm>
            <a:off x="2396325" y="2804019"/>
            <a:ext cx="422745" cy="413575"/>
          </a:xfrm>
          <a:prstGeom prst="mathEqual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7" name="Je rovno 56"/>
          <p:cNvSpPr/>
          <p:nvPr/>
        </p:nvSpPr>
        <p:spPr>
          <a:xfrm>
            <a:off x="2408147" y="1624716"/>
            <a:ext cx="422745" cy="413575"/>
          </a:xfrm>
          <a:prstGeom prst="mathEqual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4802625" y="27890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9900"/>
                </a:solidFill>
              </a:rPr>
              <a:t>4</a:t>
            </a:r>
            <a:endParaRPr lang="cs-CZ" sz="7200" b="1" dirty="0">
              <a:solidFill>
                <a:srgbClr val="009900"/>
              </a:solidFill>
            </a:endParaRPr>
          </a:p>
        </p:txBody>
      </p:sp>
      <p:sp>
        <p:nvSpPr>
          <p:cNvPr id="1030" name="TextovéPole 1029"/>
          <p:cNvSpPr txBox="1"/>
          <p:nvPr/>
        </p:nvSpPr>
        <p:spPr>
          <a:xfrm>
            <a:off x="4802625" y="5660716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B050"/>
                </a:solidFill>
              </a:rPr>
              <a:t>4</a:t>
            </a:r>
            <a:endParaRPr lang="cs-CZ" sz="7200" b="1" dirty="0">
              <a:solidFill>
                <a:srgbClr val="00B050"/>
              </a:solidFill>
            </a:endParaRPr>
          </a:p>
        </p:txBody>
      </p:sp>
      <p:sp>
        <p:nvSpPr>
          <p:cNvPr id="1031" name="TextovéPole 1030"/>
          <p:cNvSpPr txBox="1"/>
          <p:nvPr/>
        </p:nvSpPr>
        <p:spPr>
          <a:xfrm>
            <a:off x="4864703" y="2438241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B050"/>
                </a:solidFill>
              </a:rPr>
              <a:t>4</a:t>
            </a:r>
            <a:endParaRPr lang="cs-CZ" sz="7200" b="1" dirty="0">
              <a:solidFill>
                <a:srgbClr val="00B050"/>
              </a:solidFill>
            </a:endParaRPr>
          </a:p>
        </p:txBody>
      </p:sp>
      <p:sp>
        <p:nvSpPr>
          <p:cNvPr id="1032" name="TextovéPole 1031"/>
          <p:cNvSpPr txBox="1"/>
          <p:nvPr/>
        </p:nvSpPr>
        <p:spPr>
          <a:xfrm>
            <a:off x="8297992" y="41736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7030A0"/>
                </a:solidFill>
              </a:rPr>
              <a:t>4</a:t>
            </a:r>
            <a:endParaRPr lang="cs-CZ" sz="7200" b="1" dirty="0">
              <a:solidFill>
                <a:srgbClr val="7030A0"/>
              </a:solidFill>
            </a:endParaRPr>
          </a:p>
        </p:txBody>
      </p:sp>
      <p:sp>
        <p:nvSpPr>
          <p:cNvPr id="1034" name="Obdélník 1033"/>
          <p:cNvSpPr/>
          <p:nvPr/>
        </p:nvSpPr>
        <p:spPr>
          <a:xfrm>
            <a:off x="8358181" y="5586712"/>
            <a:ext cx="65274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7200" b="1" dirty="0">
                <a:solidFill>
                  <a:srgbClr val="7030A0"/>
                </a:solidFill>
              </a:rPr>
              <a:t>5</a:t>
            </a:r>
          </a:p>
        </p:txBody>
      </p:sp>
      <p:sp>
        <p:nvSpPr>
          <p:cNvPr id="1035" name="Obdélník 1034"/>
          <p:cNvSpPr/>
          <p:nvPr/>
        </p:nvSpPr>
        <p:spPr>
          <a:xfrm>
            <a:off x="4864703" y="4611372"/>
            <a:ext cx="65274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7200" b="1" dirty="0">
                <a:solidFill>
                  <a:srgbClr val="00B050"/>
                </a:solidFill>
              </a:rPr>
              <a:t>5</a:t>
            </a:r>
          </a:p>
        </p:txBody>
      </p:sp>
      <p:sp>
        <p:nvSpPr>
          <p:cNvPr id="1036" name="Obdélník 1035"/>
          <p:cNvSpPr/>
          <p:nvPr/>
        </p:nvSpPr>
        <p:spPr>
          <a:xfrm>
            <a:off x="4858162" y="1215398"/>
            <a:ext cx="65274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7200" b="1" dirty="0" smtClean="0">
                <a:solidFill>
                  <a:srgbClr val="00B050"/>
                </a:solidFill>
              </a:rPr>
              <a:t>5</a:t>
            </a:r>
            <a:endParaRPr lang="cs-CZ" sz="7200" b="1" dirty="0">
              <a:solidFill>
                <a:srgbClr val="00B050"/>
              </a:solidFill>
            </a:endParaRPr>
          </a:p>
        </p:txBody>
      </p:sp>
      <p:sp>
        <p:nvSpPr>
          <p:cNvPr id="1037" name="TextovéPole 1036"/>
          <p:cNvSpPr txBox="1"/>
          <p:nvPr/>
        </p:nvSpPr>
        <p:spPr>
          <a:xfrm>
            <a:off x="1687009" y="126299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33CCFF"/>
                </a:solidFill>
              </a:rPr>
              <a:t>5</a:t>
            </a:r>
            <a:endParaRPr lang="cs-CZ" sz="7200" b="1" dirty="0">
              <a:solidFill>
                <a:srgbClr val="33CCFF"/>
              </a:solidFill>
            </a:endParaRPr>
          </a:p>
        </p:txBody>
      </p:sp>
      <p:sp>
        <p:nvSpPr>
          <p:cNvPr id="1038" name="TextovéPole 1037"/>
          <p:cNvSpPr txBox="1"/>
          <p:nvPr/>
        </p:nvSpPr>
        <p:spPr>
          <a:xfrm>
            <a:off x="25832" y="2343973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70C0"/>
                </a:solidFill>
              </a:rPr>
              <a:t>5</a:t>
            </a:r>
            <a:endParaRPr lang="cs-CZ" sz="7200" b="1" dirty="0">
              <a:solidFill>
                <a:srgbClr val="0070C0"/>
              </a:solidFill>
            </a:endParaRPr>
          </a:p>
        </p:txBody>
      </p:sp>
      <p:sp>
        <p:nvSpPr>
          <p:cNvPr id="1039" name="TextovéPole 1038"/>
          <p:cNvSpPr txBox="1"/>
          <p:nvPr/>
        </p:nvSpPr>
        <p:spPr>
          <a:xfrm>
            <a:off x="3976532" y="1326628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</a:rPr>
              <a:t>5</a:t>
            </a:r>
            <a:endParaRPr lang="cs-CZ" sz="7200" b="1" dirty="0">
              <a:solidFill>
                <a:srgbClr val="FF0000"/>
              </a:solidFill>
            </a:endParaRPr>
          </a:p>
        </p:txBody>
      </p:sp>
      <p:cxnSp>
        <p:nvCxnSpPr>
          <p:cNvPr id="1042" name="Přímá spojnice 1041"/>
          <p:cNvCxnSpPr/>
          <p:nvPr/>
        </p:nvCxnSpPr>
        <p:spPr>
          <a:xfrm>
            <a:off x="-4671" y="1204129"/>
            <a:ext cx="3928599" cy="9435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87" name="Přímá spojnice 86"/>
          <p:cNvCxnSpPr/>
          <p:nvPr/>
        </p:nvCxnSpPr>
        <p:spPr>
          <a:xfrm>
            <a:off x="-34376" y="2433524"/>
            <a:ext cx="3928599" cy="9435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88" name="Přímá spojnice 87"/>
          <p:cNvCxnSpPr/>
          <p:nvPr/>
        </p:nvCxnSpPr>
        <p:spPr>
          <a:xfrm>
            <a:off x="-7693" y="3585342"/>
            <a:ext cx="3928599" cy="9435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89" name="Přímá spojnice 88"/>
          <p:cNvCxnSpPr/>
          <p:nvPr/>
        </p:nvCxnSpPr>
        <p:spPr>
          <a:xfrm>
            <a:off x="-7692" y="4658397"/>
            <a:ext cx="3928599" cy="9435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0" name="Přímá spojnice 89"/>
          <p:cNvCxnSpPr/>
          <p:nvPr/>
        </p:nvCxnSpPr>
        <p:spPr>
          <a:xfrm>
            <a:off x="-34377" y="5772785"/>
            <a:ext cx="3928599" cy="9435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1" name="Přímá spojnice 90"/>
          <p:cNvCxnSpPr/>
          <p:nvPr/>
        </p:nvCxnSpPr>
        <p:spPr>
          <a:xfrm>
            <a:off x="57772" y="6798507"/>
            <a:ext cx="3928599" cy="9435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043" name="TextovéPole 1042"/>
          <p:cNvSpPr txBox="1"/>
          <p:nvPr/>
        </p:nvSpPr>
        <p:spPr>
          <a:xfrm>
            <a:off x="1743582" y="5660716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33CCFF"/>
                </a:solidFill>
              </a:rPr>
              <a:t>0</a:t>
            </a:r>
            <a:endParaRPr lang="cs-CZ" sz="7200" b="1" dirty="0">
              <a:solidFill>
                <a:srgbClr val="33CCFF"/>
              </a:solidFill>
            </a:endParaRPr>
          </a:p>
        </p:txBody>
      </p:sp>
      <p:sp>
        <p:nvSpPr>
          <p:cNvPr id="1045" name="TextovéPole 1044"/>
          <p:cNvSpPr txBox="1"/>
          <p:nvPr/>
        </p:nvSpPr>
        <p:spPr>
          <a:xfrm>
            <a:off x="4864703" y="3522930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B050"/>
                </a:solidFill>
              </a:rPr>
              <a:t>0</a:t>
            </a:r>
            <a:endParaRPr lang="cs-CZ" sz="7200" b="1" dirty="0">
              <a:solidFill>
                <a:srgbClr val="00B050"/>
              </a:solidFill>
            </a:endParaRPr>
          </a:p>
        </p:txBody>
      </p:sp>
      <p:cxnSp>
        <p:nvCxnSpPr>
          <p:cNvPr id="105" name="Přímá spojnice 104"/>
          <p:cNvCxnSpPr/>
          <p:nvPr/>
        </p:nvCxnSpPr>
        <p:spPr>
          <a:xfrm>
            <a:off x="17290" y="89253"/>
            <a:ext cx="3928599" cy="9435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051" name="Přímá spojnice 1050"/>
          <p:cNvCxnSpPr/>
          <p:nvPr/>
        </p:nvCxnSpPr>
        <p:spPr>
          <a:xfrm>
            <a:off x="4675595" y="83377"/>
            <a:ext cx="355693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8" name="Přímá spojnice 107"/>
          <p:cNvCxnSpPr/>
          <p:nvPr/>
        </p:nvCxnSpPr>
        <p:spPr>
          <a:xfrm>
            <a:off x="4696820" y="6812424"/>
            <a:ext cx="355693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9" name="Přímá spojnice 108"/>
          <p:cNvCxnSpPr/>
          <p:nvPr/>
        </p:nvCxnSpPr>
        <p:spPr>
          <a:xfrm>
            <a:off x="4696820" y="5743492"/>
            <a:ext cx="355693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0" name="Přímá spojnice 109"/>
          <p:cNvCxnSpPr/>
          <p:nvPr/>
        </p:nvCxnSpPr>
        <p:spPr>
          <a:xfrm>
            <a:off x="4711599" y="4627720"/>
            <a:ext cx="355693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1" name="Přímá spojnice 110"/>
          <p:cNvCxnSpPr/>
          <p:nvPr/>
        </p:nvCxnSpPr>
        <p:spPr>
          <a:xfrm>
            <a:off x="4696820" y="3544302"/>
            <a:ext cx="355693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" name="Přímá spojnice 111"/>
          <p:cNvCxnSpPr/>
          <p:nvPr/>
        </p:nvCxnSpPr>
        <p:spPr>
          <a:xfrm>
            <a:off x="4687526" y="2403706"/>
            <a:ext cx="355693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3" name="Přímá spojnice 112"/>
          <p:cNvCxnSpPr/>
          <p:nvPr/>
        </p:nvCxnSpPr>
        <p:spPr>
          <a:xfrm>
            <a:off x="4675595" y="1207459"/>
            <a:ext cx="355693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53" name="TextovéPole 1052"/>
          <p:cNvSpPr txBox="1"/>
          <p:nvPr/>
        </p:nvSpPr>
        <p:spPr>
          <a:xfrm>
            <a:off x="6398466" y="5612095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92D050"/>
                </a:solidFill>
              </a:rPr>
              <a:t>0</a:t>
            </a:r>
            <a:endParaRPr lang="cs-CZ" sz="7200" b="1" dirty="0">
              <a:solidFill>
                <a:srgbClr val="92D050"/>
              </a:solidFill>
            </a:endParaRPr>
          </a:p>
        </p:txBody>
      </p:sp>
      <p:sp>
        <p:nvSpPr>
          <p:cNvPr id="116" name="Je rovno 115"/>
          <p:cNvSpPr/>
          <p:nvPr/>
        </p:nvSpPr>
        <p:spPr>
          <a:xfrm>
            <a:off x="7025054" y="4969835"/>
            <a:ext cx="422745" cy="413575"/>
          </a:xfrm>
          <a:prstGeom prst="mathEqual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7" name="Je rovno 116"/>
          <p:cNvSpPr/>
          <p:nvPr/>
        </p:nvSpPr>
        <p:spPr>
          <a:xfrm>
            <a:off x="6971909" y="3924122"/>
            <a:ext cx="422745" cy="413575"/>
          </a:xfrm>
          <a:prstGeom prst="mathEqual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8" name="Je rovno 117"/>
          <p:cNvSpPr/>
          <p:nvPr/>
        </p:nvSpPr>
        <p:spPr>
          <a:xfrm>
            <a:off x="6958372" y="2823501"/>
            <a:ext cx="422745" cy="413575"/>
          </a:xfrm>
          <a:prstGeom prst="mathEqual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9" name="Je rovno 118"/>
          <p:cNvSpPr/>
          <p:nvPr/>
        </p:nvSpPr>
        <p:spPr>
          <a:xfrm>
            <a:off x="6895423" y="1639516"/>
            <a:ext cx="422745" cy="413575"/>
          </a:xfrm>
          <a:prstGeom prst="mathEqual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54" name="TextovéPole 1053"/>
          <p:cNvSpPr txBox="1"/>
          <p:nvPr/>
        </p:nvSpPr>
        <p:spPr>
          <a:xfrm>
            <a:off x="3987192" y="5614974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</a:rPr>
              <a:t>0</a:t>
            </a:r>
            <a:endParaRPr lang="cs-CZ" sz="7200" b="1" dirty="0">
              <a:solidFill>
                <a:srgbClr val="FF0000"/>
              </a:solidFill>
            </a:endParaRPr>
          </a:p>
        </p:txBody>
      </p:sp>
      <p:sp>
        <p:nvSpPr>
          <p:cNvPr id="1055" name="TextovéPole 1054"/>
          <p:cNvSpPr txBox="1"/>
          <p:nvPr/>
        </p:nvSpPr>
        <p:spPr>
          <a:xfrm>
            <a:off x="8381689" y="4576457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7030A0"/>
                </a:solidFill>
              </a:rPr>
              <a:t>0</a:t>
            </a:r>
            <a:endParaRPr lang="cs-CZ" sz="7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202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09646E-6 L -0.11337 -0.8047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77" y="-40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0.01041 L -0.10434 -0.0120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26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80985E-6 L -0.09653 -0.1383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26" y="-69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82211E-7 L -0.09861 -0.1327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31" y="-6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12815E-7 L -0.10399 0.3469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08" y="173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17511E-6 L -0.09462 0.80523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40" y="40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62017E-6 L -0.08073 0.8258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45" y="412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24312E-6 L -0.08993 -0.32547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97" y="-162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6354E-6 L -0.08819 0.3557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10" y="177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73421E-6 L -0.08993 -0.2965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97" y="-148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86768E-6 L -0.08541 0.36572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71" y="182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6787E-6 L -0.09531 -0.78996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74" y="-395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7" grpId="0"/>
      <p:bldP spid="21" grpId="0"/>
      <p:bldP spid="22" grpId="0"/>
      <p:bldP spid="29" grpId="0"/>
      <p:bldP spid="34" grpId="0"/>
      <p:bldP spid="1032" grpId="0"/>
      <p:bldP spid="1034" grpId="0"/>
      <p:bldP spid="1039" grpId="0"/>
      <p:bldP spid="1054" grpId="0"/>
      <p:bldP spid="1055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375</Words>
  <Application>Microsoft Office PowerPoint</Application>
  <PresentationFormat>Předvádění na obrazovce (4:3)</PresentationFormat>
  <Paragraphs>110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Opakování učiva do 5 VY_32_INOVACE_1A_10 Číslo projektu: CZ.1.07/1.5.00/34.1056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34</cp:revision>
  <dcterms:created xsi:type="dcterms:W3CDTF">2013-10-02T17:37:30Z</dcterms:created>
  <dcterms:modified xsi:type="dcterms:W3CDTF">2013-12-08T19:13:31Z</dcterms:modified>
</cp:coreProperties>
</file>