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6" r:id="rId4"/>
    <p:sldId id="258" r:id="rId5"/>
    <p:sldId id="259" r:id="rId6"/>
    <p:sldId id="261" r:id="rId7"/>
    <p:sldId id="262" r:id="rId8"/>
    <p:sldId id="264" r:id="rId9"/>
    <p:sldId id="265" r:id="rId10"/>
    <p:sldId id="270" r:id="rId11"/>
    <p:sldId id="260" r:id="rId12"/>
    <p:sldId id="257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DFFC"/>
    <a:srgbClr val="CCFFFF"/>
    <a:srgbClr val="FFFFCC"/>
    <a:srgbClr val="66FF33"/>
    <a:srgbClr val="990000"/>
    <a:srgbClr val="00FFFF"/>
    <a:srgbClr val="FF00FF"/>
    <a:srgbClr val="009900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484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167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767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669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0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259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411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862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568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873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255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0D9E35-3B25-44B0-B935-9A6997DA8F6E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91503-3FE0-4051-A711-DF8947D588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525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čísel do 10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VY_32_INOVACE_1A_14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</a:t>
            </a:r>
            <a:r>
              <a:rPr lang="cs-CZ" dirty="0"/>
              <a:t>materiál je určen pro žáky při spodní hranici těžké MR a zároveň s autismem. Někteří z </a:t>
            </a:r>
            <a:r>
              <a:rPr lang="cs-CZ" dirty="0" smtClean="0"/>
              <a:t>nich obtížně </a:t>
            </a:r>
            <a:r>
              <a:rPr lang="cs-CZ" dirty="0"/>
              <a:t>komunikují, neznají základní pojmy. </a:t>
            </a:r>
            <a:r>
              <a:rPr lang="cs-CZ" dirty="0" smtClean="0"/>
              <a:t>Prezentace je </a:t>
            </a:r>
            <a:r>
              <a:rPr lang="cs-CZ" dirty="0"/>
              <a:t>vzhledem k </a:t>
            </a:r>
            <a:r>
              <a:rPr lang="cs-CZ" dirty="0" smtClean="0"/>
              <a:t>postižení </a:t>
            </a:r>
            <a:r>
              <a:rPr lang="cs-CZ" dirty="0"/>
              <a:t>adekvátní </a:t>
            </a:r>
            <a:r>
              <a:rPr lang="cs-CZ" dirty="0" smtClean="0"/>
              <a:t>jejich možnostem. Materiál slouží k upevňování učiva porovnávání čísel do 5 a procvičování pojmů více, méně . Žáci se učí znaménka větší, menší, rovná se. První tři strany jsou výkladové. Na čtvrté a páté straně žáci podtrhávají větší a menší počet prvků. Pracují pomocí rukopisných poznámek. Na dalších dvou stranách (šesté a sedmé) pracují stejným způsobem, ale podtrhávají větší a menší čísla. Na osmé straně počítají prvky a doplňují přetahováním znaménka. Stejná znaménka přetahují i na deváté straně. Zde pracují s čísly. Na poslední straně již pomocí přetahování pracují s více čísly.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(PAS</a:t>
            </a:r>
            <a:r>
              <a:rPr lang="cs-CZ" dirty="0"/>
              <a:t>, MP, kombinované postižení </a:t>
            </a:r>
            <a:r>
              <a:rPr lang="cs-CZ" dirty="0" smtClean="0"/>
              <a:t>-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303326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707" y="116632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5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8660" y="2204864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1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64752" y="116632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7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2204864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8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8350" y="4437112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3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4401508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3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962" y="1424682"/>
            <a:ext cx="10132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VĚTŠÍ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8350" y="3512914"/>
            <a:ext cx="1170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MENŠÍ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6646" y="5745162"/>
            <a:ext cx="1794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ROVNÁ  SE</a:t>
            </a:r>
            <a:endParaRPr lang="cs-CZ" sz="2800" b="1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5868144" y="607477"/>
            <a:ext cx="1080120" cy="731986"/>
            <a:chOff x="5796136" y="620688"/>
            <a:chExt cx="1080120" cy="731986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5796136" y="620688"/>
              <a:ext cx="1080120" cy="28077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5832140" y="901462"/>
              <a:ext cx="1008112" cy="45121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5652120" y="2880131"/>
            <a:ext cx="1044116" cy="864096"/>
            <a:chOff x="5796136" y="2276872"/>
            <a:chExt cx="1044116" cy="864096"/>
          </a:xfrm>
        </p:grpSpPr>
        <p:cxnSp>
          <p:nvCxnSpPr>
            <p:cNvPr id="18" name="Přímá spojnice 17"/>
            <p:cNvCxnSpPr/>
            <p:nvPr/>
          </p:nvCxnSpPr>
          <p:spPr>
            <a:xfrm flipH="1">
              <a:off x="5796136" y="2276872"/>
              <a:ext cx="1044116" cy="50405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5796136" y="2780928"/>
              <a:ext cx="1044116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2" name="Je rovno 21"/>
          <p:cNvSpPr/>
          <p:nvPr/>
        </p:nvSpPr>
        <p:spPr>
          <a:xfrm>
            <a:off x="6012160" y="5186338"/>
            <a:ext cx="1656184" cy="583322"/>
          </a:xfrm>
          <a:prstGeom prst="mathEqual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22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FFFC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99156" y="107063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3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08165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4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6" name="Srdce 5"/>
          <p:cNvSpPr/>
          <p:nvPr/>
        </p:nvSpPr>
        <p:spPr>
          <a:xfrm>
            <a:off x="6323644" y="508343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8179810" y="493304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7242224" y="508343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7470121" y="3699975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6299156" y="3713047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2772734" y="3774331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2955114" y="319635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2058547" y="352680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1129270" y="319635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>
            <a:off x="251520" y="318411"/>
            <a:ext cx="720080" cy="535414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164213" y="307380"/>
            <a:ext cx="16802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 VÍCE</a:t>
            </a:r>
            <a:endParaRPr lang="cs-CZ" sz="4000" b="1" dirty="0"/>
          </a:p>
        </p:txBody>
      </p:sp>
      <p:cxnSp>
        <p:nvCxnSpPr>
          <p:cNvPr id="32" name="Přímá spojnice 31"/>
          <p:cNvCxnSpPr/>
          <p:nvPr/>
        </p:nvCxnSpPr>
        <p:spPr>
          <a:xfrm>
            <a:off x="0" y="3429000"/>
            <a:ext cx="9144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4220943" y="1143454"/>
            <a:ext cx="16802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JE VÍCE</a:t>
            </a:r>
            <a:endParaRPr lang="cs-CZ" sz="4000" b="1" dirty="0"/>
          </a:p>
        </p:txBody>
      </p:sp>
      <p:sp>
        <p:nvSpPr>
          <p:cNvPr id="34" name="Obdélník 33"/>
          <p:cNvSpPr/>
          <p:nvPr/>
        </p:nvSpPr>
        <p:spPr>
          <a:xfrm>
            <a:off x="3132774" y="2366141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4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299156" y="2203137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3</a:t>
            </a:r>
            <a:endParaRPr lang="cs-CZ" sz="6000" b="1" dirty="0">
              <a:solidFill>
                <a:srgbClr val="00B0F0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4644008" y="2440938"/>
            <a:ext cx="792088" cy="540060"/>
            <a:chOff x="2987824" y="404664"/>
            <a:chExt cx="792088" cy="540060"/>
          </a:xfrm>
        </p:grpSpPr>
        <p:cxnSp>
          <p:nvCxnSpPr>
            <p:cNvPr id="37" name="Přímá spojnice 36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9" name="TextovéPole 38"/>
          <p:cNvSpPr txBox="1"/>
          <p:nvPr/>
        </p:nvSpPr>
        <p:spPr>
          <a:xfrm>
            <a:off x="3893930" y="3699975"/>
            <a:ext cx="20072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 MÉNĚ</a:t>
            </a:r>
            <a:endParaRPr lang="cs-CZ" sz="4000" b="1" dirty="0"/>
          </a:p>
        </p:txBody>
      </p:sp>
      <p:sp>
        <p:nvSpPr>
          <p:cNvPr id="40" name="Obdélník 39"/>
          <p:cNvSpPr/>
          <p:nvPr/>
        </p:nvSpPr>
        <p:spPr>
          <a:xfrm>
            <a:off x="3860393" y="4725144"/>
            <a:ext cx="20072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JE MÉNĚ</a:t>
            </a:r>
            <a:endParaRPr lang="cs-CZ" sz="4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056868" y="457125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379774" y="464936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205716" y="5665023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1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340275" y="5665022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4537530" y="5884821"/>
            <a:ext cx="720080" cy="576064"/>
            <a:chOff x="1115616" y="476672"/>
            <a:chExt cx="720080" cy="576064"/>
          </a:xfrm>
        </p:grpSpPr>
        <p:cxnSp>
          <p:nvCxnSpPr>
            <p:cNvPr id="46" name="Přímá spojnice 45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91679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CCFF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3068960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398031" y="88964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FF"/>
                </a:solidFill>
              </a:rPr>
              <a:t>5</a:t>
            </a:r>
            <a:endParaRPr lang="cs-CZ" sz="6000" b="1" dirty="0">
              <a:solidFill>
                <a:srgbClr val="FF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28389" y="98247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FF"/>
                </a:solidFill>
              </a:rPr>
              <a:t>5</a:t>
            </a:r>
            <a:endParaRPr lang="cs-CZ" sz="6000" b="1" dirty="0">
              <a:solidFill>
                <a:srgbClr val="FF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1885" y="41676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66FF"/>
                </a:solidFill>
              </a:rPr>
              <a:t>2</a:t>
            </a:r>
            <a:endParaRPr lang="cs-CZ" sz="6000" b="1" dirty="0">
              <a:solidFill>
                <a:srgbClr val="0066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35565" y="416763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66FF"/>
                </a:solidFill>
              </a:rPr>
              <a:t>2</a:t>
            </a:r>
            <a:endParaRPr lang="cs-CZ" sz="6000" b="1" dirty="0">
              <a:solidFill>
                <a:srgbClr val="0066FF"/>
              </a:solidFill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123273" y="258180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729968" y="258180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1331640" y="258180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1942774" y="258180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2552025" y="267991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2381168" y="3290157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6105705" y="3327647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7022347" y="3345403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1591053" y="3290157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8424428" y="302480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7884368" y="327869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7308304" y="302480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6795379" y="302170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6198529" y="302480"/>
            <a:ext cx="504056" cy="504056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389304" y="200255"/>
            <a:ext cx="23653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ROVNÁ SE</a:t>
            </a:r>
            <a:endParaRPr lang="cs-CZ" sz="4000" b="1" dirty="0"/>
          </a:p>
        </p:txBody>
      </p:sp>
      <p:sp>
        <p:nvSpPr>
          <p:cNvPr id="40" name="Obdélník 39"/>
          <p:cNvSpPr/>
          <p:nvPr/>
        </p:nvSpPr>
        <p:spPr>
          <a:xfrm>
            <a:off x="3258942" y="4221088"/>
            <a:ext cx="236539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ROVNÁ SE</a:t>
            </a:r>
            <a:endParaRPr lang="cs-CZ" sz="4000" b="1" dirty="0"/>
          </a:p>
        </p:txBody>
      </p:sp>
      <p:sp>
        <p:nvSpPr>
          <p:cNvPr id="43" name="Obdélník 42"/>
          <p:cNvSpPr/>
          <p:nvPr/>
        </p:nvSpPr>
        <p:spPr>
          <a:xfrm>
            <a:off x="3448386" y="1136367"/>
            <a:ext cx="236539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ROVNÁ SE</a:t>
            </a:r>
            <a:endParaRPr lang="cs-CZ" sz="4000" b="1" dirty="0"/>
          </a:p>
        </p:txBody>
      </p:sp>
      <p:sp>
        <p:nvSpPr>
          <p:cNvPr id="44" name="Obdélník 43"/>
          <p:cNvSpPr/>
          <p:nvPr/>
        </p:nvSpPr>
        <p:spPr>
          <a:xfrm>
            <a:off x="3389303" y="3243488"/>
            <a:ext cx="236539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ROVNÁ SE</a:t>
            </a:r>
            <a:endParaRPr lang="cs-CZ" sz="4000" b="1" dirty="0"/>
          </a:p>
        </p:txBody>
      </p:sp>
      <p:sp>
        <p:nvSpPr>
          <p:cNvPr id="45" name="Obdélník 44"/>
          <p:cNvSpPr/>
          <p:nvPr/>
        </p:nvSpPr>
        <p:spPr>
          <a:xfrm>
            <a:off x="2516955" y="1905304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FF00FF"/>
                </a:solidFill>
              </a:rPr>
              <a:t>5</a:t>
            </a:r>
            <a:endParaRPr lang="cs-CZ" sz="6000" b="1" dirty="0">
              <a:solidFill>
                <a:srgbClr val="FF00FF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128389" y="1998142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FF00FF"/>
                </a:solidFill>
              </a:rPr>
              <a:t>5</a:t>
            </a:r>
            <a:endParaRPr lang="cs-CZ" sz="6000" b="1" dirty="0">
              <a:solidFill>
                <a:srgbClr val="FF00FF"/>
              </a:solidFill>
            </a:endParaRPr>
          </a:p>
        </p:txBody>
      </p:sp>
      <p:grpSp>
        <p:nvGrpSpPr>
          <p:cNvPr id="50" name="Skupina 49"/>
          <p:cNvGrpSpPr/>
          <p:nvPr/>
        </p:nvGrpSpPr>
        <p:grpSpPr>
          <a:xfrm>
            <a:off x="4271041" y="2269119"/>
            <a:ext cx="720080" cy="288032"/>
            <a:chOff x="4860032" y="476672"/>
            <a:chExt cx="720080" cy="288032"/>
          </a:xfrm>
        </p:grpSpPr>
        <p:cxnSp>
          <p:nvCxnSpPr>
            <p:cNvPr id="51" name="Přímá spojnice 50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3" name="Obdélník 52"/>
          <p:cNvSpPr/>
          <p:nvPr/>
        </p:nvSpPr>
        <p:spPr>
          <a:xfrm>
            <a:off x="6035565" y="5445224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66FF"/>
                </a:solidFill>
              </a:rPr>
              <a:t>2</a:t>
            </a:r>
            <a:endParaRPr lang="cs-CZ" sz="6000" b="1" dirty="0">
              <a:solidFill>
                <a:srgbClr val="0066FF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541198" y="5589240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66FF"/>
                </a:solidFill>
              </a:rPr>
              <a:t>2</a:t>
            </a:r>
            <a:endParaRPr lang="cs-CZ" sz="6000" b="1" dirty="0">
              <a:solidFill>
                <a:srgbClr val="0066FF"/>
              </a:solidFill>
            </a:endParaRPr>
          </a:p>
        </p:txBody>
      </p:sp>
      <p:grpSp>
        <p:nvGrpSpPr>
          <p:cNvPr id="55" name="Skupina 54"/>
          <p:cNvGrpSpPr/>
          <p:nvPr/>
        </p:nvGrpSpPr>
        <p:grpSpPr>
          <a:xfrm>
            <a:off x="4081597" y="5809039"/>
            <a:ext cx="720080" cy="288032"/>
            <a:chOff x="4860032" y="476672"/>
            <a:chExt cx="720080" cy="288032"/>
          </a:xfrm>
        </p:grpSpPr>
        <p:cxnSp>
          <p:nvCxnSpPr>
            <p:cNvPr id="56" name="Přímá spojnice 55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8541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DDFF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24966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PODTRHNI </a:t>
            </a:r>
            <a:r>
              <a:rPr lang="cs-CZ" sz="3200" b="1" dirty="0" smtClean="0">
                <a:solidFill>
                  <a:srgbClr val="FF0000"/>
                </a:solidFill>
              </a:rPr>
              <a:t>VÍCE.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1059866" y="2050238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50637" y="2050238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583594" y="908720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3007530" y="908720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2345620" y="908720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750104" y="980728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62605" y="955808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0" y="76470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Rovnoramenný trojúhelník 13"/>
          <p:cNvSpPr/>
          <p:nvPr/>
        </p:nvSpPr>
        <p:spPr>
          <a:xfrm>
            <a:off x="7736423" y="2155758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10800000">
            <a:off x="1186583" y="3225275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10800000">
            <a:off x="406974" y="3212976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828041" y="3331570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70959" y="3283490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0800000">
            <a:off x="3295562" y="2050238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703935" y="2155758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877341" y="2155758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V="1">
            <a:off x="0" y="1789827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-1980" y="3015915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-20751" y="4155003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-54009" y="5350734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4" name="Rovnoramenný trojúhelník 33"/>
          <p:cNvSpPr/>
          <p:nvPr/>
        </p:nvSpPr>
        <p:spPr>
          <a:xfrm rot="10800000">
            <a:off x="684777" y="5571438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1762647" y="5805512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1059866" y="5805512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358991" y="5805264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3572272" y="4525117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2741709" y="4525117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459044" y="4625730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3572272" y="5733256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1635930" y="3276322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5364088" y="2153031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4699736" y="2144384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>
            <a:off x="8460432" y="886736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7848868" y="878098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7164288" y="874349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4699736" y="908720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 rot="10800000">
            <a:off x="5083183" y="3283489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5444978" y="3359180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4712062" y="3372265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Rovnoramenný trojúhelník 51"/>
          <p:cNvSpPr/>
          <p:nvPr/>
        </p:nvSpPr>
        <p:spPr>
          <a:xfrm>
            <a:off x="8388424" y="2153031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Rovnoramenný trojúhelník 52"/>
          <p:cNvSpPr/>
          <p:nvPr/>
        </p:nvSpPr>
        <p:spPr>
          <a:xfrm>
            <a:off x="6012160" y="2143796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Rovnoramenný trojúhelník 54"/>
          <p:cNvSpPr/>
          <p:nvPr/>
        </p:nvSpPr>
        <p:spPr>
          <a:xfrm>
            <a:off x="2996208" y="3276322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Rovnoramenný trojúhelník 55"/>
          <p:cNvSpPr/>
          <p:nvPr/>
        </p:nvSpPr>
        <p:spPr>
          <a:xfrm>
            <a:off x="3703935" y="3212976"/>
            <a:ext cx="576064" cy="4320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Rovnoramenný trojúhelník 57"/>
          <p:cNvSpPr/>
          <p:nvPr/>
        </p:nvSpPr>
        <p:spPr>
          <a:xfrm rot="10800000">
            <a:off x="7976143" y="5541160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Rovnoramenný trojúhelník 58"/>
          <p:cNvSpPr/>
          <p:nvPr/>
        </p:nvSpPr>
        <p:spPr>
          <a:xfrm rot="10800000">
            <a:off x="7295497" y="5549990"/>
            <a:ext cx="576064" cy="432049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Rovnoramenný trojúhelník 59"/>
          <p:cNvSpPr/>
          <p:nvPr/>
        </p:nvSpPr>
        <p:spPr>
          <a:xfrm>
            <a:off x="7586517" y="5734660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Rovnoramenný trojúhelník 60"/>
          <p:cNvSpPr/>
          <p:nvPr/>
        </p:nvSpPr>
        <p:spPr>
          <a:xfrm>
            <a:off x="6914735" y="5768930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Rovnoramenný trojúhelník 61"/>
          <p:cNvSpPr/>
          <p:nvPr/>
        </p:nvSpPr>
        <p:spPr>
          <a:xfrm>
            <a:off x="8287820" y="5766015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Rovnoramenný trojúhelník 62"/>
          <p:cNvSpPr/>
          <p:nvPr/>
        </p:nvSpPr>
        <p:spPr>
          <a:xfrm>
            <a:off x="4868914" y="5805976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Rovnoramenný trojúhelník 63"/>
          <p:cNvSpPr/>
          <p:nvPr/>
        </p:nvSpPr>
        <p:spPr>
          <a:xfrm>
            <a:off x="5577116" y="4606727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>
            <a:off x="4820804" y="4563819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 rot="10800000">
            <a:off x="7864646" y="4379114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>
            <a:off x="8287820" y="4580110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>
            <a:off x="7452320" y="4572464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 rot="10800000">
            <a:off x="5868144" y="3314794"/>
            <a:ext cx="576064" cy="432048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2"/>
          <p:cNvCxnSpPr/>
          <p:nvPr/>
        </p:nvCxnSpPr>
        <p:spPr>
          <a:xfrm>
            <a:off x="4355975" y="-47508"/>
            <a:ext cx="72009" cy="69055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7046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28989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PODTRHNI </a:t>
            </a:r>
            <a:r>
              <a:rPr lang="cs-CZ" sz="3600" b="1" dirty="0" smtClean="0">
                <a:solidFill>
                  <a:srgbClr val="FF0000"/>
                </a:solidFill>
              </a:rPr>
              <a:t>MÉNĚ.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905447" y="1955407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95770" y="1926993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618539" y="842327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3007530" y="842327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7702876" y="5446348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5341649" y="84719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111291" y="842327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0" y="764704"/>
            <a:ext cx="91440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Rovnoramenný trojúhelník 13"/>
          <p:cNvSpPr/>
          <p:nvPr/>
        </p:nvSpPr>
        <p:spPr>
          <a:xfrm>
            <a:off x="7701917" y="188322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10800000">
            <a:off x="1186583" y="311383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10800000">
            <a:off x="483802" y="311383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828041" y="321297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70959" y="321297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0800000">
            <a:off x="3330507" y="1926993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705924" y="197351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915816" y="1983555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4551249" y="0"/>
            <a:ext cx="20751" cy="69573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1789827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-1980" y="2929869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-20751" y="4221088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-20751" y="5229200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4" name="Rovnoramenný trojúhelník 33"/>
          <p:cNvSpPr/>
          <p:nvPr/>
        </p:nvSpPr>
        <p:spPr>
          <a:xfrm rot="10800000">
            <a:off x="2502447" y="197351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1481511" y="5363035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828041" y="535073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130654" y="5374847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3921908" y="4345491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3267857" y="4345491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399323" y="4364015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3921908" y="5317871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4809184" y="5349478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5341649" y="188369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4647196" y="188322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ovnoramenný trojúhelník 44"/>
          <p:cNvSpPr/>
          <p:nvPr/>
        </p:nvSpPr>
        <p:spPr>
          <a:xfrm>
            <a:off x="8460432" y="886736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7848868" y="878098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7164288" y="874349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4687136" y="842327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 rot="10800000">
            <a:off x="5156946" y="3083234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5577116" y="3123174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Rovnoramenný trojúhelník 50"/>
          <p:cNvSpPr/>
          <p:nvPr/>
        </p:nvSpPr>
        <p:spPr>
          <a:xfrm>
            <a:off x="4712062" y="3113836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Rovnoramenný trojúhelník 51"/>
          <p:cNvSpPr/>
          <p:nvPr/>
        </p:nvSpPr>
        <p:spPr>
          <a:xfrm>
            <a:off x="8368737" y="1912817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Rovnoramenný trojúhelník 52"/>
          <p:cNvSpPr/>
          <p:nvPr/>
        </p:nvSpPr>
        <p:spPr>
          <a:xfrm>
            <a:off x="6012160" y="188322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Rovnoramenný trojúhelník 54"/>
          <p:cNvSpPr/>
          <p:nvPr/>
        </p:nvSpPr>
        <p:spPr>
          <a:xfrm>
            <a:off x="3021811" y="313723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Rovnoramenný trojúhelník 55"/>
          <p:cNvSpPr/>
          <p:nvPr/>
        </p:nvSpPr>
        <p:spPr>
          <a:xfrm>
            <a:off x="3703935" y="3113836"/>
            <a:ext cx="576064" cy="432048"/>
          </a:xfrm>
          <a:prstGeom prst="triangle">
            <a:avLst/>
          </a:prstGeom>
          <a:solidFill>
            <a:srgbClr val="FF00FF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Rovnoramenný trojúhelník 57"/>
          <p:cNvSpPr/>
          <p:nvPr/>
        </p:nvSpPr>
        <p:spPr>
          <a:xfrm rot="10800000">
            <a:off x="5922420" y="4364784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Rovnoramenný trojúhelník 58"/>
          <p:cNvSpPr/>
          <p:nvPr/>
        </p:nvSpPr>
        <p:spPr>
          <a:xfrm rot="10800000">
            <a:off x="5184077" y="4364784"/>
            <a:ext cx="576064" cy="432049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Rovnoramenný trojúhelník 59"/>
          <p:cNvSpPr/>
          <p:nvPr/>
        </p:nvSpPr>
        <p:spPr>
          <a:xfrm>
            <a:off x="5577116" y="4445607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Rovnoramenný trojúhelník 60"/>
          <p:cNvSpPr/>
          <p:nvPr/>
        </p:nvSpPr>
        <p:spPr>
          <a:xfrm>
            <a:off x="4795151" y="4409706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Rovnoramenný trojúhelník 61"/>
          <p:cNvSpPr/>
          <p:nvPr/>
        </p:nvSpPr>
        <p:spPr>
          <a:xfrm>
            <a:off x="6300192" y="4418336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Rovnoramenný trojúhelník 62"/>
          <p:cNvSpPr/>
          <p:nvPr/>
        </p:nvSpPr>
        <p:spPr>
          <a:xfrm>
            <a:off x="8431868" y="429062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Rovnoramenný trojúhelník 63"/>
          <p:cNvSpPr/>
          <p:nvPr/>
        </p:nvSpPr>
        <p:spPr>
          <a:xfrm rot="10800000">
            <a:off x="8024455" y="4296406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>
            <a:off x="7576657" y="4298981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 rot="10800000">
            <a:off x="8104366" y="3035613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>
            <a:off x="8502858" y="306746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Rovnoramenný trojúhelník 67"/>
          <p:cNvSpPr/>
          <p:nvPr/>
        </p:nvSpPr>
        <p:spPr>
          <a:xfrm>
            <a:off x="7740352" y="306746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Rovnoramenný trojúhelník 68"/>
          <p:cNvSpPr/>
          <p:nvPr/>
        </p:nvSpPr>
        <p:spPr>
          <a:xfrm rot="10800000">
            <a:off x="5960880" y="3108108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Rovnoramenný trojúhelník 69"/>
          <p:cNvSpPr/>
          <p:nvPr/>
        </p:nvSpPr>
        <p:spPr>
          <a:xfrm>
            <a:off x="8460432" y="5463644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Rovnoramenný trojúhelník 70"/>
          <p:cNvSpPr/>
          <p:nvPr/>
        </p:nvSpPr>
        <p:spPr>
          <a:xfrm>
            <a:off x="5577116" y="5349478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Rovnoramenný trojúhelník 71"/>
          <p:cNvSpPr/>
          <p:nvPr/>
        </p:nvSpPr>
        <p:spPr>
          <a:xfrm rot="10800000">
            <a:off x="8100392" y="5310545"/>
            <a:ext cx="576064" cy="43204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5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36223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PODTRHNI </a:t>
            </a:r>
            <a:r>
              <a:rPr lang="cs-CZ" sz="3200" b="1" dirty="0" smtClean="0">
                <a:solidFill>
                  <a:srgbClr val="FF0000"/>
                </a:solidFill>
              </a:rPr>
              <a:t>VĚTŠÍ ČÍSLO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-10376" y="836712"/>
            <a:ext cx="9133625" cy="7200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1988840"/>
            <a:ext cx="9144000" cy="6953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-10376" y="3114569"/>
            <a:ext cx="9144000" cy="6953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-15564" y="4193208"/>
            <a:ext cx="9144000" cy="6953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-10376" y="5363106"/>
            <a:ext cx="9144000" cy="6953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0" y="6453336"/>
            <a:ext cx="9144000" cy="6953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79987" y="82511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1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191558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2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294658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3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1844824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4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9987" y="299695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5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14154" y="177477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1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37147" y="407707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1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996663" y="764704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092280" y="412786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1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052520" y="515719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990855" y="299695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37147" y="522920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2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211660" y="2931334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214154" y="67262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915816" y="5225877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4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076056" y="3986093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4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806950" y="82511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4</a:t>
            </a:r>
            <a:endParaRPr lang="cs-CZ" sz="8800" b="1" dirty="0">
              <a:solidFill>
                <a:srgbClr val="0099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004048" y="528166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922092" y="412786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5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996663" y="185862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9900"/>
                </a:solidFill>
              </a:rPr>
              <a:t>5</a:t>
            </a:r>
            <a:endParaRPr lang="cs-CZ" sz="8800" b="1" dirty="0">
              <a:solidFill>
                <a:srgbClr val="009900"/>
              </a:solidFill>
            </a:endParaRPr>
          </a:p>
        </p:txBody>
      </p:sp>
      <p:cxnSp>
        <p:nvCxnSpPr>
          <p:cNvPr id="89" name="Přímá spojnice 88"/>
          <p:cNvCxnSpPr/>
          <p:nvPr/>
        </p:nvCxnSpPr>
        <p:spPr>
          <a:xfrm>
            <a:off x="4427984" y="908720"/>
            <a:ext cx="72008" cy="5579384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897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37846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PODTRHNI </a:t>
            </a:r>
            <a:r>
              <a:rPr lang="cs-CZ" sz="3200" b="1" dirty="0" smtClean="0">
                <a:solidFill>
                  <a:srgbClr val="FF0000"/>
                </a:solidFill>
              </a:rPr>
              <a:t>MENŠÍ</a:t>
            </a:r>
            <a:r>
              <a:rPr lang="cs-CZ" sz="24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ČÍSLO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-10376" y="836712"/>
            <a:ext cx="9133625" cy="720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1988840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-10376" y="3114569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-15564" y="4193208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-10376" y="5363106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0" y="6453336"/>
            <a:ext cx="9144000" cy="6953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922092" y="5155203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FF"/>
                </a:solidFill>
              </a:rPr>
              <a:t>1</a:t>
            </a:r>
            <a:endParaRPr lang="cs-CZ" sz="8800" b="1" dirty="0">
              <a:solidFill>
                <a:srgbClr val="FF00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15816" y="191558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FFFF"/>
                </a:solidFill>
              </a:rPr>
              <a:t>2</a:t>
            </a:r>
            <a:endParaRPr lang="cs-CZ" sz="8800" b="1" dirty="0">
              <a:solidFill>
                <a:srgbClr val="00FF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584" y="188897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FFFF"/>
                </a:solidFill>
              </a:rPr>
              <a:t>3</a:t>
            </a:r>
            <a:endParaRPr lang="cs-CZ" sz="8800" b="1" dirty="0">
              <a:solidFill>
                <a:srgbClr val="00FF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06950" y="301393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FF"/>
                </a:solidFill>
              </a:rPr>
              <a:t>4</a:t>
            </a:r>
            <a:endParaRPr lang="cs-CZ" sz="8800" b="1" dirty="0">
              <a:solidFill>
                <a:srgbClr val="FF00FF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3544" y="3008051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FF"/>
                </a:solidFill>
              </a:rPr>
              <a:t>5</a:t>
            </a:r>
            <a:endParaRPr lang="cs-CZ" sz="8800" b="1" dirty="0">
              <a:solidFill>
                <a:srgbClr val="FF00FF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14154" y="177477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1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37147" y="407707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FFFF"/>
                </a:solidFill>
              </a:rPr>
              <a:t>1</a:t>
            </a:r>
            <a:endParaRPr lang="cs-CZ" sz="8800" b="1" dirty="0">
              <a:solidFill>
                <a:srgbClr val="00FFFF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814848" y="5155203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1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214154" y="407707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1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814848" y="301393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2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089062" y="80092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2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37147" y="80092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FF"/>
                </a:solidFill>
              </a:rPr>
              <a:t>2</a:t>
            </a:r>
            <a:endParaRPr lang="cs-CZ" sz="8800" b="1" dirty="0">
              <a:solidFill>
                <a:srgbClr val="FF00FF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211660" y="2931334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3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732240" y="178389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3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41087" y="516336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FF"/>
                </a:solidFill>
              </a:rPr>
              <a:t>4</a:t>
            </a:r>
            <a:endParaRPr lang="cs-CZ" sz="8800" b="1" dirty="0">
              <a:solidFill>
                <a:srgbClr val="FF00FF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6814848" y="4045513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4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806950" y="82511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FF"/>
                </a:solidFill>
              </a:rPr>
              <a:t>4</a:t>
            </a:r>
            <a:endParaRPr lang="cs-CZ" sz="8800" b="1" dirty="0">
              <a:solidFill>
                <a:srgbClr val="FF00FF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089062" y="5259957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5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922092" y="412786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FFFF"/>
                </a:solidFill>
              </a:rPr>
              <a:t>5</a:t>
            </a:r>
            <a:endParaRPr lang="cs-CZ" sz="8800" b="1" dirty="0">
              <a:solidFill>
                <a:srgbClr val="00FFFF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6814848" y="78020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5</a:t>
            </a:r>
            <a:endParaRPr lang="cs-CZ" sz="88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355976" y="872716"/>
            <a:ext cx="72008" cy="56153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4392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363272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 správné znaménko. Přetáhni.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019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5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6372200" y="5985284"/>
            <a:ext cx="720080" cy="576064"/>
            <a:chOff x="1115616" y="476672"/>
            <a:chExt cx="720080" cy="576064"/>
          </a:xfrm>
        </p:grpSpPr>
        <p:cxnSp>
          <p:nvCxnSpPr>
            <p:cNvPr id="5" name="Přímá spojnice 4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7637762" y="5964332"/>
            <a:ext cx="792088" cy="540060"/>
            <a:chOff x="2987824" y="404664"/>
            <a:chExt cx="792088" cy="540060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7620011" y="4905164"/>
            <a:ext cx="720080" cy="288032"/>
            <a:chOff x="4860032" y="476672"/>
            <a:chExt cx="720080" cy="288032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7452320" y="2600907"/>
            <a:ext cx="720080" cy="576064"/>
            <a:chOff x="1115616" y="476672"/>
            <a:chExt cx="720080" cy="576064"/>
          </a:xfrm>
        </p:grpSpPr>
        <p:cxnSp>
          <p:nvCxnSpPr>
            <p:cNvPr id="21" name="Přímá spojnice 20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6154603" y="1357536"/>
            <a:ext cx="720080" cy="576064"/>
            <a:chOff x="1115616" y="476672"/>
            <a:chExt cx="720080" cy="576064"/>
          </a:xfrm>
        </p:grpSpPr>
        <p:cxnSp>
          <p:nvCxnSpPr>
            <p:cNvPr id="24" name="Přímá spojnice 23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6323376" y="3763649"/>
            <a:ext cx="720080" cy="576064"/>
            <a:chOff x="1115616" y="476672"/>
            <a:chExt cx="720080" cy="576064"/>
          </a:xfrm>
        </p:grpSpPr>
        <p:cxnSp>
          <p:nvCxnSpPr>
            <p:cNvPr id="27" name="Přímá spojnice 26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6437302" y="4860535"/>
            <a:ext cx="792088" cy="540060"/>
            <a:chOff x="2987824" y="404664"/>
            <a:chExt cx="792088" cy="540060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7620011" y="3763649"/>
            <a:ext cx="792088" cy="540060"/>
            <a:chOff x="2987824" y="404664"/>
            <a:chExt cx="792088" cy="54006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5" name="Skupina 34"/>
          <p:cNvGrpSpPr/>
          <p:nvPr/>
        </p:nvGrpSpPr>
        <p:grpSpPr>
          <a:xfrm>
            <a:off x="7753675" y="1491934"/>
            <a:ext cx="792088" cy="540060"/>
            <a:chOff x="2987824" y="404664"/>
            <a:chExt cx="792088" cy="540060"/>
          </a:xfrm>
        </p:grpSpPr>
        <p:cxnSp>
          <p:nvCxnSpPr>
            <p:cNvPr id="36" name="Přímá spojnice 35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6267634" y="2780928"/>
            <a:ext cx="720080" cy="288032"/>
            <a:chOff x="4860032" y="476672"/>
            <a:chExt cx="720080" cy="288032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6372200" y="506009"/>
            <a:ext cx="720080" cy="288032"/>
            <a:chOff x="4860032" y="476672"/>
            <a:chExt cx="720080" cy="288032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>
            <a:off x="7812360" y="506009"/>
            <a:ext cx="720080" cy="288032"/>
            <a:chOff x="4860032" y="476672"/>
            <a:chExt cx="720080" cy="288032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63" name="Přímá spojnice 62"/>
          <p:cNvCxnSpPr/>
          <p:nvPr/>
        </p:nvCxnSpPr>
        <p:spPr>
          <a:xfrm flipV="1">
            <a:off x="17547" y="1184241"/>
            <a:ext cx="9144000" cy="99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-26654" y="2410929"/>
            <a:ext cx="9144000" cy="99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-12854" y="3571293"/>
            <a:ext cx="9144000" cy="99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0" y="4648156"/>
            <a:ext cx="9144000" cy="99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-12854" y="5661248"/>
            <a:ext cx="9144000" cy="99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5436096" y="-80882"/>
            <a:ext cx="12854" cy="679863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" name="Slunce 1"/>
          <p:cNvSpPr/>
          <p:nvPr/>
        </p:nvSpPr>
        <p:spPr>
          <a:xfrm>
            <a:off x="114333" y="73410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lunce 56"/>
          <p:cNvSpPr/>
          <p:nvPr/>
        </p:nvSpPr>
        <p:spPr>
          <a:xfrm>
            <a:off x="160721" y="592060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lunce 67"/>
          <p:cNvSpPr/>
          <p:nvPr/>
        </p:nvSpPr>
        <p:spPr>
          <a:xfrm>
            <a:off x="147002" y="1491934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lunce 69"/>
          <p:cNvSpPr/>
          <p:nvPr/>
        </p:nvSpPr>
        <p:spPr>
          <a:xfrm>
            <a:off x="978677" y="1464062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lunce 70"/>
          <p:cNvSpPr/>
          <p:nvPr/>
        </p:nvSpPr>
        <p:spPr>
          <a:xfrm>
            <a:off x="4111215" y="2655409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lunce 71"/>
          <p:cNvSpPr/>
          <p:nvPr/>
        </p:nvSpPr>
        <p:spPr>
          <a:xfrm>
            <a:off x="3508839" y="2672915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lunce 72"/>
          <p:cNvSpPr/>
          <p:nvPr/>
        </p:nvSpPr>
        <p:spPr>
          <a:xfrm>
            <a:off x="49397" y="2655409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lunce 73"/>
          <p:cNvSpPr/>
          <p:nvPr/>
        </p:nvSpPr>
        <p:spPr>
          <a:xfrm>
            <a:off x="752434" y="2656889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lunce 74"/>
          <p:cNvSpPr/>
          <p:nvPr/>
        </p:nvSpPr>
        <p:spPr>
          <a:xfrm>
            <a:off x="1413348" y="2660337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lunce 75"/>
          <p:cNvSpPr/>
          <p:nvPr/>
        </p:nvSpPr>
        <p:spPr>
          <a:xfrm>
            <a:off x="865133" y="550964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lunce 76"/>
          <p:cNvSpPr/>
          <p:nvPr/>
        </p:nvSpPr>
        <p:spPr>
          <a:xfrm>
            <a:off x="4719071" y="1429544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Slunce 77"/>
          <p:cNvSpPr/>
          <p:nvPr/>
        </p:nvSpPr>
        <p:spPr>
          <a:xfrm>
            <a:off x="4113462" y="1455930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Slunce 78"/>
          <p:cNvSpPr/>
          <p:nvPr/>
        </p:nvSpPr>
        <p:spPr>
          <a:xfrm>
            <a:off x="3799926" y="290759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Slunce 79"/>
          <p:cNvSpPr/>
          <p:nvPr/>
        </p:nvSpPr>
        <p:spPr>
          <a:xfrm>
            <a:off x="4750729" y="2679576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Slunce 80"/>
          <p:cNvSpPr/>
          <p:nvPr/>
        </p:nvSpPr>
        <p:spPr>
          <a:xfrm>
            <a:off x="105739" y="3640151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lunce 81"/>
          <p:cNvSpPr/>
          <p:nvPr/>
        </p:nvSpPr>
        <p:spPr>
          <a:xfrm>
            <a:off x="825804" y="3601631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lunce 82"/>
          <p:cNvSpPr/>
          <p:nvPr/>
        </p:nvSpPr>
        <p:spPr>
          <a:xfrm>
            <a:off x="1610826" y="3587271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Slunce 83"/>
          <p:cNvSpPr/>
          <p:nvPr/>
        </p:nvSpPr>
        <p:spPr>
          <a:xfrm>
            <a:off x="1286182" y="4082051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lunce 84"/>
          <p:cNvSpPr/>
          <p:nvPr/>
        </p:nvSpPr>
        <p:spPr>
          <a:xfrm>
            <a:off x="532594" y="4111352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Slunce 85"/>
          <p:cNvSpPr/>
          <p:nvPr/>
        </p:nvSpPr>
        <p:spPr>
          <a:xfrm>
            <a:off x="318857" y="4860535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Slunce 86"/>
          <p:cNvSpPr/>
          <p:nvPr/>
        </p:nvSpPr>
        <p:spPr>
          <a:xfrm>
            <a:off x="3488122" y="1491934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Slunce 87"/>
          <p:cNvSpPr/>
          <p:nvPr/>
        </p:nvSpPr>
        <p:spPr>
          <a:xfrm>
            <a:off x="212515" y="6057292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Slunce 88"/>
          <p:cNvSpPr/>
          <p:nvPr/>
        </p:nvSpPr>
        <p:spPr>
          <a:xfrm>
            <a:off x="4535715" y="4817775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Slunce 89"/>
          <p:cNvSpPr/>
          <p:nvPr/>
        </p:nvSpPr>
        <p:spPr>
          <a:xfrm>
            <a:off x="3989826" y="4824531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Slunce 90"/>
          <p:cNvSpPr/>
          <p:nvPr/>
        </p:nvSpPr>
        <p:spPr>
          <a:xfrm>
            <a:off x="901031" y="6034807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Slunce 91"/>
          <p:cNvSpPr/>
          <p:nvPr/>
        </p:nvSpPr>
        <p:spPr>
          <a:xfrm>
            <a:off x="3337286" y="4856415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Slunce 92"/>
          <p:cNvSpPr/>
          <p:nvPr/>
        </p:nvSpPr>
        <p:spPr>
          <a:xfrm>
            <a:off x="3809795" y="6034807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Slunce 93"/>
          <p:cNvSpPr/>
          <p:nvPr/>
        </p:nvSpPr>
        <p:spPr>
          <a:xfrm>
            <a:off x="4427984" y="6056924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Slunce 94"/>
          <p:cNvSpPr/>
          <p:nvPr/>
        </p:nvSpPr>
        <p:spPr>
          <a:xfrm>
            <a:off x="808496" y="59583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Slunce 95"/>
          <p:cNvSpPr/>
          <p:nvPr/>
        </p:nvSpPr>
        <p:spPr>
          <a:xfrm>
            <a:off x="3999720" y="3891591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Slunce 96"/>
          <p:cNvSpPr/>
          <p:nvPr/>
        </p:nvSpPr>
        <p:spPr>
          <a:xfrm>
            <a:off x="4743867" y="3871661"/>
            <a:ext cx="582174" cy="576064"/>
          </a:xfrm>
          <a:prstGeom prst="su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54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6372200" y="5985284"/>
            <a:ext cx="720080" cy="576064"/>
            <a:chOff x="1115616" y="476672"/>
            <a:chExt cx="720080" cy="576064"/>
          </a:xfrm>
        </p:grpSpPr>
        <p:cxnSp>
          <p:nvCxnSpPr>
            <p:cNvPr id="5" name="Přímá spojnice 4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7637762" y="5964332"/>
            <a:ext cx="792088" cy="540060"/>
            <a:chOff x="2987824" y="404664"/>
            <a:chExt cx="792088" cy="540060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7620011" y="4905164"/>
            <a:ext cx="720080" cy="288032"/>
            <a:chOff x="4860032" y="476672"/>
            <a:chExt cx="720080" cy="288032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7452320" y="2600907"/>
            <a:ext cx="720080" cy="576064"/>
            <a:chOff x="1115616" y="476672"/>
            <a:chExt cx="720080" cy="576064"/>
          </a:xfrm>
        </p:grpSpPr>
        <p:cxnSp>
          <p:nvCxnSpPr>
            <p:cNvPr id="21" name="Přímá spojnice 20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6259745" y="1357536"/>
            <a:ext cx="720080" cy="576064"/>
            <a:chOff x="1115616" y="476672"/>
            <a:chExt cx="720080" cy="576064"/>
          </a:xfrm>
        </p:grpSpPr>
        <p:cxnSp>
          <p:nvCxnSpPr>
            <p:cNvPr id="24" name="Přímá spojnice 23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6323376" y="3763649"/>
            <a:ext cx="720080" cy="576064"/>
            <a:chOff x="1115616" y="476672"/>
            <a:chExt cx="720080" cy="576064"/>
          </a:xfrm>
        </p:grpSpPr>
        <p:cxnSp>
          <p:nvCxnSpPr>
            <p:cNvPr id="27" name="Přímá spojnice 26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6437302" y="4860535"/>
            <a:ext cx="792088" cy="540060"/>
            <a:chOff x="2987824" y="404664"/>
            <a:chExt cx="792088" cy="540060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7620011" y="3763649"/>
            <a:ext cx="792088" cy="540060"/>
            <a:chOff x="2987824" y="404664"/>
            <a:chExt cx="792088" cy="540060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5" name="Skupina 34"/>
          <p:cNvGrpSpPr/>
          <p:nvPr/>
        </p:nvGrpSpPr>
        <p:grpSpPr>
          <a:xfrm>
            <a:off x="7753675" y="1491934"/>
            <a:ext cx="792088" cy="540060"/>
            <a:chOff x="2987824" y="404664"/>
            <a:chExt cx="792088" cy="540060"/>
          </a:xfrm>
        </p:grpSpPr>
        <p:cxnSp>
          <p:nvCxnSpPr>
            <p:cNvPr id="36" name="Přímá spojnice 35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>
            <a:off x="6267634" y="2780928"/>
            <a:ext cx="720080" cy="288032"/>
            <a:chOff x="4860032" y="476672"/>
            <a:chExt cx="720080" cy="288032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6372200" y="506009"/>
            <a:ext cx="720080" cy="288032"/>
            <a:chOff x="4860032" y="476672"/>
            <a:chExt cx="720080" cy="288032"/>
          </a:xfrm>
        </p:grpSpPr>
        <p:cxnSp>
          <p:nvCxnSpPr>
            <p:cNvPr id="42" name="Přímá spojnice 41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>
            <a:off x="7812360" y="506009"/>
            <a:ext cx="720080" cy="288032"/>
            <a:chOff x="4860032" y="476672"/>
            <a:chExt cx="720080" cy="288032"/>
          </a:xfrm>
        </p:grpSpPr>
        <p:cxnSp>
          <p:nvCxnSpPr>
            <p:cNvPr id="45" name="Přímá spojnice 44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7" name="TextovéPole 46"/>
          <p:cNvSpPr txBox="1"/>
          <p:nvPr/>
        </p:nvSpPr>
        <p:spPr>
          <a:xfrm>
            <a:off x="318857" y="22926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589443" y="4455747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18857" y="2288775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33019" y="3511188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89444" y="346793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589444" y="122055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1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97310" y="5598308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18857" y="1143797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66391" y="73410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46840" y="446091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589444" y="2310859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589444" y="562599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  <p:cxnSp>
        <p:nvCxnSpPr>
          <p:cNvPr id="63" name="Přímá spojnice 62"/>
          <p:cNvCxnSpPr/>
          <p:nvPr/>
        </p:nvCxnSpPr>
        <p:spPr>
          <a:xfrm flipV="1">
            <a:off x="0" y="1124744"/>
            <a:ext cx="9144000" cy="9959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V="1">
            <a:off x="-26654" y="2410929"/>
            <a:ext cx="9144000" cy="9959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-12854" y="3571293"/>
            <a:ext cx="9144000" cy="9959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0" y="4648156"/>
            <a:ext cx="9144000" cy="9959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V="1">
            <a:off x="-12854" y="5661248"/>
            <a:ext cx="9144000" cy="9959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559146" y="0"/>
            <a:ext cx="12854" cy="679863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1440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7229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DOPLŇ PŘETAHOVÁNÍM SPRÁVNÁ ZNAMÉNKA.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520503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1</a:t>
            </a:r>
            <a:endParaRPr lang="cs-CZ" sz="8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4261" y="302427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2</a:t>
            </a:r>
            <a:endParaRPr lang="cs-CZ" sz="8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2490" y="78020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3</a:t>
            </a:r>
            <a:endParaRPr lang="cs-CZ" sz="8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2490" y="4121397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4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7433" y="188797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5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94360" y="411184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0000"/>
                </a:solidFill>
              </a:rPr>
              <a:t>1</a:t>
            </a:r>
            <a:endParaRPr lang="cs-CZ" sz="8800" b="1" dirty="0">
              <a:solidFill>
                <a:srgbClr val="99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274018" y="193948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1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579807" y="5319654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66FF33"/>
                </a:solidFill>
              </a:rPr>
              <a:t>1</a:t>
            </a:r>
            <a:endParaRPr lang="cs-CZ" sz="8800" b="1" dirty="0">
              <a:solidFill>
                <a:srgbClr val="66FF33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3707904" y="419320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0000"/>
                </a:solidFill>
              </a:rPr>
              <a:t>1</a:t>
            </a:r>
            <a:endParaRPr lang="cs-CZ" sz="8800" b="1" dirty="0">
              <a:solidFill>
                <a:srgbClr val="99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579807" y="302427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66FF33"/>
                </a:solidFill>
              </a:rPr>
              <a:t>2</a:t>
            </a:r>
            <a:endParaRPr lang="cs-CZ" sz="8800" b="1" dirty="0">
              <a:solidFill>
                <a:srgbClr val="66FF33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635896" y="301393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66FF33"/>
                </a:solidFill>
              </a:rPr>
              <a:t>2</a:t>
            </a:r>
            <a:endParaRPr lang="cs-CZ" sz="8800" b="1" dirty="0">
              <a:solidFill>
                <a:srgbClr val="66FF33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280242" y="301393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2</a:t>
            </a:r>
            <a:endParaRPr lang="cs-CZ" sz="88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3585669" y="796721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66FF33"/>
                </a:solidFill>
              </a:rPr>
              <a:t>3</a:t>
            </a:r>
            <a:endParaRPr lang="cs-CZ" sz="8800" b="1" dirty="0">
              <a:solidFill>
                <a:srgbClr val="66FF33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349977" y="814233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66FF33"/>
                </a:solidFill>
              </a:rPr>
              <a:t>3</a:t>
            </a:r>
            <a:endParaRPr lang="cs-CZ" sz="8800" b="1" dirty="0">
              <a:solidFill>
                <a:srgbClr val="66FF33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358680" y="5237781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4</a:t>
            </a:r>
            <a:endParaRPr lang="cs-CZ" sz="88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635896" y="198884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0000"/>
                </a:solidFill>
              </a:rPr>
              <a:t>4</a:t>
            </a:r>
            <a:endParaRPr lang="cs-CZ" sz="8800" b="1" dirty="0">
              <a:solidFill>
                <a:srgbClr val="99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267744" y="78020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4</a:t>
            </a:r>
            <a:endParaRPr lang="cs-CZ" sz="88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799498" y="525824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66FF33"/>
                </a:solidFill>
              </a:rPr>
              <a:t>5</a:t>
            </a:r>
            <a:endParaRPr lang="cs-CZ" sz="8800" b="1" dirty="0">
              <a:solidFill>
                <a:srgbClr val="66FF33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295344" y="4121397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FF00"/>
                </a:solidFill>
              </a:rPr>
              <a:t>5</a:t>
            </a:r>
            <a:endParaRPr lang="cs-CZ" sz="8800" b="1" dirty="0">
              <a:solidFill>
                <a:srgbClr val="FFFF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464940" y="1939486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990000"/>
                </a:solidFill>
              </a:rPr>
              <a:t>5</a:t>
            </a:r>
            <a:endParaRPr lang="cs-CZ" sz="8800" b="1" dirty="0">
              <a:solidFill>
                <a:srgbClr val="99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203848" y="871237"/>
            <a:ext cx="72008" cy="56153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228104" y="907735"/>
            <a:ext cx="72008" cy="56153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2230" y="6486625"/>
            <a:ext cx="62218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-11920" y="1988840"/>
            <a:ext cx="62218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-11920" y="907735"/>
            <a:ext cx="62218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-11920" y="5421803"/>
            <a:ext cx="62218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-11920" y="4228969"/>
            <a:ext cx="62218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-11920" y="3140968"/>
            <a:ext cx="622187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40" name="Skupina 39"/>
          <p:cNvGrpSpPr/>
          <p:nvPr/>
        </p:nvGrpSpPr>
        <p:grpSpPr>
          <a:xfrm>
            <a:off x="6547114" y="762206"/>
            <a:ext cx="720080" cy="288032"/>
            <a:chOff x="4860032" y="476672"/>
            <a:chExt cx="720080" cy="288032"/>
          </a:xfrm>
        </p:grpSpPr>
        <p:cxnSp>
          <p:nvCxnSpPr>
            <p:cNvPr id="41" name="Přímá spojnice 40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8015572" y="3747554"/>
            <a:ext cx="720080" cy="576064"/>
            <a:chOff x="1115616" y="476672"/>
            <a:chExt cx="720080" cy="576064"/>
          </a:xfrm>
        </p:grpSpPr>
        <p:cxnSp>
          <p:nvCxnSpPr>
            <p:cNvPr id="44" name="Přímá spojnice 43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>
            <a:off x="7992380" y="672629"/>
            <a:ext cx="792088" cy="540060"/>
            <a:chOff x="2987824" y="404664"/>
            <a:chExt cx="792088" cy="540060"/>
          </a:xfrm>
        </p:grpSpPr>
        <p:cxnSp>
          <p:nvCxnSpPr>
            <p:cNvPr id="47" name="Přímá spojnice 46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722031" y="2553020"/>
            <a:ext cx="720080" cy="576064"/>
            <a:chOff x="1115616" y="476672"/>
            <a:chExt cx="720080" cy="576064"/>
          </a:xfrm>
        </p:grpSpPr>
        <p:cxnSp>
          <p:nvCxnSpPr>
            <p:cNvPr id="50" name="Přímá spojnice 49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>
            <a:off x="7968526" y="1503483"/>
            <a:ext cx="720080" cy="576064"/>
            <a:chOff x="1115616" y="476672"/>
            <a:chExt cx="720080" cy="576064"/>
          </a:xfrm>
        </p:grpSpPr>
        <p:cxnSp>
          <p:nvCxnSpPr>
            <p:cNvPr id="53" name="Přímá spojnice 52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6733046" y="5114224"/>
            <a:ext cx="720080" cy="288032"/>
            <a:chOff x="4860032" y="476672"/>
            <a:chExt cx="720080" cy="288032"/>
          </a:xfrm>
        </p:grpSpPr>
        <p:cxnSp>
          <p:nvCxnSpPr>
            <p:cNvPr id="56" name="Přímá spojnice 55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59" name="Skupina 58"/>
          <p:cNvGrpSpPr/>
          <p:nvPr/>
        </p:nvGrpSpPr>
        <p:grpSpPr>
          <a:xfrm>
            <a:off x="8028384" y="2852936"/>
            <a:ext cx="720080" cy="288032"/>
            <a:chOff x="4860032" y="476672"/>
            <a:chExt cx="720080" cy="288032"/>
          </a:xfrm>
        </p:grpSpPr>
        <p:cxnSp>
          <p:nvCxnSpPr>
            <p:cNvPr id="60" name="Přímá spojnice 59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6738976" y="1617948"/>
            <a:ext cx="792088" cy="540060"/>
            <a:chOff x="2987824" y="404664"/>
            <a:chExt cx="792088" cy="540060"/>
          </a:xfrm>
        </p:grpSpPr>
        <p:cxnSp>
          <p:nvCxnSpPr>
            <p:cNvPr id="63" name="Přímá spojnice 62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8028384" y="5049624"/>
            <a:ext cx="792088" cy="540060"/>
            <a:chOff x="2987824" y="404664"/>
            <a:chExt cx="792088" cy="540060"/>
          </a:xfrm>
        </p:grpSpPr>
        <p:cxnSp>
          <p:nvCxnSpPr>
            <p:cNvPr id="66" name="Přímá spojnice 65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6835648" y="3783558"/>
            <a:ext cx="792088" cy="540060"/>
            <a:chOff x="2987824" y="404664"/>
            <a:chExt cx="792088" cy="540060"/>
          </a:xfrm>
        </p:grpSpPr>
        <p:cxnSp>
          <p:nvCxnSpPr>
            <p:cNvPr id="69" name="Přímá spojnice 68"/>
            <p:cNvCxnSpPr/>
            <p:nvPr/>
          </p:nvCxnSpPr>
          <p:spPr>
            <a:xfrm>
              <a:off x="2987824" y="404664"/>
              <a:ext cx="792088" cy="252028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H="1">
              <a:off x="2987824" y="656692"/>
              <a:ext cx="792088" cy="28803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6731081" y="5928311"/>
            <a:ext cx="720080" cy="576064"/>
            <a:chOff x="1115616" y="476672"/>
            <a:chExt cx="720080" cy="576064"/>
          </a:xfrm>
        </p:grpSpPr>
        <p:cxnSp>
          <p:nvCxnSpPr>
            <p:cNvPr id="72" name="Přímá spojnice 71"/>
            <p:cNvCxnSpPr/>
            <p:nvPr/>
          </p:nvCxnSpPr>
          <p:spPr>
            <a:xfrm flipH="1">
              <a:off x="1115616" y="476672"/>
              <a:ext cx="720080" cy="36004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>
              <a:off x="1115616" y="836712"/>
              <a:ext cx="720080" cy="216024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87" name="Skupina 86"/>
          <p:cNvGrpSpPr/>
          <p:nvPr/>
        </p:nvGrpSpPr>
        <p:grpSpPr>
          <a:xfrm>
            <a:off x="7992380" y="5990145"/>
            <a:ext cx="720080" cy="288032"/>
            <a:chOff x="4860032" y="476672"/>
            <a:chExt cx="720080" cy="288032"/>
          </a:xfrm>
        </p:grpSpPr>
        <p:cxnSp>
          <p:nvCxnSpPr>
            <p:cNvPr id="88" name="Přímá spojnice 87"/>
            <p:cNvCxnSpPr/>
            <p:nvPr/>
          </p:nvCxnSpPr>
          <p:spPr>
            <a:xfrm>
              <a:off x="4860032" y="476672"/>
              <a:ext cx="72008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>
              <a:off x="4860032" y="764704"/>
              <a:ext cx="72008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82037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388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Porovnávání čísel do 10 VY_32_INOVACE_1A_14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42</cp:revision>
  <dcterms:created xsi:type="dcterms:W3CDTF">2013-09-29T14:46:20Z</dcterms:created>
  <dcterms:modified xsi:type="dcterms:W3CDTF">2013-12-01T17:54:22Z</dcterms:modified>
</cp:coreProperties>
</file>