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51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2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272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320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57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628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460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60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978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245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780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37351-B628-467A-A49A-CE54986625D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6EAB5-24F7-437A-9521-922AA21DDB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42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Numerace </a:t>
            </a:r>
            <a:r>
              <a:rPr lang="cs-CZ" smtClean="0"/>
              <a:t>do </a:t>
            </a:r>
            <a:r>
              <a:rPr lang="cs-CZ" smtClean="0"/>
              <a:t>100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Sada 1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233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  <a:tabLst>
                <a:tab pos="3143250" algn="l"/>
              </a:tabLst>
            </a:pPr>
            <a:r>
              <a:rPr lang="cs-CZ" b="1" dirty="0" smtClean="0"/>
              <a:t>Anotace: </a:t>
            </a:r>
            <a:r>
              <a:rPr lang="cs-CZ" dirty="0" smtClean="0"/>
              <a:t>V tomto materiálu si žáci procvičují sčítání do 100 s přechodem desítky. Upevňují si zde znalost rozkladu </a:t>
            </a:r>
            <a:r>
              <a:rPr lang="cs-CZ" dirty="0"/>
              <a:t>čísel. Všechny strany jsou </a:t>
            </a:r>
            <a:r>
              <a:rPr lang="cs-CZ" dirty="0" smtClean="0"/>
              <a:t>interaktivní. Na první straně si opakují princip rozkladu doplňováním čísel. Na správné číslo vždy kliknou. Stejným způsobem pracují na dalších dvou stranách. Zde se již jedná o větší počet příkladů. Žáci se zároveň učí orientovat na stránce. Po zvládnutí učiva mohou čísla sami zapisovat pomocí rukopisných poznámek. V posledním úkole žáci provádí současně dva početní úkony – počítají příklady a zároveň porovnávají. Příklady zařazují do správných rámečků kliknutím.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25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postižení </a:t>
            </a:r>
            <a:r>
              <a:rPr lang="cs-CZ" dirty="0" smtClean="0"/>
              <a:t>-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196879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2656"/>
            <a:ext cx="45865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Čísla rozkládej a sečti.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Pomohou ti číslice, z nich vybírej správně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436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05906" y="1564332"/>
            <a:ext cx="328166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29+ 7=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1" y="1451841"/>
            <a:ext cx="35365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48+ 6 =</a:t>
            </a:r>
            <a:endParaRPr lang="cs-CZ" sz="8800" b="1" dirty="0">
              <a:solidFill>
                <a:srgbClr val="0070C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1921397" y="2722333"/>
            <a:ext cx="550664" cy="34904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72061" y="2722333"/>
            <a:ext cx="385440" cy="34552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6713163" y="2672459"/>
            <a:ext cx="550664" cy="3221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231632" y="2672459"/>
            <a:ext cx="360040" cy="32216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419872" y="1940872"/>
            <a:ext cx="792088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270702" y="1891563"/>
            <a:ext cx="792088" cy="79208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403477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1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595026" y="4005063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6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4077072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2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16863" y="4005064"/>
            <a:ext cx="6527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4</a:t>
            </a:r>
            <a:endParaRPr lang="cs-CZ" sz="72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81434" y="3861048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36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09769" y="4077072"/>
            <a:ext cx="11208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54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77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14134E-6 L 0.11388 -0.207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94" y="-103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76266E-6 L 0.11667 -0.192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33" y="-96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20056E-6 L 0.60208 -0.3497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104" y="-174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20056E-6 L 0.21632 -0.2236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16" y="-111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76266E-6 L 0.16684 -0.2132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33" y="-106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56604E-6 L -0.42552 -0.3076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85" y="-15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6983" y="-11621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8172400" y="3452727"/>
            <a:ext cx="792088" cy="64807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371005" y="3321245"/>
            <a:ext cx="792088" cy="64807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8172400" y="526323"/>
            <a:ext cx="792088" cy="64807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540306" y="620688"/>
            <a:ext cx="792088" cy="648072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0578" y="260648"/>
            <a:ext cx="32303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29+ 8 =</a:t>
            </a:r>
            <a:endParaRPr lang="cs-CZ" sz="8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8019" y="188640"/>
            <a:ext cx="32303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28+ 6 =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4675" y="2852935"/>
            <a:ext cx="299793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27+ 9=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6011" y="2996952"/>
            <a:ext cx="323037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26+ 9 =</a:t>
            </a:r>
            <a:endParaRPr lang="cs-CZ" sz="8000" b="1" dirty="0"/>
          </a:p>
        </p:txBody>
      </p:sp>
      <p:cxnSp>
        <p:nvCxnSpPr>
          <p:cNvPr id="9" name="Přímá spojnice 8"/>
          <p:cNvCxnSpPr>
            <a:stCxn id="4" idx="2"/>
          </p:cNvCxnSpPr>
          <p:nvPr/>
        </p:nvCxnSpPr>
        <p:spPr>
          <a:xfrm flipV="1">
            <a:off x="2055764" y="1268761"/>
            <a:ext cx="211980" cy="31532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267744" y="1268760"/>
            <a:ext cx="36004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6549736" y="1268760"/>
            <a:ext cx="32652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876256" y="1268760"/>
            <a:ext cx="36004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881736" y="3861048"/>
            <a:ext cx="386008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267744" y="3861048"/>
            <a:ext cx="360040" cy="3153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6444208" y="4018711"/>
            <a:ext cx="360040" cy="418401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804248" y="4018711"/>
            <a:ext cx="432048" cy="418401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7042395" y="4437112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685640" y="4458082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56276" y="1538390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832140" y="1528272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403005" y="1588287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282652" y="1588287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525133" y="4176375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120207" y="4176375"/>
            <a:ext cx="79208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60372" y="539540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93548" y="54202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7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83907" y="541330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515496" y="54372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4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50142" y="543034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088151" y="541330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6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662347" y="536701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6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454435" y="535295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14971" y="5350444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34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40796" y="5425153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37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45941" y="539540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36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144717" y="4253316"/>
            <a:ext cx="18473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52849" y="5437244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35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29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L 0.12812 -0.57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2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07864 -0.584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2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9 0.00046 L -0.01059 -0.721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-361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25931E-6 L 0.3125 -0.5836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25" y="-291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85185E-6 L 0.28976 -0.58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79" y="-2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854 0.00047 L 0.80937 -0.7212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42" y="-360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7.40741E-7 L -0.43629 -0.1976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23" y="-9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07407E-6 L -0.48768 -0.1953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92" y="-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0023 L -0.28645 -0.3185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22" y="-159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96296E-6 L -0.20382 -0.1571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91" y="-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7 L -0.14097 -0.1550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49" y="-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44668E-6 L 0.65295 -0.3037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-151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628"/>
          </a:xfrm>
          <a:prstGeom prst="actionButtonBlank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1647" y="463736"/>
            <a:ext cx="29258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35+ 9 </a:t>
            </a:r>
            <a:r>
              <a:rPr lang="cs-CZ" sz="7200" b="1" dirty="0" smtClean="0">
                <a:solidFill>
                  <a:srgbClr val="0070C0"/>
                </a:solidFill>
              </a:rPr>
              <a:t>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7020" y="2927549"/>
            <a:ext cx="29258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34+ 8 </a:t>
            </a:r>
            <a:r>
              <a:rPr lang="cs-CZ" sz="7200" b="1" dirty="0" smtClean="0">
                <a:solidFill>
                  <a:srgbClr val="0070C0"/>
                </a:solidFill>
              </a:rPr>
              <a:t>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927549"/>
            <a:ext cx="29258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37+ 8 </a:t>
            </a:r>
            <a:r>
              <a:rPr lang="cs-CZ" sz="7200" b="1" dirty="0" smtClean="0">
                <a:solidFill>
                  <a:srgbClr val="0070C0"/>
                </a:solidFill>
              </a:rPr>
              <a:t>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476672"/>
            <a:ext cx="29258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32+ 9 </a:t>
            </a:r>
            <a:r>
              <a:rPr lang="cs-CZ" sz="7200" b="1" dirty="0" smtClean="0">
                <a:solidFill>
                  <a:srgbClr val="0070C0"/>
                </a:solidFill>
              </a:rPr>
              <a:t>=</a:t>
            </a:r>
            <a:endParaRPr lang="cs-CZ" sz="7200" b="1" dirty="0">
              <a:solidFill>
                <a:srgbClr val="0070C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1552500" y="1353704"/>
            <a:ext cx="333000" cy="32329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07704" y="1340768"/>
            <a:ext cx="288032" cy="323297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948264" y="1411057"/>
            <a:ext cx="288032" cy="251289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755981" y="4112482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8028384" y="690977"/>
            <a:ext cx="864095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980638" y="1695011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689033" y="1677001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164809" y="635918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161691" y="1614758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31881" y="1645575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161691" y="4127878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052646" y="4147622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689033" y="4138490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028383" y="3240580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164809" y="3255964"/>
            <a:ext cx="864096" cy="72008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777185" y="50709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5</a:t>
            </a:r>
            <a:endParaRPr lang="cs-CZ" sz="6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339619" y="58385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34828" y="506293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8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633092" y="5062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572000" y="5029213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920190" y="5882100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762299" y="58080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269612" y="58429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164288" y="583858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989524" y="502718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E151B1"/>
                </a:solidFill>
              </a:rPr>
              <a:t>3</a:t>
            </a:r>
            <a:endParaRPr lang="cs-CZ" sz="6000" b="1" dirty="0">
              <a:solidFill>
                <a:srgbClr val="E151B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065744" y="50131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E151B1"/>
                </a:solidFill>
              </a:rPr>
              <a:t>5</a:t>
            </a:r>
            <a:endParaRPr lang="cs-CZ" sz="6000" b="1" dirty="0">
              <a:solidFill>
                <a:srgbClr val="E151B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814178" y="50131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 flipH="1">
            <a:off x="1626717" y="3858474"/>
            <a:ext cx="425003" cy="25400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051720" y="3858474"/>
            <a:ext cx="299661" cy="25400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553129" y="3858474"/>
            <a:ext cx="539151" cy="25400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092280" y="3858474"/>
            <a:ext cx="392414" cy="25400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6553129" y="1411057"/>
            <a:ext cx="395135" cy="203701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2275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09583 -0.512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92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296E-6 L 0.10938 -0.635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469" y="-3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0.00046 L -0.15503 -0.6534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03" y="-327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0.55364 -0.511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74" y="-2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0.38576 -0.5020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0.00047 L 0.02604 -0.6405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-320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59259E-6 L 0.12813 -0.1476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06" y="-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13038 -0.1497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28" y="-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22 0.00023 L -0.43854 -0.3937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88" y="-197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07407E-6 L 0.00782 -0.2685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" y="-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L -0.52379 -0.2634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98" y="-1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55 0.00023 L 0.44705 -0.3999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25" y="-20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00052"/>
            <a:ext cx="84859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Vypočítej příklady .Do správného sloupce je přiřadíš podle výsledků kliknutím.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904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683568" y="69589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656922" y="112474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635896" y="1064811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232009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00310" y="620688"/>
            <a:ext cx="72008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961103" y="1051988"/>
            <a:ext cx="576064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259632" y="463024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45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390269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45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319008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45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04012" y="6014035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34+ 8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82802" y="5306731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36+ 9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49135" y="5229199"/>
            <a:ext cx="1423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38   +7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1396" y="5306732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39+ 6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1396" y="5982858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38+ 8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57676" y="5231654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40+ 4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74201" y="5982859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38+ 9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1780" y="6042500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35+ 7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5953063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38+ 9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3285" y="5229200"/>
            <a:ext cx="1220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39+ 5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6" name="Slunce 25"/>
          <p:cNvSpPr/>
          <p:nvPr/>
        </p:nvSpPr>
        <p:spPr>
          <a:xfrm>
            <a:off x="107504" y="980727"/>
            <a:ext cx="364276" cy="36004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6398212" y="907971"/>
            <a:ext cx="364276" cy="36004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186589" y="1037432"/>
            <a:ext cx="364276" cy="36004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/>
          <p:nvPr/>
        </p:nvCxnSpPr>
        <p:spPr>
          <a:xfrm>
            <a:off x="0" y="5085184"/>
            <a:ext cx="9144000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30423" y="0"/>
            <a:ext cx="29391" cy="508518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022402" y="0"/>
            <a:ext cx="33443" cy="508518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0" y="1642447"/>
            <a:ext cx="9144000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01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0155E-6 L 0.06059 -0.498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1" y="-249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62619E-6 L -0.14913 -0.383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5" y="-19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576E-6 L -0.00712 -0.5093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-25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576E-6 L -0.20052 -0.40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35" y="-20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155E-6 L -0.38629 -0.2778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23" y="-13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74439E-6 L 0.03524 -0.406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3" y="-20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61554E-6 L 0.51528 -0.6079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64" y="-303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61554E-6 L 0.14601 -0.5135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2" y="-25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28846E-6 L -0.05868 -0.4043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4" y="-202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8013E-6 L -0.34011 -0.3083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4" y="-154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347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Numerace do 100 I. VY_32_INOVACE_1A_17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100 - rozklad VY_32_INOVACE_1A_03 Číslo projektu: CZ.1.07/1.4.00/21.1101</dc:title>
  <dc:creator>pc</dc:creator>
  <cp:lastModifiedBy>pc</cp:lastModifiedBy>
  <cp:revision>19</cp:revision>
  <dcterms:created xsi:type="dcterms:W3CDTF">2013-09-21T17:12:40Z</dcterms:created>
  <dcterms:modified xsi:type="dcterms:W3CDTF">2013-12-01T18:57:52Z</dcterms:modified>
</cp:coreProperties>
</file>