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5" r:id="rId4"/>
    <p:sldId id="256" r:id="rId5"/>
    <p:sldId id="266" r:id="rId6"/>
    <p:sldId id="257" r:id="rId7"/>
    <p:sldId id="267" r:id="rId8"/>
    <p:sldId id="258" r:id="rId9"/>
    <p:sldId id="268" r:id="rId10"/>
    <p:sldId id="260" r:id="rId11"/>
    <p:sldId id="261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DDFCD0"/>
    <a:srgbClr val="FF33CC"/>
    <a:srgbClr val="FFFFCC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979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423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536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48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24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83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1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07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97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047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231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C10E4-9737-4D72-941E-876224D70772}" type="datetimeFigureOut">
              <a:rPr lang="cs-CZ" smtClean="0"/>
              <a:t>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6D06F-F5CF-42B2-8518-6283FE5FC4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21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Numerace do 100 II.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VY_32_INOVACE_1A_18</a:t>
            </a:r>
            <a:r>
              <a:rPr lang="cs-CZ" sz="4000"/>
              <a:t/>
            </a:r>
            <a:br>
              <a:rPr lang="cs-CZ" sz="4000"/>
            </a:br>
            <a:r>
              <a:rPr lang="cs-CZ" sz="3100"/>
              <a:t>Číslo projektu: CZ.1.07/1.5.00/34.1056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1</a:t>
            </a:r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55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V tomto materiálu si žáci upevňují znalost čísel a početních výkonů do 100. První strana je interaktivní. Žáci doplňují správné výsledky kliknutím, procvičují sčítání a odčítání. Na druhé straně již pracují s více znaménky v jednom příkladu. Konečný výsledek přiřazují přetahováním. Třetí strana je opět interaktivní – žáci kliknutím doplňují číselné řady (tři čísla). Na posledních třech stranách žáci počítají příklady. Správný výsledek přiřazují čarou – rukopisné poznámky.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35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Microsoft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Žák (PAS</a:t>
            </a:r>
            <a:r>
              <a:rPr lang="cs-CZ" dirty="0"/>
              <a:t>, MP, kombinované postižení </a:t>
            </a:r>
            <a:r>
              <a:rPr lang="cs-CZ" dirty="0" smtClean="0"/>
              <a:t>- MP </a:t>
            </a:r>
            <a:r>
              <a:rPr lang="cs-CZ" dirty="0"/>
              <a:t>v kombinaci se zdravotním znevýhodněním, MP v kombinaci </a:t>
            </a:r>
            <a:r>
              <a:rPr lang="cs-CZ"/>
              <a:t>s </a:t>
            </a:r>
            <a:r>
              <a:rPr lang="cs-CZ" smtClean="0"/>
              <a:t>PAS, </a:t>
            </a:r>
            <a:r>
              <a:rPr lang="cs-CZ"/>
              <a:t>vícečetné </a:t>
            </a:r>
            <a:r>
              <a:rPr lang="cs-CZ" smtClean="0"/>
              <a:t>postižení)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Praktická škola jednoletá</a:t>
            </a:r>
          </a:p>
        </p:txBody>
      </p:sp>
    </p:spTree>
    <p:extLst>
      <p:ext uri="{BB962C8B-B14F-4D97-AF65-F5344CB8AC3E}">
        <p14:creationId xmlns:p14="http://schemas.microsoft.com/office/powerpoint/2010/main" val="196879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91264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Vypočítej příklady. Na správný výsledek klikni.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286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rgbClr val="FFFFC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Skupina 52"/>
          <p:cNvGrpSpPr/>
          <p:nvPr/>
        </p:nvGrpSpPr>
        <p:grpSpPr>
          <a:xfrm>
            <a:off x="301178" y="560264"/>
            <a:ext cx="3384376" cy="3240360"/>
            <a:chOff x="301178" y="560264"/>
            <a:chExt cx="3384376" cy="3240360"/>
          </a:xfrm>
        </p:grpSpPr>
        <p:grpSp>
          <p:nvGrpSpPr>
            <p:cNvPr id="23" name="Skupina 22"/>
            <p:cNvGrpSpPr/>
            <p:nvPr/>
          </p:nvGrpSpPr>
          <p:grpSpPr>
            <a:xfrm>
              <a:off x="301178" y="560264"/>
              <a:ext cx="3384376" cy="3240360"/>
              <a:chOff x="323528" y="584684"/>
              <a:chExt cx="3384376" cy="3240360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899592" y="1124744"/>
                <a:ext cx="2232248" cy="2160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Ovál 4"/>
              <p:cNvSpPr/>
              <p:nvPr/>
            </p:nvSpPr>
            <p:spPr>
              <a:xfrm>
                <a:off x="1439652" y="1664804"/>
                <a:ext cx="1152128" cy="108012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Ovál 5"/>
              <p:cNvSpPr/>
              <p:nvPr/>
            </p:nvSpPr>
            <p:spPr>
              <a:xfrm>
                <a:off x="323528" y="584684"/>
                <a:ext cx="3384376" cy="324036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" name="Přímá spojnice 7"/>
              <p:cNvCxnSpPr>
                <a:stCxn id="6" idx="0"/>
                <a:endCxn id="5" idx="0"/>
              </p:cNvCxnSpPr>
              <p:nvPr/>
            </p:nvCxnSpPr>
            <p:spPr>
              <a:xfrm>
                <a:off x="2015716" y="58468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>
                <a:stCxn id="5" idx="4"/>
                <a:endCxn id="6" idx="4"/>
              </p:cNvCxnSpPr>
              <p:nvPr/>
            </p:nvCxnSpPr>
            <p:spPr>
              <a:xfrm>
                <a:off x="2015716" y="274492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>
                <a:stCxn id="5" idx="7"/>
                <a:endCxn id="6" idx="7"/>
              </p:cNvCxnSpPr>
              <p:nvPr/>
            </p:nvCxnSpPr>
            <p:spPr>
              <a:xfrm flipV="1">
                <a:off x="2423055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13"/>
              <p:cNvCxnSpPr>
                <a:stCxn id="5" idx="6"/>
                <a:endCxn id="6" idx="6"/>
              </p:cNvCxnSpPr>
              <p:nvPr/>
            </p:nvCxnSpPr>
            <p:spPr>
              <a:xfrm>
                <a:off x="2591780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>
                <a:stCxn id="5" idx="5"/>
                <a:endCxn id="6" idx="5"/>
              </p:cNvCxnSpPr>
              <p:nvPr/>
            </p:nvCxnSpPr>
            <p:spPr>
              <a:xfrm>
                <a:off x="2423055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>
                <a:stCxn id="5" idx="1"/>
                <a:endCxn id="6" idx="1"/>
              </p:cNvCxnSpPr>
              <p:nvPr/>
            </p:nvCxnSpPr>
            <p:spPr>
              <a:xfrm flipH="1" flipV="1">
                <a:off x="819158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>
                <a:stCxn id="5" idx="2"/>
                <a:endCxn id="6" idx="2"/>
              </p:cNvCxnSpPr>
              <p:nvPr/>
            </p:nvCxnSpPr>
            <p:spPr>
              <a:xfrm flipH="1">
                <a:off x="323528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>
                <a:stCxn id="5" idx="3"/>
                <a:endCxn id="6" idx="3"/>
              </p:cNvCxnSpPr>
              <p:nvPr/>
            </p:nvCxnSpPr>
            <p:spPr>
              <a:xfrm flipH="1">
                <a:off x="819158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6" name="TextovéPole 35"/>
            <p:cNvSpPr txBox="1"/>
            <p:nvPr/>
          </p:nvSpPr>
          <p:spPr>
            <a:xfrm>
              <a:off x="1565913" y="1912476"/>
              <a:ext cx="10743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40 +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004351" y="1185979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5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569430" y="1620088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7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2556830" y="2215458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9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2090248" y="2645458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3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561958" y="2604972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1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022160" y="2138272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8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1032847" y="1581447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6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451551" y="1208233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00B050"/>
                  </a:solidFill>
                </a:rPr>
                <a:t>4</a:t>
              </a:r>
              <a:endParaRPr lang="cs-CZ" sz="3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4499992" y="565697"/>
            <a:ext cx="3384376" cy="3240360"/>
            <a:chOff x="4499992" y="565697"/>
            <a:chExt cx="3384376" cy="3240360"/>
          </a:xfrm>
        </p:grpSpPr>
        <p:grpSp>
          <p:nvGrpSpPr>
            <p:cNvPr id="24" name="Skupina 23"/>
            <p:cNvGrpSpPr/>
            <p:nvPr/>
          </p:nvGrpSpPr>
          <p:grpSpPr>
            <a:xfrm>
              <a:off x="4499992" y="565697"/>
              <a:ext cx="3384376" cy="3240360"/>
              <a:chOff x="323528" y="584684"/>
              <a:chExt cx="3384376" cy="3240360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899592" y="1124744"/>
                <a:ext cx="2232248" cy="2160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Ovál 25"/>
              <p:cNvSpPr/>
              <p:nvPr/>
            </p:nvSpPr>
            <p:spPr>
              <a:xfrm>
                <a:off x="1439652" y="1664804"/>
                <a:ext cx="1152128" cy="108012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Ovál 26"/>
              <p:cNvSpPr/>
              <p:nvPr/>
            </p:nvSpPr>
            <p:spPr>
              <a:xfrm>
                <a:off x="323528" y="584684"/>
                <a:ext cx="3384376" cy="324036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>
                <a:stCxn id="27" idx="0"/>
                <a:endCxn id="26" idx="0"/>
              </p:cNvCxnSpPr>
              <p:nvPr/>
            </p:nvCxnSpPr>
            <p:spPr>
              <a:xfrm>
                <a:off x="2015716" y="58468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>
                <a:stCxn id="26" idx="4"/>
                <a:endCxn id="27" idx="4"/>
              </p:cNvCxnSpPr>
              <p:nvPr/>
            </p:nvCxnSpPr>
            <p:spPr>
              <a:xfrm>
                <a:off x="2015716" y="2744924"/>
                <a:ext cx="0" cy="108012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>
                <a:stCxn id="26" idx="7"/>
                <a:endCxn id="27" idx="7"/>
              </p:cNvCxnSpPr>
              <p:nvPr/>
            </p:nvCxnSpPr>
            <p:spPr>
              <a:xfrm flipV="1">
                <a:off x="2423055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>
                <a:stCxn id="26" idx="6"/>
                <a:endCxn id="27" idx="6"/>
              </p:cNvCxnSpPr>
              <p:nvPr/>
            </p:nvCxnSpPr>
            <p:spPr>
              <a:xfrm>
                <a:off x="2591780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>
                <a:stCxn id="26" idx="5"/>
                <a:endCxn id="27" idx="5"/>
              </p:cNvCxnSpPr>
              <p:nvPr/>
            </p:nvCxnSpPr>
            <p:spPr>
              <a:xfrm>
                <a:off x="2423055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/>
              <p:cNvCxnSpPr>
                <a:stCxn id="26" idx="1"/>
                <a:endCxn id="27" idx="1"/>
              </p:cNvCxnSpPr>
              <p:nvPr/>
            </p:nvCxnSpPr>
            <p:spPr>
              <a:xfrm flipH="1" flipV="1">
                <a:off x="819158" y="105922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>
                <a:stCxn id="26" idx="2"/>
                <a:endCxn id="27" idx="2"/>
              </p:cNvCxnSpPr>
              <p:nvPr/>
            </p:nvCxnSpPr>
            <p:spPr>
              <a:xfrm flipH="1">
                <a:off x="323528" y="2204864"/>
                <a:ext cx="11161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>
                <a:stCxn id="26" idx="3"/>
                <a:endCxn id="27" idx="3"/>
              </p:cNvCxnSpPr>
              <p:nvPr/>
            </p:nvCxnSpPr>
            <p:spPr>
              <a:xfrm flipH="1">
                <a:off x="819158" y="2586744"/>
                <a:ext cx="789219" cy="76376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7" name="TextovéPole 36"/>
            <p:cNvSpPr txBox="1"/>
            <p:nvPr/>
          </p:nvSpPr>
          <p:spPr>
            <a:xfrm>
              <a:off x="5703905" y="1850920"/>
              <a:ext cx="9765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60 -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5616116" y="1161618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6306864" y="1185979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6784776" y="1592652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6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6743071" y="2225824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8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6264194" y="2675297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1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5633361" y="2586743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3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5313319" y="2185877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7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207775" y="1624589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</a:rPr>
                <a:t>9</a:t>
              </a:r>
              <a:endParaRPr lang="cs-CZ" sz="36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56" name="TextovéPole 55"/>
          <p:cNvSpPr txBox="1"/>
          <p:nvPr/>
        </p:nvSpPr>
        <p:spPr>
          <a:xfrm>
            <a:off x="640752" y="581397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44</a:t>
            </a:r>
            <a:endParaRPr lang="cs-CZ" sz="32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674810" y="579844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45</a:t>
            </a:r>
            <a:endParaRPr lang="cs-CZ" sz="32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2588477" y="492310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47</a:t>
            </a:r>
            <a:endParaRPr lang="cs-CZ" sz="32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872099" y="485629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49</a:t>
            </a:r>
            <a:endParaRPr lang="cs-CZ" sz="32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8100392" y="485629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43</a:t>
            </a:r>
            <a:endParaRPr lang="cs-CZ" sz="32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1598847" y="496011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41</a:t>
            </a:r>
            <a:endParaRPr lang="cs-CZ" sz="32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1660903" y="581397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48</a:t>
            </a:r>
            <a:endParaRPr lang="cs-CZ" sz="32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589970" y="494846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46</a:t>
            </a:r>
            <a:endParaRPr lang="cs-CZ" sz="32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5919212" y="577893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51</a:t>
            </a:r>
            <a:endParaRPr lang="cs-CZ" sz="32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830648" y="494846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53</a:t>
            </a:r>
            <a:endParaRPr lang="cs-CZ" sz="32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864541" y="579844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57</a:t>
            </a:r>
            <a:endParaRPr lang="cs-CZ" sz="32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7084078" y="577893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59</a:t>
            </a:r>
            <a:endParaRPr lang="cs-CZ" sz="32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7025582" y="490338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52</a:t>
            </a:r>
            <a:endParaRPr lang="cs-CZ" sz="32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746572" y="579844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54</a:t>
            </a:r>
            <a:endParaRPr lang="cs-CZ" sz="32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746572" y="492588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56</a:t>
            </a:r>
            <a:endParaRPr lang="cs-CZ" sz="32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8100390" y="576991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58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92338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9.9468E-8 L -0.02257 -0.515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" y="-25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16378E-8 L 0.05052 -0.7573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-378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2922E-6 L -0.05365 -0.755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-37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034E-6 L 0.05018 -0.50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" y="-25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49063E-6 L -0.31667 -0.34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33" y="-17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49063E-6 L -0.63924 -0.2401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62" y="-120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54638E-7 L -0.05417 -0.26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13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11751E-7 L -0.12587 -0.4931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246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08374E-7 L -0.3151 -0.7344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67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60768E-6 L 0.30157 -0.6173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-308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92922E-6 L 0.3882 -0.6187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10" y="-309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11589E-6 L 0.0059 -0.3414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170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11751E-7 L -0.07882 -0.3881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94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96 -0.03123 L 0.06128 -0.3775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7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6241E-6 L -0.02361 -0.359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-179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6.08374E-7 L -0.14965 -0.5979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299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00953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Vypočítej příklady. Správný výsledek spoj čarou.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850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rgbClr val="FFCC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3691" y="1196752"/>
            <a:ext cx="864096" cy="7920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46536" y="1240386"/>
            <a:ext cx="864096" cy="7920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2167" y="18864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69736" y="2276872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2D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3691" y="342900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933FF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0607" y="4581128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1912" y="5805264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F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46536" y="18864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275795" y="18864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295297" y="1206660"/>
            <a:ext cx="864096" cy="7920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91755" y="2276872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2D05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47572" y="18864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780451" y="4589271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5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763688" y="342900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933FF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23896" y="5798595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F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23896" y="4589271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5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53158" y="5790708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F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846536" y="5754707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F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245247" y="4573489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00B05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23896" y="342900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933FF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46243" y="3429000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933FF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35734" y="2349107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2D05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245247" y="2276872"/>
            <a:ext cx="86409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rgbClr val="92D05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747572" y="1248761"/>
            <a:ext cx="864096" cy="7920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72" name="Skupina 71"/>
          <p:cNvGrpSpPr/>
          <p:nvPr/>
        </p:nvGrpSpPr>
        <p:grpSpPr>
          <a:xfrm>
            <a:off x="2774273" y="404664"/>
            <a:ext cx="360040" cy="360040"/>
            <a:chOff x="6516216" y="404664"/>
            <a:chExt cx="360040" cy="360040"/>
          </a:xfrm>
        </p:grpSpPr>
        <p:cxnSp>
          <p:nvCxnSpPr>
            <p:cNvPr id="30" name="Přímá spojnice 29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Skupina 129"/>
          <p:cNvGrpSpPr/>
          <p:nvPr/>
        </p:nvGrpSpPr>
        <p:grpSpPr>
          <a:xfrm>
            <a:off x="6012160" y="1492405"/>
            <a:ext cx="288032" cy="152400"/>
            <a:chOff x="6588224" y="1248761"/>
            <a:chExt cx="288032" cy="152400"/>
          </a:xfrm>
        </p:grpSpPr>
        <p:cxnSp>
          <p:nvCxnSpPr>
            <p:cNvPr id="35" name="Přímá spojnice 3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" name="Přímá spojnice 36"/>
          <p:cNvCxnSpPr/>
          <p:nvPr/>
        </p:nvCxnSpPr>
        <p:spPr>
          <a:xfrm>
            <a:off x="4283968" y="6211634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1413527" y="6211634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283968" y="4985315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1306494" y="4977172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843808" y="3813176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4283968" y="2627728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4283968" y="584684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1331640" y="2620361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2843808" y="1592796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331640" y="584684"/>
            <a:ext cx="2880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73" name="Skupina 72"/>
          <p:cNvGrpSpPr/>
          <p:nvPr/>
        </p:nvGrpSpPr>
        <p:grpSpPr>
          <a:xfrm>
            <a:off x="1331640" y="1443844"/>
            <a:ext cx="360040" cy="360040"/>
            <a:chOff x="6516216" y="404664"/>
            <a:chExt cx="360040" cy="360040"/>
          </a:xfrm>
        </p:grpSpPr>
        <p:cxnSp>
          <p:nvCxnSpPr>
            <p:cNvPr id="74" name="Přímá spojnice 73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nice 74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Skupina 75"/>
          <p:cNvGrpSpPr/>
          <p:nvPr/>
        </p:nvGrpSpPr>
        <p:grpSpPr>
          <a:xfrm>
            <a:off x="4283968" y="1425832"/>
            <a:ext cx="360040" cy="360040"/>
            <a:chOff x="6516216" y="404664"/>
            <a:chExt cx="360040" cy="360040"/>
          </a:xfrm>
        </p:grpSpPr>
        <p:cxnSp>
          <p:nvCxnSpPr>
            <p:cNvPr id="77" name="Přímá spojnice 76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Skupina 78"/>
          <p:cNvGrpSpPr/>
          <p:nvPr/>
        </p:nvGrpSpPr>
        <p:grpSpPr>
          <a:xfrm>
            <a:off x="2883241" y="2477343"/>
            <a:ext cx="360040" cy="360040"/>
            <a:chOff x="6516216" y="404664"/>
            <a:chExt cx="360040" cy="360040"/>
          </a:xfrm>
        </p:grpSpPr>
        <p:cxnSp>
          <p:nvCxnSpPr>
            <p:cNvPr id="80" name="Přímá spojnice 79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Skupina 81"/>
          <p:cNvGrpSpPr/>
          <p:nvPr/>
        </p:nvGrpSpPr>
        <p:grpSpPr>
          <a:xfrm>
            <a:off x="1305522" y="3633156"/>
            <a:ext cx="360040" cy="360040"/>
            <a:chOff x="6516216" y="404664"/>
            <a:chExt cx="360040" cy="360040"/>
          </a:xfrm>
        </p:grpSpPr>
        <p:cxnSp>
          <p:nvCxnSpPr>
            <p:cNvPr id="83" name="Přímá spojnice 82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Přímá spojnice 83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Skupina 84"/>
          <p:cNvGrpSpPr/>
          <p:nvPr/>
        </p:nvGrpSpPr>
        <p:grpSpPr>
          <a:xfrm>
            <a:off x="4149762" y="3645024"/>
            <a:ext cx="360040" cy="360040"/>
            <a:chOff x="6516216" y="404664"/>
            <a:chExt cx="360040" cy="360040"/>
          </a:xfrm>
        </p:grpSpPr>
        <p:cxnSp>
          <p:nvCxnSpPr>
            <p:cNvPr id="86" name="Přímá spojnice 85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Přímá spojnice 86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Skupina 87"/>
          <p:cNvGrpSpPr/>
          <p:nvPr/>
        </p:nvGrpSpPr>
        <p:grpSpPr>
          <a:xfrm>
            <a:off x="2771800" y="4797152"/>
            <a:ext cx="360040" cy="360040"/>
            <a:chOff x="6516216" y="404664"/>
            <a:chExt cx="360040" cy="360040"/>
          </a:xfrm>
        </p:grpSpPr>
        <p:cxnSp>
          <p:nvCxnSpPr>
            <p:cNvPr id="89" name="Přímá spojnice 88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Přímá spojnice 89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Skupina 90"/>
          <p:cNvGrpSpPr/>
          <p:nvPr/>
        </p:nvGrpSpPr>
        <p:grpSpPr>
          <a:xfrm>
            <a:off x="2807804" y="5970731"/>
            <a:ext cx="360040" cy="360040"/>
            <a:chOff x="6516216" y="404664"/>
            <a:chExt cx="360040" cy="360040"/>
          </a:xfrm>
        </p:grpSpPr>
        <p:cxnSp>
          <p:nvCxnSpPr>
            <p:cNvPr id="92" name="Přímá spojnice 91"/>
            <p:cNvCxnSpPr/>
            <p:nvPr/>
          </p:nvCxnSpPr>
          <p:spPr>
            <a:xfrm>
              <a:off x="6516216" y="584684"/>
              <a:ext cx="36004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Přímá spojnice 92"/>
            <p:cNvCxnSpPr/>
            <p:nvPr/>
          </p:nvCxnSpPr>
          <p:spPr>
            <a:xfrm>
              <a:off x="6696236" y="404664"/>
              <a:ext cx="0" cy="36004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Skupina 133"/>
          <p:cNvGrpSpPr/>
          <p:nvPr/>
        </p:nvGrpSpPr>
        <p:grpSpPr>
          <a:xfrm>
            <a:off x="6010710" y="2635876"/>
            <a:ext cx="288032" cy="152400"/>
            <a:chOff x="6588224" y="1248761"/>
            <a:chExt cx="288032" cy="152400"/>
          </a:xfrm>
        </p:grpSpPr>
        <p:cxnSp>
          <p:nvCxnSpPr>
            <p:cNvPr id="135" name="Přímá spojnice 13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Přímá spojnice 13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Skupina 154"/>
          <p:cNvGrpSpPr/>
          <p:nvPr/>
        </p:nvGrpSpPr>
        <p:grpSpPr>
          <a:xfrm>
            <a:off x="6017610" y="6074551"/>
            <a:ext cx="288032" cy="152400"/>
            <a:chOff x="6588224" y="1248761"/>
            <a:chExt cx="288032" cy="152400"/>
          </a:xfrm>
        </p:grpSpPr>
        <p:cxnSp>
          <p:nvCxnSpPr>
            <p:cNvPr id="156" name="Přímá spojnice 155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Přímá spojnice 156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Skupina 157"/>
          <p:cNvGrpSpPr/>
          <p:nvPr/>
        </p:nvGrpSpPr>
        <p:grpSpPr>
          <a:xfrm>
            <a:off x="6010710" y="4921626"/>
            <a:ext cx="288032" cy="152400"/>
            <a:chOff x="6588224" y="1248761"/>
            <a:chExt cx="288032" cy="152400"/>
          </a:xfrm>
        </p:grpSpPr>
        <p:cxnSp>
          <p:nvCxnSpPr>
            <p:cNvPr id="159" name="Přímá spojnice 158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Přímá spojnice 159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Skupina 160"/>
          <p:cNvGrpSpPr/>
          <p:nvPr/>
        </p:nvGrpSpPr>
        <p:grpSpPr>
          <a:xfrm>
            <a:off x="6012160" y="3676855"/>
            <a:ext cx="288032" cy="152400"/>
            <a:chOff x="6588224" y="1248761"/>
            <a:chExt cx="288032" cy="152400"/>
          </a:xfrm>
        </p:grpSpPr>
        <p:cxnSp>
          <p:nvCxnSpPr>
            <p:cNvPr id="162" name="Přímá spojnice 161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Přímá spojnice 162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4" name="Skupina 163"/>
          <p:cNvGrpSpPr/>
          <p:nvPr/>
        </p:nvGrpSpPr>
        <p:grpSpPr>
          <a:xfrm>
            <a:off x="6012160" y="400955"/>
            <a:ext cx="288032" cy="152400"/>
            <a:chOff x="6588224" y="1248761"/>
            <a:chExt cx="288032" cy="152400"/>
          </a:xfrm>
        </p:grpSpPr>
        <p:cxnSp>
          <p:nvCxnSpPr>
            <p:cNvPr id="165" name="Přímá spojnice 164"/>
            <p:cNvCxnSpPr/>
            <p:nvPr/>
          </p:nvCxnSpPr>
          <p:spPr>
            <a:xfrm>
              <a:off x="6588224" y="12487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Přímá spojnice 165"/>
            <p:cNvCxnSpPr/>
            <p:nvPr/>
          </p:nvCxnSpPr>
          <p:spPr>
            <a:xfrm>
              <a:off x="6588224" y="1401161"/>
              <a:ext cx="288032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ovéPole 1"/>
          <p:cNvSpPr txBox="1"/>
          <p:nvPr/>
        </p:nvSpPr>
        <p:spPr>
          <a:xfrm>
            <a:off x="411940" y="26867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50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26301" y="21354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4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05169" y="2098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3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004048" y="22241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9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8039949" y="4921626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40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60635" y="126201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60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056408" y="1280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482725" y="124876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6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957444" y="126201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8039461" y="126201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61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63786" y="233842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40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001627" y="231897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9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463030" y="22893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4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989997" y="239120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5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995579" y="22241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60634" y="342925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33FF"/>
                </a:solidFill>
              </a:rPr>
              <a:t>70</a:t>
            </a:r>
            <a:endParaRPr lang="cs-CZ" sz="4000" b="1" dirty="0">
              <a:solidFill>
                <a:srgbClr val="9933FF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967634" y="347110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33FF"/>
                </a:solidFill>
              </a:rPr>
              <a:t>7</a:t>
            </a:r>
            <a:endParaRPr lang="cs-CZ" sz="4000" b="1" dirty="0">
              <a:solidFill>
                <a:srgbClr val="9933FF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485667" y="34592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33FF"/>
                </a:solidFill>
              </a:rPr>
              <a:t>8</a:t>
            </a:r>
            <a:endParaRPr lang="cs-CZ" sz="4000" b="1" dirty="0">
              <a:solidFill>
                <a:srgbClr val="9933FF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4932715" y="34592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33FF"/>
                </a:solidFill>
              </a:rPr>
              <a:t>3</a:t>
            </a:r>
            <a:endParaRPr lang="cs-CZ" sz="4000" b="1" dirty="0">
              <a:solidFill>
                <a:srgbClr val="9933FF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392195" y="461475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30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990323" y="459535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6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450058" y="461559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4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973228" y="46438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7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8009879" y="591527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21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8039460" y="230699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72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392195" y="584736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90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043275" y="585769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3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3505169" y="588279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4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932715" y="584736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1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8010367" y="3565123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90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16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91264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Doplň číselnou řadu. Správné číslo nejprve řekni, pak na ně klikni. Pracuj v každém sloupci zvlášť.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49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4427984" y="0"/>
            <a:ext cx="72008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59" name="Skupina 58"/>
          <p:cNvGrpSpPr/>
          <p:nvPr/>
        </p:nvGrpSpPr>
        <p:grpSpPr>
          <a:xfrm>
            <a:off x="251520" y="670741"/>
            <a:ext cx="2376264" cy="924960"/>
            <a:chOff x="251520" y="670741"/>
            <a:chExt cx="2376264" cy="924960"/>
          </a:xfrm>
        </p:grpSpPr>
        <p:grpSp>
          <p:nvGrpSpPr>
            <p:cNvPr id="22" name="Skupina 21"/>
            <p:cNvGrpSpPr/>
            <p:nvPr/>
          </p:nvGrpSpPr>
          <p:grpSpPr>
            <a:xfrm>
              <a:off x="251520" y="670741"/>
              <a:ext cx="2376264" cy="792088"/>
              <a:chOff x="251520" y="260648"/>
              <a:chExt cx="2376264" cy="792088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" name="Přímá spojnice 8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ovéPole 50"/>
            <p:cNvSpPr txBox="1"/>
            <p:nvPr/>
          </p:nvSpPr>
          <p:spPr>
            <a:xfrm>
              <a:off x="1058884" y="764704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29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312676" y="2348880"/>
            <a:ext cx="2376264" cy="933969"/>
            <a:chOff x="312676" y="2348880"/>
            <a:chExt cx="2376264" cy="933969"/>
          </a:xfrm>
        </p:grpSpPr>
        <p:grpSp>
          <p:nvGrpSpPr>
            <p:cNvPr id="23" name="Skupina 22"/>
            <p:cNvGrpSpPr/>
            <p:nvPr/>
          </p:nvGrpSpPr>
          <p:grpSpPr>
            <a:xfrm>
              <a:off x="312676" y="2348880"/>
              <a:ext cx="2376264" cy="792088"/>
              <a:chOff x="251520" y="260648"/>
              <a:chExt cx="2376264" cy="792088"/>
            </a:xfrm>
          </p:grpSpPr>
          <p:sp>
            <p:nvSpPr>
              <p:cNvPr id="24" name="Obdélník 23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5" name="Přímá spojnice 24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2" name="TextovéPole 51"/>
            <p:cNvSpPr txBox="1"/>
            <p:nvPr/>
          </p:nvSpPr>
          <p:spPr>
            <a:xfrm>
              <a:off x="1131378" y="2451852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37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297378" y="4041068"/>
            <a:ext cx="2376264" cy="941653"/>
            <a:chOff x="297378" y="4041068"/>
            <a:chExt cx="2376264" cy="941653"/>
          </a:xfrm>
        </p:grpSpPr>
        <p:grpSp>
          <p:nvGrpSpPr>
            <p:cNvPr id="27" name="Skupina 26"/>
            <p:cNvGrpSpPr/>
            <p:nvPr/>
          </p:nvGrpSpPr>
          <p:grpSpPr>
            <a:xfrm>
              <a:off x="297378" y="4041068"/>
              <a:ext cx="2376264" cy="792088"/>
              <a:chOff x="251520" y="260648"/>
              <a:chExt cx="2376264" cy="792088"/>
            </a:xfrm>
          </p:grpSpPr>
          <p:sp>
            <p:nvSpPr>
              <p:cNvPr id="28" name="Obdélník 27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9" name="Přímá spojnice 28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3" name="TextovéPole 52"/>
            <p:cNvSpPr txBox="1"/>
            <p:nvPr/>
          </p:nvSpPr>
          <p:spPr>
            <a:xfrm>
              <a:off x="1131378" y="4151724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40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312676" y="5733256"/>
            <a:ext cx="2376264" cy="926444"/>
            <a:chOff x="312676" y="5733256"/>
            <a:chExt cx="2376264" cy="926444"/>
          </a:xfrm>
        </p:grpSpPr>
        <p:grpSp>
          <p:nvGrpSpPr>
            <p:cNvPr id="31" name="Skupina 30"/>
            <p:cNvGrpSpPr/>
            <p:nvPr/>
          </p:nvGrpSpPr>
          <p:grpSpPr>
            <a:xfrm>
              <a:off x="312676" y="5733256"/>
              <a:ext cx="2376264" cy="792088"/>
              <a:chOff x="251520" y="260648"/>
              <a:chExt cx="2376264" cy="792088"/>
            </a:xfrm>
          </p:grpSpPr>
          <p:sp>
            <p:nvSpPr>
              <p:cNvPr id="32" name="Obdélník 31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3" name="Přímá spojnice 32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4" name="TextovéPole 53"/>
            <p:cNvSpPr txBox="1"/>
            <p:nvPr/>
          </p:nvSpPr>
          <p:spPr>
            <a:xfrm>
              <a:off x="1137306" y="5828703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56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3" name="Skupina 62"/>
          <p:cNvGrpSpPr/>
          <p:nvPr/>
        </p:nvGrpSpPr>
        <p:grpSpPr>
          <a:xfrm>
            <a:off x="4644008" y="569631"/>
            <a:ext cx="2376264" cy="917787"/>
            <a:chOff x="4644008" y="569631"/>
            <a:chExt cx="2376264" cy="917787"/>
          </a:xfrm>
        </p:grpSpPr>
        <p:grpSp>
          <p:nvGrpSpPr>
            <p:cNvPr id="47" name="Skupina 46"/>
            <p:cNvGrpSpPr/>
            <p:nvPr/>
          </p:nvGrpSpPr>
          <p:grpSpPr>
            <a:xfrm>
              <a:off x="4644008" y="569631"/>
              <a:ext cx="2376264" cy="792088"/>
              <a:chOff x="251520" y="260648"/>
              <a:chExt cx="2376264" cy="792088"/>
            </a:xfrm>
          </p:grpSpPr>
          <p:sp>
            <p:nvSpPr>
              <p:cNvPr id="48" name="Obdélník 47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9" name="Přímá spojnice 48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" name="Přímá spojnice 49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5" name="TextovéPole 54"/>
            <p:cNvSpPr txBox="1"/>
            <p:nvPr/>
          </p:nvSpPr>
          <p:spPr>
            <a:xfrm>
              <a:off x="5468145" y="656421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0070C0"/>
                  </a:solidFill>
                </a:rPr>
                <a:t>67</a:t>
              </a:r>
              <a:endParaRPr lang="cs-CZ" sz="48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4664716" y="2204864"/>
            <a:ext cx="2376264" cy="893701"/>
            <a:chOff x="4664716" y="2204864"/>
            <a:chExt cx="2376264" cy="893701"/>
          </a:xfrm>
        </p:grpSpPr>
        <p:grpSp>
          <p:nvGrpSpPr>
            <p:cNvPr id="43" name="Skupina 42"/>
            <p:cNvGrpSpPr/>
            <p:nvPr/>
          </p:nvGrpSpPr>
          <p:grpSpPr>
            <a:xfrm>
              <a:off x="4664716" y="2204864"/>
              <a:ext cx="2376264" cy="792088"/>
              <a:chOff x="251520" y="260648"/>
              <a:chExt cx="2376264" cy="792088"/>
            </a:xfrm>
          </p:grpSpPr>
          <p:sp>
            <p:nvSpPr>
              <p:cNvPr id="44" name="Obdélník 43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5" name="Přímá spojnice 44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nice 45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6" name="TextovéPole 55"/>
            <p:cNvSpPr txBox="1"/>
            <p:nvPr/>
          </p:nvSpPr>
          <p:spPr>
            <a:xfrm>
              <a:off x="5502666" y="2267568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0070C0"/>
                  </a:solidFill>
                </a:rPr>
                <a:t>80</a:t>
              </a:r>
              <a:endParaRPr lang="cs-CZ" sz="48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4693806" y="3933056"/>
            <a:ext cx="2376264" cy="919554"/>
            <a:chOff x="4693806" y="3933056"/>
            <a:chExt cx="2376264" cy="919554"/>
          </a:xfrm>
        </p:grpSpPr>
        <p:grpSp>
          <p:nvGrpSpPr>
            <p:cNvPr id="39" name="Skupina 38"/>
            <p:cNvGrpSpPr/>
            <p:nvPr/>
          </p:nvGrpSpPr>
          <p:grpSpPr>
            <a:xfrm>
              <a:off x="4693806" y="3933056"/>
              <a:ext cx="2376264" cy="792088"/>
              <a:chOff x="251520" y="260648"/>
              <a:chExt cx="2376264" cy="792088"/>
            </a:xfrm>
          </p:grpSpPr>
          <p:sp>
            <p:nvSpPr>
              <p:cNvPr id="40" name="Obdélník 39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1" name="Přímá spojnice 40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7" name="TextovéPole 56"/>
            <p:cNvSpPr txBox="1"/>
            <p:nvPr/>
          </p:nvSpPr>
          <p:spPr>
            <a:xfrm>
              <a:off x="5485914" y="4021613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0070C0"/>
                  </a:solidFill>
                </a:rPr>
                <a:t>71</a:t>
              </a:r>
              <a:endParaRPr lang="cs-CZ" sz="48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4860032" y="5733256"/>
            <a:ext cx="2376264" cy="926443"/>
            <a:chOff x="4860032" y="5733256"/>
            <a:chExt cx="2376264" cy="926443"/>
          </a:xfrm>
        </p:grpSpPr>
        <p:grpSp>
          <p:nvGrpSpPr>
            <p:cNvPr id="35" name="Skupina 34"/>
            <p:cNvGrpSpPr/>
            <p:nvPr/>
          </p:nvGrpSpPr>
          <p:grpSpPr>
            <a:xfrm>
              <a:off x="4860032" y="5733256"/>
              <a:ext cx="2376264" cy="792088"/>
              <a:chOff x="251520" y="260648"/>
              <a:chExt cx="2376264" cy="792088"/>
            </a:xfrm>
          </p:grpSpPr>
          <p:sp>
            <p:nvSpPr>
              <p:cNvPr id="36" name="Obdélník 35"/>
              <p:cNvSpPr/>
              <p:nvPr/>
            </p:nvSpPr>
            <p:spPr>
              <a:xfrm>
                <a:off x="251520" y="260648"/>
                <a:ext cx="2376264" cy="79208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7" name="Přímá spojnice 36"/>
              <p:cNvCxnSpPr/>
              <p:nvPr/>
            </p:nvCxnSpPr>
            <p:spPr>
              <a:xfrm>
                <a:off x="1043608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nice 37"/>
              <p:cNvCxnSpPr/>
              <p:nvPr/>
            </p:nvCxnSpPr>
            <p:spPr>
              <a:xfrm>
                <a:off x="1835696" y="260648"/>
                <a:ext cx="0" cy="7920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8" name="TextovéPole 57"/>
            <p:cNvSpPr txBox="1"/>
            <p:nvPr/>
          </p:nvSpPr>
          <p:spPr>
            <a:xfrm>
              <a:off x="5666650" y="5828702"/>
              <a:ext cx="8098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0070C0"/>
                  </a:solidFill>
                </a:rPr>
                <a:t>98</a:t>
              </a:r>
              <a:endParaRPr lang="cs-CZ" sz="4800" b="1" dirty="0">
                <a:solidFill>
                  <a:srgbClr val="0070C0"/>
                </a:solidFill>
              </a:endParaRPr>
            </a:p>
          </p:txBody>
        </p:sp>
      </p:grpSp>
      <p:sp>
        <p:nvSpPr>
          <p:cNvPr id="67" name="TextovéPole 66"/>
          <p:cNvSpPr txBox="1"/>
          <p:nvPr/>
        </p:nvSpPr>
        <p:spPr>
          <a:xfrm>
            <a:off x="3564869" y="6129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28</a:t>
            </a:r>
            <a:endParaRPr lang="cs-CZ" sz="40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568287" y="435571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566578" y="522817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36</a:t>
            </a:r>
            <a:endParaRPr lang="cs-CZ" sz="40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515653" y="2156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38</a:t>
            </a:r>
            <a:endParaRPr lang="cs-CZ" sz="40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3515653" y="357911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39</a:t>
            </a:r>
            <a:endParaRPr lang="cs-CZ" sz="4000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3503089" y="188815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41</a:t>
            </a:r>
            <a:endParaRPr lang="cs-CZ" sz="40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503088" y="274492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55</a:t>
            </a:r>
            <a:endParaRPr lang="cs-CZ" sz="40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3493225" y="10466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57</a:t>
            </a:r>
            <a:endParaRPr lang="cs-CZ" sz="40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8181989" y="959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97</a:t>
            </a:r>
            <a:endParaRPr lang="cs-CZ" sz="40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8181989" y="262036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99</a:t>
            </a:r>
            <a:endParaRPr lang="cs-CZ" sz="40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8252686" y="595703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8214931" y="175457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72</a:t>
            </a:r>
            <a:endParaRPr lang="cs-CZ" sz="4000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8166832" y="20651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79</a:t>
            </a:r>
            <a:endParaRPr lang="cs-CZ" sz="4000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8231725" y="434855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81</a:t>
            </a:r>
            <a:endParaRPr lang="cs-CZ" sz="4000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8168958" y="346119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66</a:t>
            </a:r>
            <a:endParaRPr lang="cs-CZ" sz="4000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8245769" y="516305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68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75283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18228E-6 L -0.17483 0.332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50" y="166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226E-7 L -0.34635 -0.39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19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98265E-6 L -0.1724 0.715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28" y="357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7164E-6 L -0.35469 0.4677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43" y="23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97108E-6 L -0.18143 0.340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80" y="170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72565E-6 L -0.35608 0.0946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12" y="47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06176E-6 L -0.18056 -0.5119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28" y="-25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33935E-6 L -0.35434 -0.7763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388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4277E-6 L -0.39219 0.323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161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33634E-6 L -0.36233 0.7279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36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819E-6 L -0.20851 0.3393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169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74208E-6 L -0.18906 0.4857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24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98334E-6 L -0.38455 -0.3918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6" y="-19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33403E-6 L -0.21823 -0.2799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20" y="-13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6.8471E-7 L -0.20486 -0.6400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320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5128E-7 L -0.39375 -0.2729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88" y="-13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91264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Vypočítej příklady. Spoj čarou se správným výsledkem. Pracuj v každém </a:t>
            </a:r>
            <a:r>
              <a:rPr lang="cs-CZ" smtClean="0"/>
              <a:t>sloupci zvlášť.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536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accent4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4499992" y="0"/>
            <a:ext cx="72008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288363" y="3873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32656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35 + 5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46202" y="376570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6145" y="259822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9488" y="2593221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62 + 7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16713" y="587727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88246" y="4738499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54248" y="4676944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68 + 4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92297" y="4708593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2620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9440" y="1472060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48 + 4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2372" y="4738499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3510" y="365345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9542" y="4677815"/>
            <a:ext cx="14494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38 +7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92372" y="3653744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6145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71244" y="3622966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57 + 4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28345" y="2593221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671244" y="2597746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32581" y="1407150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58 + 7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716122" y="149403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33CC"/>
                </a:solidFill>
              </a:rPr>
              <a:t>=</a:t>
            </a:r>
            <a:endParaRPr lang="cs-CZ" sz="4000" b="1" dirty="0">
              <a:solidFill>
                <a:srgbClr val="FF33CC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44008" y="3149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44008" y="314938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27 + 5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139212" y="345715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28521" y="4772771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33CC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772963" y="36537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671244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88024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163092" y="3570778"/>
            <a:ext cx="4395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</a:rPr>
              <a:t>=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228521" y="3654486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81 + 6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39980" y="5875199"/>
            <a:ext cx="17059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33CC"/>
                </a:solidFill>
              </a:rPr>
              <a:t>55 + 5 </a:t>
            </a:r>
            <a:endParaRPr lang="cs-CZ" sz="4400" b="1" dirty="0">
              <a:solidFill>
                <a:srgbClr val="FF33CC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665687" y="2537538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31 + 9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768443" y="5877272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51 + 9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150268" y="143350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92297" y="2585655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228019" y="581658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500001" y="39154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52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534523" y="14962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60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552278" y="24746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45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552278" y="357928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87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576480" y="473849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69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744657" y="581658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40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060596" y="22549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60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8058846" y="250946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72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8004723" y="131834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32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028384" y="581658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65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028384" y="477277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61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8028384" y="365448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40</a:t>
            </a:r>
            <a:endParaRPr lang="cs-CZ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7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DDFCD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4499992" y="0"/>
            <a:ext cx="72008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288363" y="3873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5928" y="352148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46 - 5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46202" y="376570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6145" y="259822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9488" y="2593221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64 - 8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16713" y="587727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88246" y="4738499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54248" y="4676944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44 - 1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92297" y="4708593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2620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9440" y="1472060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32 - 3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2372" y="4738499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3510" y="365345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9542" y="4677815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28 - 6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92372" y="3653744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6145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71244" y="3622966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67 - 4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28345" y="2593221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671244" y="2597746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32581" y="1407150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chemeClr val="accent6">
                    <a:lumMod val="75000"/>
                  </a:schemeClr>
                </a:solidFill>
              </a:rPr>
              <a:t>7</a:t>
            </a:r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8 - 4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716122" y="149403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=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44008" y="3149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44008" y="314938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37- 6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139212" y="345715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28521" y="4772771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772963" y="36537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671244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88024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163092" y="3570778"/>
            <a:ext cx="4395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</a:rPr>
              <a:t>=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228521" y="3654486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41 - 5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39980" y="5875199"/>
            <a:ext cx="17059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55 + 5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665687" y="2537538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42 - 8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768443" y="5877272"/>
            <a:ext cx="1470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99 - 9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150268" y="143350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92297" y="2585655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228019" y="581658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=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500001" y="39154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22</a:t>
            </a:r>
            <a:endParaRPr lang="cs-CZ" sz="44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534523" y="14962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60</a:t>
            </a:r>
            <a:endParaRPr lang="cs-CZ" sz="4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504296" y="249240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29</a:t>
            </a:r>
            <a:endParaRPr lang="cs-CZ" sz="4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499998" y="357928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41</a:t>
            </a:r>
            <a:endParaRPr lang="cs-CZ" sz="4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534523" y="4745202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36</a:t>
            </a:r>
            <a:endParaRPr lang="cs-CZ" sz="4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546330" y="581571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56</a:t>
            </a:r>
            <a:endParaRPr lang="cs-CZ" sz="4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8004722" y="23757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90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8058846" y="250946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63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8004723" y="131834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43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028384" y="581658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31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028384" y="477277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74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8028384" y="365448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34</a:t>
            </a:r>
            <a:endParaRPr lang="cs-CZ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8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4499992" y="0"/>
            <a:ext cx="72008" cy="68580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288363" y="3873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32656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54 + 4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46202" y="376570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6145" y="259822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9488" y="2593221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72 + 5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16713" y="5877272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88246" y="4738499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54248" y="4676944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78 + 4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92297" y="4708593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=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2620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9440" y="1472060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38 + 3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2372" y="4738499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3510" y="365345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9542" y="4677815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28 + 9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92372" y="3653744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6145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71244" y="3622966"/>
            <a:ext cx="14494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37+ 3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28345" y="2593221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671244" y="2597746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32581" y="1407150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67 + 6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716122" y="149403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=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44008" y="3149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44008" y="314938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23 + 4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139212" y="345715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=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28521" y="4772771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772963" y="3653744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671244" y="1494038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88024" y="5877272"/>
            <a:ext cx="1944216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7030A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163092" y="3570778"/>
            <a:ext cx="4395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7030A0"/>
                </a:solidFill>
              </a:rPr>
              <a:t>=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228521" y="3654486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61 + 9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39980" y="5875199"/>
            <a:ext cx="17059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26 + 5 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665687" y="2537538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41 + 9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768443" y="5877272"/>
            <a:ext cx="15776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82 + 7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150268" y="143350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92297" y="2585655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228019" y="581658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=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500001" y="39154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41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534523" y="14962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552278" y="247469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70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698370" y="357077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31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752823" y="473849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77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790232" y="581658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060596" y="22549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89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8058846" y="250946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82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8039012" y="131834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40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028384" y="581658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50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028384" y="477277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73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8028384" y="365448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27</a:t>
            </a:r>
            <a:endParaRPr lang="cs-CZ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53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516</Words>
  <Application>Microsoft Office PowerPoint</Application>
  <PresentationFormat>Předvádění na obrazovce (4:3)</PresentationFormat>
  <Paragraphs>214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Numerace do 100 II. VY_32_INOVACE_1A_18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35</cp:revision>
  <dcterms:created xsi:type="dcterms:W3CDTF">2013-10-04T17:45:20Z</dcterms:created>
  <dcterms:modified xsi:type="dcterms:W3CDTF">2013-12-03T22:16:06Z</dcterms:modified>
</cp:coreProperties>
</file>