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4" r:id="rId3"/>
    <p:sldId id="265" r:id="rId4"/>
    <p:sldId id="257" r:id="rId5"/>
    <p:sldId id="259" r:id="rId6"/>
    <p:sldId id="266" r:id="rId7"/>
    <p:sldId id="258" r:id="rId8"/>
    <p:sldId id="260" r:id="rId9"/>
    <p:sldId id="261"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B5F2"/>
    <a:srgbClr val="9CE4F2"/>
    <a:srgbClr val="A8F995"/>
    <a:srgbClr val="67F446"/>
    <a:srgbClr val="C9FBBD"/>
    <a:srgbClr val="F3F9A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FD2DE99-D8FB-4BDB-B978-4EF03037EDCF}"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1128753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FD2DE99-D8FB-4BDB-B978-4EF03037EDCF}"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3124352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FD2DE99-D8FB-4BDB-B978-4EF03037EDCF}"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1747746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FD2DE99-D8FB-4BDB-B978-4EF03037EDCF}" type="datetimeFigureOut">
              <a:rPr lang="cs-CZ" smtClean="0"/>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60805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FD2DE99-D8FB-4BDB-B978-4EF03037EDCF}" type="datetimeFigureOut">
              <a:rPr lang="cs-CZ" smtClean="0"/>
              <a:t>1.12.2013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2826029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FD2DE99-D8FB-4BDB-B978-4EF03037EDCF}" type="datetimeFigureOut">
              <a:rPr lang="cs-CZ" smtClean="0"/>
              <a:t>1.12.2013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577228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FD2DE99-D8FB-4BDB-B978-4EF03037EDCF}" type="datetimeFigureOut">
              <a:rPr lang="cs-CZ" smtClean="0"/>
              <a:t>1.12.2013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1433165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FD2DE99-D8FB-4BDB-B978-4EF03037EDCF}" type="datetimeFigureOut">
              <a:rPr lang="cs-CZ" smtClean="0"/>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266507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FD2DE99-D8FB-4BDB-B978-4EF03037EDCF}" type="datetimeFigureOut">
              <a:rPr lang="cs-CZ" smtClean="0"/>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2498763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FD2DE99-D8FB-4BDB-B978-4EF03037EDCF}"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2492103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FD2DE99-D8FB-4BDB-B978-4EF03037EDCF}" type="datetimeFigureOut">
              <a:rPr lang="cs-CZ" smtClean="0"/>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E28981C-6BA7-429D-8B1B-09FA52A45638}" type="slidenum">
              <a:rPr lang="cs-CZ" smtClean="0"/>
              <a:t>‹#›</a:t>
            </a:fld>
            <a:endParaRPr lang="cs-CZ"/>
          </a:p>
        </p:txBody>
      </p:sp>
    </p:spTree>
    <p:extLst>
      <p:ext uri="{BB962C8B-B14F-4D97-AF65-F5344CB8AC3E}">
        <p14:creationId xmlns:p14="http://schemas.microsoft.com/office/powerpoint/2010/main" val="3876376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D2DE99-D8FB-4BDB-B978-4EF03037EDCF}" type="datetimeFigureOut">
              <a:rPr lang="cs-CZ" smtClean="0"/>
              <a:t>1.12.2013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28981C-6BA7-429D-8B1B-09FA52A45638}" type="slidenum">
              <a:rPr lang="cs-CZ" smtClean="0"/>
              <a:t>‹#›</a:t>
            </a:fld>
            <a:endParaRPr lang="cs-CZ"/>
          </a:p>
        </p:txBody>
      </p:sp>
    </p:spTree>
    <p:extLst>
      <p:ext uri="{BB962C8B-B14F-4D97-AF65-F5344CB8AC3E}">
        <p14:creationId xmlns:p14="http://schemas.microsoft.com/office/powerpoint/2010/main" val="301060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Počítání - peníze</a:t>
            </a:r>
            <a:r>
              <a:rPr lang="cs-CZ" dirty="0"/>
              <a:t/>
            </a:r>
            <a:br>
              <a:rPr lang="cs-CZ" dirty="0"/>
            </a:br>
            <a:r>
              <a:rPr lang="cs-CZ" dirty="0" smtClean="0"/>
              <a:t>VY_32_INOVACE_1A_20</a:t>
            </a:r>
            <a:r>
              <a:rPr lang="cs-CZ" sz="4000"/>
              <a:t/>
            </a:r>
            <a:br>
              <a:rPr lang="cs-CZ" sz="4000"/>
            </a:br>
            <a:r>
              <a:rPr lang="cs-CZ" sz="3100"/>
              <a:t>Číslo projektu: CZ.1.07/1.5.00/34.1056</a:t>
            </a:r>
            <a:endParaRPr lang="cs-CZ" sz="3100" dirty="0"/>
          </a:p>
        </p:txBody>
      </p:sp>
      <p:sp>
        <p:nvSpPr>
          <p:cNvPr id="3" name="Podnadpis 2"/>
          <p:cNvSpPr>
            <a:spLocks noGrp="1"/>
          </p:cNvSpPr>
          <p:nvPr>
            <p:ph type="subTitle" idx="1"/>
          </p:nvPr>
        </p:nvSpPr>
        <p:spPr/>
        <p:txBody>
          <a:bodyPr/>
          <a:lstStyle/>
          <a:p>
            <a:r>
              <a:rPr lang="cs-CZ" dirty="0"/>
              <a:t>Sada 1</a:t>
            </a:r>
          </a:p>
          <a:p>
            <a:r>
              <a:rPr lang="cs-CZ" dirty="0" smtClean="0"/>
              <a:t>Matematika</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63969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6632"/>
            <a:ext cx="8229600" cy="6009531"/>
          </a:xfrm>
        </p:spPr>
        <p:txBody>
          <a:bodyPr>
            <a:normAutofit fontScale="62500" lnSpcReduction="20000"/>
          </a:bodyPr>
          <a:lstStyle/>
          <a:p>
            <a:pPr marL="0" indent="0">
              <a:buNone/>
            </a:pPr>
            <a:r>
              <a:rPr lang="cs-CZ" b="1" dirty="0" smtClean="0"/>
              <a:t>Anotace: </a:t>
            </a:r>
            <a:r>
              <a:rPr lang="cs-CZ" dirty="0" smtClean="0"/>
              <a:t>V tomto materiálu si žáci procvičují počítání s penězi – upevňují si pojem „Kč“ a zároveň si procvičují sčítání a odčítání čísel v oboru do 100. Na prvních dvou stranách skládají zadaný počet korun pomocí přetahování. Na první straně pracují svisle, na druhé vodorovně. Třetí strana je interaktivní. Žáci počítají výsledky, správné číslo přiřazují pomocí kliknutí. Na čtvrté a páté straně sčítají a odčítají, správný výsledek přiřazují kliknutím. Tyto dva </a:t>
            </a:r>
            <a:r>
              <a:rPr lang="cs-CZ" dirty="0" err="1" smtClean="0"/>
              <a:t>slidy</a:t>
            </a:r>
            <a:r>
              <a:rPr lang="cs-CZ" dirty="0" smtClean="0"/>
              <a:t> jsou také interaktivní.</a:t>
            </a:r>
            <a:endParaRPr lang="cs-CZ" b="1" dirty="0" smtClean="0"/>
          </a:p>
          <a:p>
            <a:pPr marL="0" indent="0">
              <a:buNone/>
            </a:pPr>
            <a:r>
              <a:rPr lang="cs-CZ" b="1" dirty="0" smtClean="0"/>
              <a:t>Délka trvání práce s tímto materiálem: </a:t>
            </a:r>
            <a:r>
              <a:rPr lang="cs-CZ" dirty="0"/>
              <a:t>Z</a:t>
            </a:r>
            <a:r>
              <a:rPr lang="cs-CZ" dirty="0" smtClean="0"/>
              <a:t>hruba 35 minut.</a:t>
            </a:r>
          </a:p>
          <a:p>
            <a:pPr marL="0" indent="0">
              <a:buNone/>
            </a:pPr>
            <a:r>
              <a:rPr lang="cs-CZ" b="1" dirty="0" smtClean="0"/>
              <a:t>Autor:</a:t>
            </a:r>
            <a:r>
              <a:rPr lang="cs-CZ" dirty="0" smtClean="0"/>
              <a:t> Daniela </a:t>
            </a:r>
            <a:r>
              <a:rPr lang="cs-CZ" dirty="0" err="1" smtClean="0"/>
              <a:t>Tájková</a:t>
            </a:r>
            <a:endParaRPr lang="cs-CZ" dirty="0" smtClean="0"/>
          </a:p>
          <a:p>
            <a:pPr marL="0" indent="0">
              <a:buNone/>
            </a:pPr>
            <a:r>
              <a:rPr lang="cs-CZ" b="1" dirty="0" smtClean="0"/>
              <a:t>Datum vytvoření: </a:t>
            </a:r>
            <a:r>
              <a:rPr lang="cs-CZ" dirty="0" smtClean="0"/>
              <a:t>Podzim 2013</a:t>
            </a:r>
          </a:p>
          <a:p>
            <a:pPr marL="0" indent="0">
              <a:buNone/>
            </a:pPr>
            <a:r>
              <a:rPr lang="cs-CZ" b="1" dirty="0"/>
              <a:t>Speciální vzdělávací potřeby: </a:t>
            </a:r>
            <a:r>
              <a:rPr lang="cs-CZ" dirty="0"/>
              <a:t>PAS, MP, kombinované postižení (MP v kombinaci se zdravotním znevýhodněním, MP v kombinaci s PAS), vícečetné postižení</a:t>
            </a:r>
          </a:p>
          <a:p>
            <a:pPr marL="0" indent="0">
              <a:buNone/>
            </a:pPr>
            <a:r>
              <a:rPr lang="cs-CZ" b="1" dirty="0" smtClean="0"/>
              <a:t>Vzdělávací obor: </a:t>
            </a:r>
            <a:r>
              <a:rPr lang="cs-CZ" dirty="0" smtClean="0"/>
              <a:t>Matematika</a:t>
            </a:r>
          </a:p>
          <a:p>
            <a:pPr marL="0" indent="0">
              <a:buNone/>
            </a:pPr>
            <a:r>
              <a:rPr lang="cs-CZ" b="1" dirty="0" smtClean="0"/>
              <a:t>Druh učebního materiálu</a:t>
            </a:r>
            <a:r>
              <a:rPr lang="cs-CZ" dirty="0" smtClean="0"/>
              <a:t>: Interaktivní DUM</a:t>
            </a:r>
          </a:p>
          <a:p>
            <a:pPr marL="0" indent="0">
              <a:buNone/>
            </a:pPr>
            <a:r>
              <a:rPr lang="cs-CZ" b="1" dirty="0" smtClean="0"/>
              <a:t>Inovace:</a:t>
            </a:r>
            <a:r>
              <a:rPr lang="cs-CZ" dirty="0" smtClean="0">
                <a:latin typeface="+mj-lt"/>
                <a:cs typeface="Times New Roman" pitchFamily="18" charset="0"/>
              </a:rPr>
              <a:t> </a:t>
            </a:r>
            <a:r>
              <a:rPr lang="cs-CZ" dirty="0">
                <a:latin typeface="+mj-lt"/>
                <a:cs typeface="Times New Roman" pitchFamily="18" charset="0"/>
              </a:rPr>
              <a:t>R</a:t>
            </a:r>
            <a:r>
              <a:rPr lang="cs-CZ" dirty="0" smtClean="0">
                <a:latin typeface="+mj-lt"/>
                <a:cs typeface="Times New Roman" pitchFamily="18" charset="0"/>
              </a:rPr>
              <a:t>ukopisné </a:t>
            </a:r>
            <a:r>
              <a:rPr lang="cs-CZ" dirty="0">
                <a:latin typeface="+mj-lt"/>
                <a:cs typeface="Times New Roman" pitchFamily="18" charset="0"/>
              </a:rPr>
              <a:t>poznámky v rámci nového softwaru Microsoft</a:t>
            </a:r>
            <a:endParaRPr lang="cs-CZ" b="1" dirty="0" smtClean="0">
              <a:latin typeface="+mj-lt"/>
            </a:endParaRPr>
          </a:p>
          <a:p>
            <a:pPr marL="0" indent="0">
              <a:buNone/>
            </a:pPr>
            <a:r>
              <a:rPr lang="cs-CZ" b="1" dirty="0" smtClean="0"/>
              <a:t>Cílová skupina: </a:t>
            </a:r>
            <a:r>
              <a:rPr lang="cs-CZ" dirty="0" smtClean="0"/>
              <a:t>Žák (PAS</a:t>
            </a:r>
            <a:r>
              <a:rPr lang="cs-CZ" dirty="0"/>
              <a:t>, MP, kombinované postižení </a:t>
            </a:r>
            <a:r>
              <a:rPr lang="cs-CZ" dirty="0" smtClean="0"/>
              <a:t>- MP </a:t>
            </a:r>
            <a:r>
              <a:rPr lang="cs-CZ" dirty="0"/>
              <a:t>v kombinaci se zdravotním znevýhodněním, MP v kombinaci </a:t>
            </a:r>
            <a:r>
              <a:rPr lang="cs-CZ"/>
              <a:t>s </a:t>
            </a:r>
            <a:r>
              <a:rPr lang="cs-CZ" smtClean="0"/>
              <a:t>PAS, </a:t>
            </a:r>
            <a:r>
              <a:rPr lang="cs-CZ"/>
              <a:t>vícečetné </a:t>
            </a:r>
            <a:r>
              <a:rPr lang="cs-CZ" smtClean="0"/>
              <a:t>postižení)</a:t>
            </a:r>
            <a:endParaRPr lang="cs-CZ" dirty="0"/>
          </a:p>
          <a:p>
            <a:pPr marL="0" indent="0">
              <a:buNone/>
            </a:pPr>
            <a:r>
              <a:rPr lang="cs-CZ" b="1" dirty="0" smtClean="0"/>
              <a:t>Stupeň a typ vzdělávání: </a:t>
            </a:r>
            <a:r>
              <a:rPr lang="cs-CZ" dirty="0" smtClean="0"/>
              <a:t>Praktická škola jednoletá</a:t>
            </a:r>
          </a:p>
        </p:txBody>
      </p:sp>
    </p:spTree>
    <p:extLst>
      <p:ext uri="{BB962C8B-B14F-4D97-AF65-F5344CB8AC3E}">
        <p14:creationId xmlns:p14="http://schemas.microsoft.com/office/powerpoint/2010/main" val="19687968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260648"/>
            <a:ext cx="8291264" cy="5865515"/>
          </a:xfrm>
        </p:spPr>
        <p:txBody>
          <a:bodyPr/>
          <a:lstStyle/>
          <a:p>
            <a:pPr marL="0" indent="0">
              <a:buNone/>
            </a:pPr>
            <a:r>
              <a:rPr lang="cs-CZ" dirty="0" smtClean="0"/>
              <a:t>Vyskládej správný počet korun. Přetahuj.</a:t>
            </a:r>
            <a:endParaRPr lang="cs-CZ" dirty="0"/>
          </a:p>
        </p:txBody>
      </p:sp>
    </p:spTree>
    <p:extLst>
      <p:ext uri="{BB962C8B-B14F-4D97-AF65-F5344CB8AC3E}">
        <p14:creationId xmlns:p14="http://schemas.microsoft.com/office/powerpoint/2010/main" val="37234127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25">
          <a:fgClr>
            <a:srgbClr val="F3F9A5"/>
          </a:fgClr>
          <a:bgClr>
            <a:schemeClr val="bg1"/>
          </a:bgClr>
        </a:pattFill>
        <a:effectLst/>
      </p:bgPr>
    </p:bg>
    <p:spTree>
      <p:nvGrpSpPr>
        <p:cNvPr id="1" name=""/>
        <p:cNvGrpSpPr/>
        <p:nvPr/>
      </p:nvGrpSpPr>
      <p:grpSpPr>
        <a:xfrm>
          <a:off x="0" y="0"/>
          <a:ext cx="0" cy="0"/>
          <a:chOff x="0" y="0"/>
          <a:chExt cx="0" cy="0"/>
        </a:xfrm>
      </p:grpSpPr>
      <p:sp>
        <p:nvSpPr>
          <p:cNvPr id="5" name="Obdélník 4"/>
          <p:cNvSpPr/>
          <p:nvPr/>
        </p:nvSpPr>
        <p:spPr>
          <a:xfrm>
            <a:off x="2011885" y="14627"/>
            <a:ext cx="1417311" cy="769441"/>
          </a:xfrm>
          <a:prstGeom prst="rect">
            <a:avLst/>
          </a:prstGeom>
        </p:spPr>
        <p:txBody>
          <a:bodyPr wrap="none">
            <a:spAutoFit/>
          </a:bodyPr>
          <a:lstStyle/>
          <a:p>
            <a:r>
              <a:rPr lang="cs-CZ" sz="4400" b="1" dirty="0">
                <a:solidFill>
                  <a:srgbClr val="FF0000"/>
                </a:solidFill>
              </a:rPr>
              <a:t>56 Kč</a:t>
            </a:r>
          </a:p>
        </p:txBody>
      </p:sp>
      <p:sp>
        <p:nvSpPr>
          <p:cNvPr id="6" name="Obdélník 5"/>
          <p:cNvSpPr/>
          <p:nvPr/>
        </p:nvSpPr>
        <p:spPr>
          <a:xfrm>
            <a:off x="2596" y="44093"/>
            <a:ext cx="1417311" cy="769441"/>
          </a:xfrm>
          <a:prstGeom prst="rect">
            <a:avLst/>
          </a:prstGeom>
        </p:spPr>
        <p:txBody>
          <a:bodyPr wrap="none">
            <a:spAutoFit/>
          </a:bodyPr>
          <a:lstStyle/>
          <a:p>
            <a:r>
              <a:rPr lang="cs-CZ" sz="4400" b="1" dirty="0">
                <a:solidFill>
                  <a:srgbClr val="FF0000"/>
                </a:solidFill>
              </a:rPr>
              <a:t>37 Kč</a:t>
            </a:r>
          </a:p>
        </p:txBody>
      </p:sp>
      <p:grpSp>
        <p:nvGrpSpPr>
          <p:cNvPr id="7" name="Skupina 6"/>
          <p:cNvGrpSpPr/>
          <p:nvPr/>
        </p:nvGrpSpPr>
        <p:grpSpPr>
          <a:xfrm>
            <a:off x="7603019" y="4153609"/>
            <a:ext cx="724763" cy="729259"/>
            <a:chOff x="7485856" y="671765"/>
            <a:chExt cx="724763" cy="729259"/>
          </a:xfrm>
        </p:grpSpPr>
        <p:sp>
          <p:nvSpPr>
            <p:cNvPr id="8" name="Ovál 7"/>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9" name="TextovéPole 8"/>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F0"/>
                  </a:solidFill>
                </a:rPr>
                <a:t>20</a:t>
              </a:r>
              <a:endParaRPr lang="cs-CZ" sz="4000" b="1" dirty="0">
                <a:solidFill>
                  <a:srgbClr val="00B0F0"/>
                </a:solidFill>
              </a:endParaRPr>
            </a:p>
          </p:txBody>
        </p:sp>
      </p:grpSp>
      <p:grpSp>
        <p:nvGrpSpPr>
          <p:cNvPr id="10" name="Skupina 9"/>
          <p:cNvGrpSpPr/>
          <p:nvPr/>
        </p:nvGrpSpPr>
        <p:grpSpPr>
          <a:xfrm>
            <a:off x="7358852" y="1584816"/>
            <a:ext cx="724763" cy="729259"/>
            <a:chOff x="7485856" y="671765"/>
            <a:chExt cx="724763" cy="729259"/>
          </a:xfrm>
        </p:grpSpPr>
        <p:sp>
          <p:nvSpPr>
            <p:cNvPr id="11" name="Ovál 10"/>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2" name="TextovéPole 11"/>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F0"/>
                  </a:solidFill>
                </a:rPr>
                <a:t>20</a:t>
              </a:r>
              <a:endParaRPr lang="cs-CZ" sz="4000" b="1" dirty="0">
                <a:solidFill>
                  <a:srgbClr val="00B0F0"/>
                </a:solidFill>
              </a:endParaRPr>
            </a:p>
          </p:txBody>
        </p:sp>
      </p:grpSp>
      <p:grpSp>
        <p:nvGrpSpPr>
          <p:cNvPr id="13" name="Skupina 12"/>
          <p:cNvGrpSpPr/>
          <p:nvPr/>
        </p:nvGrpSpPr>
        <p:grpSpPr>
          <a:xfrm>
            <a:off x="5536957" y="297702"/>
            <a:ext cx="724763" cy="729259"/>
            <a:chOff x="7485856" y="671765"/>
            <a:chExt cx="724763" cy="729259"/>
          </a:xfrm>
        </p:grpSpPr>
        <p:sp>
          <p:nvSpPr>
            <p:cNvPr id="14" name="Ovál 13"/>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5" name="TextovéPole 14"/>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F0"/>
                  </a:solidFill>
                </a:rPr>
                <a:t>20</a:t>
              </a:r>
              <a:endParaRPr lang="cs-CZ" sz="4000" b="1" dirty="0">
                <a:solidFill>
                  <a:srgbClr val="00B0F0"/>
                </a:solidFill>
              </a:endParaRPr>
            </a:p>
          </p:txBody>
        </p:sp>
      </p:grpSp>
      <p:grpSp>
        <p:nvGrpSpPr>
          <p:cNvPr id="16" name="Skupina 15"/>
          <p:cNvGrpSpPr/>
          <p:nvPr/>
        </p:nvGrpSpPr>
        <p:grpSpPr>
          <a:xfrm>
            <a:off x="6452947" y="319075"/>
            <a:ext cx="724763" cy="729259"/>
            <a:chOff x="7485856" y="671765"/>
            <a:chExt cx="724763" cy="729259"/>
          </a:xfrm>
        </p:grpSpPr>
        <p:sp>
          <p:nvSpPr>
            <p:cNvPr id="17" name="Ovál 16"/>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8" name="TextovéPole 17"/>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F0"/>
                  </a:solidFill>
                </a:rPr>
                <a:t>20</a:t>
              </a:r>
              <a:endParaRPr lang="cs-CZ" sz="4000" b="1" dirty="0">
                <a:solidFill>
                  <a:srgbClr val="00B0F0"/>
                </a:solidFill>
              </a:endParaRPr>
            </a:p>
          </p:txBody>
        </p:sp>
      </p:grpSp>
      <p:grpSp>
        <p:nvGrpSpPr>
          <p:cNvPr id="22" name="Skupina 21"/>
          <p:cNvGrpSpPr/>
          <p:nvPr/>
        </p:nvGrpSpPr>
        <p:grpSpPr>
          <a:xfrm>
            <a:off x="8250278" y="1412776"/>
            <a:ext cx="724763" cy="729259"/>
            <a:chOff x="7485856" y="671765"/>
            <a:chExt cx="724763" cy="729259"/>
          </a:xfrm>
        </p:grpSpPr>
        <p:sp>
          <p:nvSpPr>
            <p:cNvPr id="23" name="Ovál 22"/>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24" name="TextovéPole 23"/>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F0"/>
                  </a:solidFill>
                </a:rPr>
                <a:t>20</a:t>
              </a:r>
              <a:endParaRPr lang="cs-CZ" sz="4000" b="1" dirty="0">
                <a:solidFill>
                  <a:srgbClr val="00B0F0"/>
                </a:solidFill>
              </a:endParaRPr>
            </a:p>
          </p:txBody>
        </p:sp>
      </p:grpSp>
      <p:grpSp>
        <p:nvGrpSpPr>
          <p:cNvPr id="25" name="Skupina 24"/>
          <p:cNvGrpSpPr/>
          <p:nvPr/>
        </p:nvGrpSpPr>
        <p:grpSpPr>
          <a:xfrm>
            <a:off x="8355672" y="3901767"/>
            <a:ext cx="720080" cy="727632"/>
            <a:chOff x="7258991" y="594761"/>
            <a:chExt cx="720080" cy="727632"/>
          </a:xfrm>
        </p:grpSpPr>
        <p:sp>
          <p:nvSpPr>
            <p:cNvPr id="26" name="Ovál 25"/>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27" name="TextovéPole 26"/>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sp>
        <p:nvSpPr>
          <p:cNvPr id="37" name="TextovéPole 36"/>
          <p:cNvSpPr txBox="1"/>
          <p:nvPr/>
        </p:nvSpPr>
        <p:spPr>
          <a:xfrm>
            <a:off x="3851920" y="29671"/>
            <a:ext cx="1417311" cy="769441"/>
          </a:xfrm>
          <a:prstGeom prst="rect">
            <a:avLst/>
          </a:prstGeom>
          <a:noFill/>
        </p:spPr>
        <p:txBody>
          <a:bodyPr wrap="none" rtlCol="0">
            <a:spAutoFit/>
          </a:bodyPr>
          <a:lstStyle/>
          <a:p>
            <a:r>
              <a:rPr lang="cs-CZ" sz="4400" b="1" dirty="0" smtClean="0">
                <a:solidFill>
                  <a:srgbClr val="FF0000"/>
                </a:solidFill>
              </a:rPr>
              <a:t>97 Kč</a:t>
            </a:r>
            <a:endParaRPr lang="cs-CZ" sz="4400" b="1" dirty="0">
              <a:solidFill>
                <a:srgbClr val="FF0000"/>
              </a:solidFill>
            </a:endParaRPr>
          </a:p>
        </p:txBody>
      </p:sp>
      <p:cxnSp>
        <p:nvCxnSpPr>
          <p:cNvPr id="39" name="Přímá spojnice 38"/>
          <p:cNvCxnSpPr/>
          <p:nvPr/>
        </p:nvCxnSpPr>
        <p:spPr>
          <a:xfrm>
            <a:off x="1691680" y="29671"/>
            <a:ext cx="72008" cy="6828329"/>
          </a:xfrm>
          <a:prstGeom prst="line">
            <a:avLst/>
          </a:prstGeom>
        </p:spPr>
        <p:style>
          <a:lnRef idx="3">
            <a:schemeClr val="dk1"/>
          </a:lnRef>
          <a:fillRef idx="0">
            <a:schemeClr val="dk1"/>
          </a:fillRef>
          <a:effectRef idx="2">
            <a:schemeClr val="dk1"/>
          </a:effectRef>
          <a:fontRef idx="minor">
            <a:schemeClr val="tx1"/>
          </a:fontRef>
        </p:style>
      </p:cxnSp>
      <p:cxnSp>
        <p:nvCxnSpPr>
          <p:cNvPr id="41" name="Přímá spojnice 40"/>
          <p:cNvCxnSpPr/>
          <p:nvPr/>
        </p:nvCxnSpPr>
        <p:spPr>
          <a:xfrm>
            <a:off x="3707904" y="29671"/>
            <a:ext cx="72008" cy="6828329"/>
          </a:xfrm>
          <a:prstGeom prst="line">
            <a:avLst/>
          </a:prstGeom>
        </p:spPr>
        <p:style>
          <a:lnRef idx="3">
            <a:schemeClr val="dk1"/>
          </a:lnRef>
          <a:fillRef idx="0">
            <a:schemeClr val="dk1"/>
          </a:fillRef>
          <a:effectRef idx="2">
            <a:schemeClr val="dk1"/>
          </a:effectRef>
          <a:fontRef idx="minor">
            <a:schemeClr val="tx1"/>
          </a:fontRef>
        </p:style>
      </p:cxnSp>
      <p:cxnSp>
        <p:nvCxnSpPr>
          <p:cNvPr id="43" name="Přímá spojnice 42"/>
          <p:cNvCxnSpPr/>
          <p:nvPr/>
        </p:nvCxnSpPr>
        <p:spPr>
          <a:xfrm>
            <a:off x="5364088" y="23976"/>
            <a:ext cx="72008" cy="6843373"/>
          </a:xfrm>
          <a:prstGeom prst="line">
            <a:avLst/>
          </a:prstGeom>
        </p:spPr>
        <p:style>
          <a:lnRef idx="3">
            <a:schemeClr val="dk1"/>
          </a:lnRef>
          <a:fillRef idx="0">
            <a:schemeClr val="dk1"/>
          </a:fillRef>
          <a:effectRef idx="2">
            <a:schemeClr val="dk1"/>
          </a:effectRef>
          <a:fontRef idx="minor">
            <a:schemeClr val="tx1"/>
          </a:fontRef>
        </p:style>
      </p:cxnSp>
      <p:cxnSp>
        <p:nvCxnSpPr>
          <p:cNvPr id="45" name="Přímá spojnice 44"/>
          <p:cNvCxnSpPr/>
          <p:nvPr/>
        </p:nvCxnSpPr>
        <p:spPr>
          <a:xfrm>
            <a:off x="0" y="784068"/>
            <a:ext cx="5364088" cy="0"/>
          </a:xfrm>
          <a:prstGeom prst="line">
            <a:avLst/>
          </a:prstGeom>
        </p:spPr>
        <p:style>
          <a:lnRef idx="3">
            <a:schemeClr val="accent1"/>
          </a:lnRef>
          <a:fillRef idx="0">
            <a:schemeClr val="accent1"/>
          </a:fillRef>
          <a:effectRef idx="2">
            <a:schemeClr val="accent1"/>
          </a:effectRef>
          <a:fontRef idx="minor">
            <a:schemeClr val="tx1"/>
          </a:fontRef>
        </p:style>
      </p:cxnSp>
      <p:grpSp>
        <p:nvGrpSpPr>
          <p:cNvPr id="52" name="Skupina 51"/>
          <p:cNvGrpSpPr/>
          <p:nvPr/>
        </p:nvGrpSpPr>
        <p:grpSpPr>
          <a:xfrm>
            <a:off x="5665466" y="1241561"/>
            <a:ext cx="720080" cy="707886"/>
            <a:chOff x="8150189" y="2076608"/>
            <a:chExt cx="720080" cy="707886"/>
          </a:xfrm>
        </p:grpSpPr>
        <p:sp>
          <p:nvSpPr>
            <p:cNvPr id="53" name="Ovál 52"/>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54" name="TextovéPole 53"/>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F0"/>
                  </a:solidFill>
                </a:rPr>
                <a:t>1</a:t>
              </a:r>
              <a:endParaRPr lang="cs-CZ" sz="4000" b="1" dirty="0">
                <a:solidFill>
                  <a:srgbClr val="00B0F0"/>
                </a:solidFill>
              </a:endParaRPr>
            </a:p>
          </p:txBody>
        </p:sp>
      </p:grpSp>
      <p:grpSp>
        <p:nvGrpSpPr>
          <p:cNvPr id="55" name="Skupina 54"/>
          <p:cNvGrpSpPr/>
          <p:nvPr/>
        </p:nvGrpSpPr>
        <p:grpSpPr>
          <a:xfrm>
            <a:off x="7290571" y="105648"/>
            <a:ext cx="720080" cy="707886"/>
            <a:chOff x="8150189" y="2076608"/>
            <a:chExt cx="720080" cy="707886"/>
          </a:xfrm>
        </p:grpSpPr>
        <p:sp>
          <p:nvSpPr>
            <p:cNvPr id="56" name="Ovál 55"/>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57" name="TextovéPole 56"/>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F0"/>
                  </a:solidFill>
                </a:rPr>
                <a:t>1</a:t>
              </a:r>
              <a:endParaRPr lang="cs-CZ" sz="4000" b="1" dirty="0">
                <a:solidFill>
                  <a:srgbClr val="00B0F0"/>
                </a:solidFill>
              </a:endParaRPr>
            </a:p>
          </p:txBody>
        </p:sp>
      </p:grpSp>
      <p:grpSp>
        <p:nvGrpSpPr>
          <p:cNvPr id="58" name="Skupina 57"/>
          <p:cNvGrpSpPr/>
          <p:nvPr/>
        </p:nvGrpSpPr>
        <p:grpSpPr>
          <a:xfrm>
            <a:off x="8061943" y="198267"/>
            <a:ext cx="720080" cy="707886"/>
            <a:chOff x="8150189" y="2076608"/>
            <a:chExt cx="720080" cy="707886"/>
          </a:xfrm>
        </p:grpSpPr>
        <p:sp>
          <p:nvSpPr>
            <p:cNvPr id="59" name="Ovál 58"/>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60" name="TextovéPole 59"/>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F0"/>
                  </a:solidFill>
                </a:rPr>
                <a:t>1</a:t>
              </a:r>
              <a:endParaRPr lang="cs-CZ" sz="4000" b="1" dirty="0">
                <a:solidFill>
                  <a:srgbClr val="00B0F0"/>
                </a:solidFill>
              </a:endParaRPr>
            </a:p>
          </p:txBody>
        </p:sp>
      </p:grpSp>
      <p:grpSp>
        <p:nvGrpSpPr>
          <p:cNvPr id="61" name="Skupina 60"/>
          <p:cNvGrpSpPr/>
          <p:nvPr/>
        </p:nvGrpSpPr>
        <p:grpSpPr>
          <a:xfrm>
            <a:off x="6039544" y="5187381"/>
            <a:ext cx="720080" cy="707886"/>
            <a:chOff x="8150189" y="2076608"/>
            <a:chExt cx="720080" cy="707886"/>
          </a:xfrm>
        </p:grpSpPr>
        <p:sp>
          <p:nvSpPr>
            <p:cNvPr id="62" name="Ovál 61"/>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63" name="TextovéPole 62"/>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F0"/>
                  </a:solidFill>
                </a:rPr>
                <a:t>1</a:t>
              </a:r>
              <a:endParaRPr lang="cs-CZ" sz="4000" b="1" dirty="0">
                <a:solidFill>
                  <a:srgbClr val="00B0F0"/>
                </a:solidFill>
              </a:endParaRPr>
            </a:p>
          </p:txBody>
        </p:sp>
      </p:grpSp>
      <p:grpSp>
        <p:nvGrpSpPr>
          <p:cNvPr id="76" name="Skupina 75"/>
          <p:cNvGrpSpPr/>
          <p:nvPr/>
        </p:nvGrpSpPr>
        <p:grpSpPr>
          <a:xfrm>
            <a:off x="5508104" y="4638356"/>
            <a:ext cx="720080" cy="714344"/>
            <a:chOff x="8339111" y="5120837"/>
            <a:chExt cx="720080" cy="714344"/>
          </a:xfrm>
        </p:grpSpPr>
        <p:sp>
          <p:nvSpPr>
            <p:cNvPr id="77" name="Ovál 76"/>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78" name="TextovéPole 77"/>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F0"/>
                  </a:solidFill>
                </a:rPr>
                <a:t>2</a:t>
              </a:r>
              <a:endParaRPr lang="cs-CZ" sz="4000" b="1" dirty="0">
                <a:solidFill>
                  <a:srgbClr val="00B0F0"/>
                </a:solidFill>
              </a:endParaRPr>
            </a:p>
          </p:txBody>
        </p:sp>
      </p:grpSp>
      <p:grpSp>
        <p:nvGrpSpPr>
          <p:cNvPr id="79" name="Skupina 78"/>
          <p:cNvGrpSpPr/>
          <p:nvPr/>
        </p:nvGrpSpPr>
        <p:grpSpPr>
          <a:xfrm>
            <a:off x="6261720" y="2012858"/>
            <a:ext cx="720080" cy="714344"/>
            <a:chOff x="8339111" y="5120837"/>
            <a:chExt cx="720080" cy="714344"/>
          </a:xfrm>
        </p:grpSpPr>
        <p:sp>
          <p:nvSpPr>
            <p:cNvPr id="80" name="Ovál 79"/>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81" name="TextovéPole 80"/>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F0"/>
                  </a:solidFill>
                </a:rPr>
                <a:t>2</a:t>
              </a:r>
              <a:endParaRPr lang="cs-CZ" sz="4000" b="1" dirty="0">
                <a:solidFill>
                  <a:srgbClr val="00B0F0"/>
                </a:solidFill>
              </a:endParaRPr>
            </a:p>
          </p:txBody>
        </p:sp>
      </p:grpSp>
      <p:grpSp>
        <p:nvGrpSpPr>
          <p:cNvPr id="82" name="Skupina 81"/>
          <p:cNvGrpSpPr/>
          <p:nvPr/>
        </p:nvGrpSpPr>
        <p:grpSpPr>
          <a:xfrm>
            <a:off x="7822781" y="6051899"/>
            <a:ext cx="720080" cy="714344"/>
            <a:chOff x="8339111" y="5120837"/>
            <a:chExt cx="720080" cy="714344"/>
          </a:xfrm>
        </p:grpSpPr>
        <p:sp>
          <p:nvSpPr>
            <p:cNvPr id="83" name="Ovál 82"/>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84" name="TextovéPole 83"/>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F0"/>
                  </a:solidFill>
                </a:rPr>
                <a:t>2</a:t>
              </a:r>
              <a:endParaRPr lang="cs-CZ" sz="4000" b="1" dirty="0">
                <a:solidFill>
                  <a:srgbClr val="00B0F0"/>
                </a:solidFill>
              </a:endParaRPr>
            </a:p>
          </p:txBody>
        </p:sp>
      </p:grpSp>
      <p:grpSp>
        <p:nvGrpSpPr>
          <p:cNvPr id="85" name="Skupina 84"/>
          <p:cNvGrpSpPr/>
          <p:nvPr/>
        </p:nvGrpSpPr>
        <p:grpSpPr>
          <a:xfrm>
            <a:off x="7619551" y="3284984"/>
            <a:ext cx="720080" cy="714344"/>
            <a:chOff x="8339111" y="5120837"/>
            <a:chExt cx="720080" cy="714344"/>
          </a:xfrm>
        </p:grpSpPr>
        <p:sp>
          <p:nvSpPr>
            <p:cNvPr id="86" name="Ovál 85"/>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87" name="TextovéPole 86"/>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F0"/>
                  </a:solidFill>
                </a:rPr>
                <a:t>2</a:t>
              </a:r>
              <a:endParaRPr lang="cs-CZ" sz="4000" b="1" dirty="0">
                <a:solidFill>
                  <a:srgbClr val="00B0F0"/>
                </a:solidFill>
              </a:endParaRPr>
            </a:p>
          </p:txBody>
        </p:sp>
      </p:grpSp>
      <p:grpSp>
        <p:nvGrpSpPr>
          <p:cNvPr id="88" name="Skupina 87"/>
          <p:cNvGrpSpPr/>
          <p:nvPr/>
        </p:nvGrpSpPr>
        <p:grpSpPr>
          <a:xfrm>
            <a:off x="7102701" y="2380068"/>
            <a:ext cx="720080" cy="714344"/>
            <a:chOff x="8339111" y="5120837"/>
            <a:chExt cx="720080" cy="714344"/>
          </a:xfrm>
        </p:grpSpPr>
        <p:sp>
          <p:nvSpPr>
            <p:cNvPr id="89" name="Ovál 88"/>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90" name="TextovéPole 89"/>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F0"/>
                  </a:solidFill>
                </a:rPr>
                <a:t>2</a:t>
              </a:r>
              <a:endParaRPr lang="cs-CZ" sz="4000" b="1" dirty="0">
                <a:solidFill>
                  <a:srgbClr val="00B0F0"/>
                </a:solidFill>
              </a:endParaRPr>
            </a:p>
          </p:txBody>
        </p:sp>
      </p:grpSp>
      <p:grpSp>
        <p:nvGrpSpPr>
          <p:cNvPr id="94" name="Skupina 93"/>
          <p:cNvGrpSpPr/>
          <p:nvPr/>
        </p:nvGrpSpPr>
        <p:grpSpPr>
          <a:xfrm>
            <a:off x="6950301" y="4756673"/>
            <a:ext cx="720080" cy="727632"/>
            <a:chOff x="7258991" y="594761"/>
            <a:chExt cx="720080" cy="727632"/>
          </a:xfrm>
        </p:grpSpPr>
        <p:sp>
          <p:nvSpPr>
            <p:cNvPr id="95" name="Ovál 94"/>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96" name="TextovéPole 95"/>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grpSp>
        <p:nvGrpSpPr>
          <p:cNvPr id="97" name="Skupina 96"/>
          <p:cNvGrpSpPr/>
          <p:nvPr/>
        </p:nvGrpSpPr>
        <p:grpSpPr>
          <a:xfrm>
            <a:off x="6606302" y="6099431"/>
            <a:ext cx="720080" cy="727632"/>
            <a:chOff x="7258991" y="594761"/>
            <a:chExt cx="720080" cy="727632"/>
          </a:xfrm>
        </p:grpSpPr>
        <p:sp>
          <p:nvSpPr>
            <p:cNvPr id="98" name="Ovál 97"/>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99" name="TextovéPole 98"/>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grpSp>
        <p:nvGrpSpPr>
          <p:cNvPr id="100" name="Skupina 99"/>
          <p:cNvGrpSpPr/>
          <p:nvPr/>
        </p:nvGrpSpPr>
        <p:grpSpPr>
          <a:xfrm>
            <a:off x="5732867" y="6048749"/>
            <a:ext cx="720080" cy="727632"/>
            <a:chOff x="7258991" y="594761"/>
            <a:chExt cx="720080" cy="727632"/>
          </a:xfrm>
        </p:grpSpPr>
        <p:sp>
          <p:nvSpPr>
            <p:cNvPr id="101" name="Ovál 100"/>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02" name="TextovéPole 101"/>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grpSp>
        <p:nvGrpSpPr>
          <p:cNvPr id="103" name="Skupina 102"/>
          <p:cNvGrpSpPr/>
          <p:nvPr/>
        </p:nvGrpSpPr>
        <p:grpSpPr>
          <a:xfrm>
            <a:off x="6299997" y="4285544"/>
            <a:ext cx="720080" cy="727632"/>
            <a:chOff x="7258991" y="594761"/>
            <a:chExt cx="720080" cy="727632"/>
          </a:xfrm>
        </p:grpSpPr>
        <p:sp>
          <p:nvSpPr>
            <p:cNvPr id="104" name="Ovál 103"/>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05" name="TextovéPole 104"/>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grpSp>
        <p:nvGrpSpPr>
          <p:cNvPr id="106" name="Skupina 105"/>
          <p:cNvGrpSpPr/>
          <p:nvPr/>
        </p:nvGrpSpPr>
        <p:grpSpPr>
          <a:xfrm>
            <a:off x="6096393" y="3080572"/>
            <a:ext cx="720080" cy="727632"/>
            <a:chOff x="7258991" y="594761"/>
            <a:chExt cx="720080" cy="727632"/>
          </a:xfrm>
        </p:grpSpPr>
        <p:sp>
          <p:nvSpPr>
            <p:cNvPr id="107" name="Ovál 106"/>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08" name="TextovéPole 107"/>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grpSp>
        <p:nvGrpSpPr>
          <p:cNvPr id="109" name="Skupina 108"/>
          <p:cNvGrpSpPr/>
          <p:nvPr/>
        </p:nvGrpSpPr>
        <p:grpSpPr>
          <a:xfrm>
            <a:off x="8284413" y="4762490"/>
            <a:ext cx="720080" cy="727632"/>
            <a:chOff x="7258991" y="594761"/>
            <a:chExt cx="720080" cy="727632"/>
          </a:xfrm>
        </p:grpSpPr>
        <p:sp>
          <p:nvSpPr>
            <p:cNvPr id="110" name="Ovál 109"/>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11" name="TextovéPole 110"/>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F0"/>
                  </a:solidFill>
                </a:rPr>
                <a:t>10</a:t>
              </a:r>
              <a:endParaRPr lang="cs-CZ" sz="4000" b="1" dirty="0">
                <a:solidFill>
                  <a:srgbClr val="00B0F0"/>
                </a:solidFill>
              </a:endParaRPr>
            </a:p>
          </p:txBody>
        </p:sp>
      </p:grpSp>
      <p:grpSp>
        <p:nvGrpSpPr>
          <p:cNvPr id="118" name="Skupina 117"/>
          <p:cNvGrpSpPr/>
          <p:nvPr/>
        </p:nvGrpSpPr>
        <p:grpSpPr>
          <a:xfrm>
            <a:off x="8157260" y="5447838"/>
            <a:ext cx="720080" cy="710556"/>
            <a:chOff x="7547869" y="3193744"/>
            <a:chExt cx="720080" cy="710556"/>
          </a:xfrm>
        </p:grpSpPr>
        <p:sp>
          <p:nvSpPr>
            <p:cNvPr id="119" name="Ovál 118"/>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B0F0"/>
                </a:solidFill>
              </a:endParaRPr>
            </a:p>
          </p:txBody>
        </p:sp>
        <p:sp>
          <p:nvSpPr>
            <p:cNvPr id="120" name="TextovéPole 119"/>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F0"/>
                  </a:solidFill>
                </a:rPr>
                <a:t>5</a:t>
              </a:r>
              <a:endParaRPr lang="cs-CZ" sz="4000" b="1" dirty="0">
                <a:solidFill>
                  <a:srgbClr val="00B0F0"/>
                </a:solidFill>
              </a:endParaRPr>
            </a:p>
          </p:txBody>
        </p:sp>
      </p:grpSp>
      <p:grpSp>
        <p:nvGrpSpPr>
          <p:cNvPr id="121" name="Skupina 120"/>
          <p:cNvGrpSpPr/>
          <p:nvPr/>
        </p:nvGrpSpPr>
        <p:grpSpPr>
          <a:xfrm>
            <a:off x="7287420" y="5537930"/>
            <a:ext cx="720080" cy="710556"/>
            <a:chOff x="7547869" y="3193744"/>
            <a:chExt cx="720080" cy="710556"/>
          </a:xfrm>
        </p:grpSpPr>
        <p:sp>
          <p:nvSpPr>
            <p:cNvPr id="122" name="Ovál 121"/>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B0F0"/>
                </a:solidFill>
              </a:endParaRPr>
            </a:p>
          </p:txBody>
        </p:sp>
        <p:sp>
          <p:nvSpPr>
            <p:cNvPr id="123" name="TextovéPole 122"/>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F0"/>
                  </a:solidFill>
                </a:rPr>
                <a:t>5</a:t>
              </a:r>
              <a:endParaRPr lang="cs-CZ" sz="4000" b="1" dirty="0">
                <a:solidFill>
                  <a:srgbClr val="00B0F0"/>
                </a:solidFill>
              </a:endParaRPr>
            </a:p>
          </p:txBody>
        </p:sp>
      </p:grpSp>
      <p:grpSp>
        <p:nvGrpSpPr>
          <p:cNvPr id="124" name="Skupina 123"/>
          <p:cNvGrpSpPr/>
          <p:nvPr/>
        </p:nvGrpSpPr>
        <p:grpSpPr>
          <a:xfrm>
            <a:off x="5595819" y="3798331"/>
            <a:ext cx="720080" cy="710556"/>
            <a:chOff x="7547869" y="3193744"/>
            <a:chExt cx="720080" cy="710556"/>
          </a:xfrm>
        </p:grpSpPr>
        <p:sp>
          <p:nvSpPr>
            <p:cNvPr id="125" name="Ovál 124"/>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6" name="TextovéPole 125"/>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F0"/>
                  </a:solidFill>
                </a:rPr>
                <a:t>5</a:t>
              </a:r>
              <a:endParaRPr lang="cs-CZ" sz="4000" b="1" dirty="0">
                <a:solidFill>
                  <a:srgbClr val="00B0F0"/>
                </a:solidFill>
              </a:endParaRPr>
            </a:p>
          </p:txBody>
        </p:sp>
      </p:grpSp>
      <p:grpSp>
        <p:nvGrpSpPr>
          <p:cNvPr id="127" name="Skupina 126"/>
          <p:cNvGrpSpPr/>
          <p:nvPr/>
        </p:nvGrpSpPr>
        <p:grpSpPr>
          <a:xfrm>
            <a:off x="6520485" y="1167157"/>
            <a:ext cx="720080" cy="710556"/>
            <a:chOff x="7547869" y="3193744"/>
            <a:chExt cx="720080" cy="710556"/>
          </a:xfrm>
        </p:grpSpPr>
        <p:sp>
          <p:nvSpPr>
            <p:cNvPr id="128" name="Ovál 127"/>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B0F0"/>
                </a:solidFill>
              </a:endParaRPr>
            </a:p>
          </p:txBody>
        </p:sp>
        <p:sp>
          <p:nvSpPr>
            <p:cNvPr id="129" name="TextovéPole 128"/>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F0"/>
                  </a:solidFill>
                </a:rPr>
                <a:t>5</a:t>
              </a:r>
              <a:endParaRPr lang="cs-CZ" sz="4000" b="1" dirty="0">
                <a:solidFill>
                  <a:srgbClr val="00B0F0"/>
                </a:solidFill>
              </a:endParaRPr>
            </a:p>
          </p:txBody>
        </p:sp>
      </p:grpSp>
      <p:grpSp>
        <p:nvGrpSpPr>
          <p:cNvPr id="130" name="Skupina 129"/>
          <p:cNvGrpSpPr/>
          <p:nvPr/>
        </p:nvGrpSpPr>
        <p:grpSpPr>
          <a:xfrm>
            <a:off x="5579917" y="2272834"/>
            <a:ext cx="720080" cy="710556"/>
            <a:chOff x="7547869" y="3193744"/>
            <a:chExt cx="720080" cy="710556"/>
          </a:xfrm>
        </p:grpSpPr>
        <p:sp>
          <p:nvSpPr>
            <p:cNvPr id="131" name="Ovál 130"/>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2" name="TextovéPole 131"/>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F0"/>
                  </a:solidFill>
                </a:rPr>
                <a:t>5</a:t>
              </a:r>
              <a:endParaRPr lang="cs-CZ" sz="4000" b="1" dirty="0">
                <a:solidFill>
                  <a:srgbClr val="00B0F0"/>
                </a:solidFill>
              </a:endParaRPr>
            </a:p>
          </p:txBody>
        </p:sp>
      </p:grpSp>
      <p:grpSp>
        <p:nvGrpSpPr>
          <p:cNvPr id="133" name="Skupina 132"/>
          <p:cNvGrpSpPr/>
          <p:nvPr/>
        </p:nvGrpSpPr>
        <p:grpSpPr>
          <a:xfrm>
            <a:off x="6867677" y="3536803"/>
            <a:ext cx="720080" cy="710556"/>
            <a:chOff x="7547869" y="3193744"/>
            <a:chExt cx="720080" cy="710556"/>
          </a:xfrm>
        </p:grpSpPr>
        <p:sp>
          <p:nvSpPr>
            <p:cNvPr id="134" name="Ovál 133"/>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B0F0"/>
                </a:solidFill>
              </a:endParaRPr>
            </a:p>
          </p:txBody>
        </p:sp>
        <p:sp>
          <p:nvSpPr>
            <p:cNvPr id="135" name="TextovéPole 134"/>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F0"/>
                  </a:solidFill>
                </a:rPr>
                <a:t>5</a:t>
              </a:r>
              <a:endParaRPr lang="cs-CZ" sz="4000" b="1" dirty="0">
                <a:solidFill>
                  <a:srgbClr val="00B0F0"/>
                </a:solidFill>
              </a:endParaRPr>
            </a:p>
          </p:txBody>
        </p:sp>
      </p:grpSp>
      <p:grpSp>
        <p:nvGrpSpPr>
          <p:cNvPr id="142" name="Skupina 141"/>
          <p:cNvGrpSpPr/>
          <p:nvPr/>
        </p:nvGrpSpPr>
        <p:grpSpPr>
          <a:xfrm>
            <a:off x="7647460" y="852255"/>
            <a:ext cx="720080" cy="707886"/>
            <a:chOff x="7536148" y="583064"/>
            <a:chExt cx="720080" cy="707886"/>
          </a:xfrm>
        </p:grpSpPr>
        <p:sp>
          <p:nvSpPr>
            <p:cNvPr id="143" name="Ovál 142"/>
            <p:cNvSpPr/>
            <p:nvPr/>
          </p:nvSpPr>
          <p:spPr>
            <a:xfrm>
              <a:off x="7536148" y="602518"/>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44" name="TextovéPole 143"/>
            <p:cNvSpPr txBox="1"/>
            <p:nvPr/>
          </p:nvSpPr>
          <p:spPr>
            <a:xfrm>
              <a:off x="7544320" y="583064"/>
              <a:ext cx="704039" cy="707886"/>
            </a:xfrm>
            <a:prstGeom prst="rect">
              <a:avLst/>
            </a:prstGeom>
            <a:noFill/>
          </p:spPr>
          <p:txBody>
            <a:bodyPr wrap="none" rtlCol="0">
              <a:spAutoFit/>
            </a:bodyPr>
            <a:lstStyle/>
            <a:p>
              <a:r>
                <a:rPr lang="cs-CZ" sz="4000" b="1" dirty="0" smtClean="0">
                  <a:solidFill>
                    <a:srgbClr val="00B0F0"/>
                  </a:solidFill>
                </a:rPr>
                <a:t>50</a:t>
              </a:r>
              <a:endParaRPr lang="cs-CZ" sz="4000" b="1" dirty="0">
                <a:solidFill>
                  <a:srgbClr val="00B0F0"/>
                </a:solidFill>
              </a:endParaRPr>
            </a:p>
          </p:txBody>
        </p:sp>
      </p:grpSp>
      <p:grpSp>
        <p:nvGrpSpPr>
          <p:cNvPr id="145" name="Skupina 144"/>
          <p:cNvGrpSpPr/>
          <p:nvPr/>
        </p:nvGrpSpPr>
        <p:grpSpPr>
          <a:xfrm>
            <a:off x="8077785" y="2423648"/>
            <a:ext cx="720080" cy="707886"/>
            <a:chOff x="7536148" y="583064"/>
            <a:chExt cx="720080" cy="707886"/>
          </a:xfrm>
        </p:grpSpPr>
        <p:sp>
          <p:nvSpPr>
            <p:cNvPr id="146" name="Ovál 145"/>
            <p:cNvSpPr/>
            <p:nvPr/>
          </p:nvSpPr>
          <p:spPr>
            <a:xfrm>
              <a:off x="7536148" y="602518"/>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F0"/>
                </a:solidFill>
              </a:endParaRPr>
            </a:p>
          </p:txBody>
        </p:sp>
        <p:sp>
          <p:nvSpPr>
            <p:cNvPr id="147" name="TextovéPole 146"/>
            <p:cNvSpPr txBox="1"/>
            <p:nvPr/>
          </p:nvSpPr>
          <p:spPr>
            <a:xfrm>
              <a:off x="7544320" y="583064"/>
              <a:ext cx="704039" cy="707886"/>
            </a:xfrm>
            <a:prstGeom prst="rect">
              <a:avLst/>
            </a:prstGeom>
            <a:noFill/>
          </p:spPr>
          <p:txBody>
            <a:bodyPr wrap="none" rtlCol="0">
              <a:spAutoFit/>
            </a:bodyPr>
            <a:lstStyle/>
            <a:p>
              <a:r>
                <a:rPr lang="cs-CZ" sz="4000" b="1" dirty="0" smtClean="0">
                  <a:solidFill>
                    <a:srgbClr val="00B0F0"/>
                  </a:solidFill>
                </a:rPr>
                <a:t>50</a:t>
              </a:r>
              <a:endParaRPr lang="cs-CZ" sz="4000" b="1" dirty="0">
                <a:solidFill>
                  <a:srgbClr val="00B0F0"/>
                </a:solidFill>
              </a:endParaRPr>
            </a:p>
          </p:txBody>
        </p:sp>
      </p:grpSp>
    </p:spTree>
    <p:extLst>
      <p:ext uri="{BB962C8B-B14F-4D97-AF65-F5344CB8AC3E}">
        <p14:creationId xmlns:p14="http://schemas.microsoft.com/office/powerpoint/2010/main" val="3942043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pattFill prst="pct25">
          <a:fgClr>
            <a:srgbClr val="A8F995"/>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317761" y="227923"/>
            <a:ext cx="1920269" cy="584775"/>
          </a:xfrm>
          <a:prstGeom prst="rect">
            <a:avLst/>
          </a:prstGeom>
          <a:noFill/>
        </p:spPr>
        <p:txBody>
          <a:bodyPr wrap="none" rtlCol="0">
            <a:spAutoFit/>
          </a:bodyPr>
          <a:lstStyle/>
          <a:p>
            <a:r>
              <a:rPr lang="cs-CZ" sz="3200" b="1" dirty="0" smtClean="0">
                <a:solidFill>
                  <a:srgbClr val="FF0000"/>
                </a:solidFill>
              </a:rPr>
              <a:t>Vyskládej:</a:t>
            </a:r>
            <a:endParaRPr lang="cs-CZ" sz="3200" b="1" dirty="0">
              <a:solidFill>
                <a:srgbClr val="FF0000"/>
              </a:solidFill>
            </a:endParaRPr>
          </a:p>
        </p:txBody>
      </p:sp>
      <p:sp>
        <p:nvSpPr>
          <p:cNvPr id="5" name="TextovéPole 4"/>
          <p:cNvSpPr txBox="1"/>
          <p:nvPr/>
        </p:nvSpPr>
        <p:spPr>
          <a:xfrm>
            <a:off x="0" y="2791064"/>
            <a:ext cx="1698478" cy="923330"/>
          </a:xfrm>
          <a:prstGeom prst="rect">
            <a:avLst/>
          </a:prstGeom>
          <a:noFill/>
        </p:spPr>
        <p:txBody>
          <a:bodyPr wrap="none" rtlCol="0">
            <a:spAutoFit/>
          </a:bodyPr>
          <a:lstStyle/>
          <a:p>
            <a:r>
              <a:rPr lang="cs-CZ" sz="5400" b="1" dirty="0" smtClean="0">
                <a:solidFill>
                  <a:srgbClr val="0070C0"/>
                </a:solidFill>
              </a:rPr>
              <a:t>78 Kč</a:t>
            </a:r>
            <a:endParaRPr lang="cs-CZ" sz="5400" b="1" dirty="0">
              <a:solidFill>
                <a:srgbClr val="0070C0"/>
              </a:solidFill>
            </a:endParaRPr>
          </a:p>
        </p:txBody>
      </p:sp>
      <p:sp>
        <p:nvSpPr>
          <p:cNvPr id="6" name="TextovéPole 5"/>
          <p:cNvSpPr txBox="1"/>
          <p:nvPr/>
        </p:nvSpPr>
        <p:spPr>
          <a:xfrm>
            <a:off x="24892" y="5099006"/>
            <a:ext cx="1698478" cy="923330"/>
          </a:xfrm>
          <a:prstGeom prst="rect">
            <a:avLst/>
          </a:prstGeom>
          <a:noFill/>
        </p:spPr>
        <p:txBody>
          <a:bodyPr wrap="none" rtlCol="0">
            <a:spAutoFit/>
          </a:bodyPr>
          <a:lstStyle/>
          <a:p>
            <a:r>
              <a:rPr lang="cs-CZ" sz="5400" b="1" dirty="0" smtClean="0">
                <a:solidFill>
                  <a:srgbClr val="0070C0"/>
                </a:solidFill>
              </a:rPr>
              <a:t>99 Kč</a:t>
            </a:r>
            <a:endParaRPr lang="cs-CZ" sz="5400" b="1" dirty="0">
              <a:solidFill>
                <a:srgbClr val="0070C0"/>
              </a:solidFill>
            </a:endParaRPr>
          </a:p>
        </p:txBody>
      </p:sp>
      <p:sp>
        <p:nvSpPr>
          <p:cNvPr id="10" name="TextovéPole 9"/>
          <p:cNvSpPr txBox="1"/>
          <p:nvPr/>
        </p:nvSpPr>
        <p:spPr>
          <a:xfrm>
            <a:off x="52849" y="956168"/>
            <a:ext cx="1698478" cy="923330"/>
          </a:xfrm>
          <a:prstGeom prst="rect">
            <a:avLst/>
          </a:prstGeom>
          <a:noFill/>
        </p:spPr>
        <p:txBody>
          <a:bodyPr wrap="none" rtlCol="0">
            <a:spAutoFit/>
          </a:bodyPr>
          <a:lstStyle/>
          <a:p>
            <a:r>
              <a:rPr lang="cs-CZ" sz="5400" b="1" dirty="0" smtClean="0">
                <a:solidFill>
                  <a:srgbClr val="0070C0"/>
                </a:solidFill>
              </a:rPr>
              <a:t>49 Kč</a:t>
            </a:r>
            <a:endParaRPr lang="cs-CZ" sz="5400" b="1" dirty="0">
              <a:solidFill>
                <a:srgbClr val="0070C0"/>
              </a:solidFill>
            </a:endParaRPr>
          </a:p>
        </p:txBody>
      </p:sp>
      <p:cxnSp>
        <p:nvCxnSpPr>
          <p:cNvPr id="12" name="Přímá spojnice 11"/>
          <p:cNvCxnSpPr/>
          <p:nvPr/>
        </p:nvCxnSpPr>
        <p:spPr>
          <a:xfrm>
            <a:off x="43647" y="946734"/>
            <a:ext cx="673224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4" name="Přímá spojnice 13"/>
          <p:cNvCxnSpPr/>
          <p:nvPr/>
        </p:nvCxnSpPr>
        <p:spPr>
          <a:xfrm>
            <a:off x="60414" y="2791064"/>
            <a:ext cx="6815842"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6" name="Přímá spojnice 15"/>
          <p:cNvCxnSpPr/>
          <p:nvPr/>
        </p:nvCxnSpPr>
        <p:spPr>
          <a:xfrm flipV="1">
            <a:off x="52849" y="5010806"/>
            <a:ext cx="6732240" cy="36004"/>
          </a:xfrm>
          <a:prstGeom prst="line">
            <a:avLst/>
          </a:prstGeom>
        </p:spPr>
        <p:style>
          <a:lnRef idx="3">
            <a:schemeClr val="accent2"/>
          </a:lnRef>
          <a:fillRef idx="0">
            <a:schemeClr val="accent2"/>
          </a:fillRef>
          <a:effectRef idx="2">
            <a:schemeClr val="accent2"/>
          </a:effectRef>
          <a:fontRef idx="minor">
            <a:schemeClr val="tx1"/>
          </a:fontRef>
        </p:style>
      </p:cxnSp>
      <p:cxnSp>
        <p:nvCxnSpPr>
          <p:cNvPr id="29" name="Přímá spojnice 28"/>
          <p:cNvCxnSpPr/>
          <p:nvPr/>
        </p:nvCxnSpPr>
        <p:spPr>
          <a:xfrm>
            <a:off x="6762813" y="0"/>
            <a:ext cx="113443" cy="6858000"/>
          </a:xfrm>
          <a:prstGeom prst="line">
            <a:avLst/>
          </a:prstGeom>
        </p:spPr>
        <p:style>
          <a:lnRef idx="3">
            <a:schemeClr val="dk1"/>
          </a:lnRef>
          <a:fillRef idx="0">
            <a:schemeClr val="dk1"/>
          </a:fillRef>
          <a:effectRef idx="2">
            <a:schemeClr val="dk1"/>
          </a:effectRef>
          <a:fontRef idx="minor">
            <a:schemeClr val="tx1"/>
          </a:fontRef>
        </p:style>
      </p:cxnSp>
      <p:grpSp>
        <p:nvGrpSpPr>
          <p:cNvPr id="61" name="Skupina 60"/>
          <p:cNvGrpSpPr/>
          <p:nvPr/>
        </p:nvGrpSpPr>
        <p:grpSpPr>
          <a:xfrm>
            <a:off x="8259056" y="3969712"/>
            <a:ext cx="721566" cy="707886"/>
            <a:chOff x="7051865" y="927280"/>
            <a:chExt cx="721566" cy="707886"/>
          </a:xfrm>
        </p:grpSpPr>
        <p:sp>
          <p:nvSpPr>
            <p:cNvPr id="38" name="Ovál 37"/>
            <p:cNvSpPr/>
            <p:nvPr/>
          </p:nvSpPr>
          <p:spPr>
            <a:xfrm>
              <a:off x="7051865" y="946734"/>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50" name="TextovéPole 49"/>
            <p:cNvSpPr txBox="1"/>
            <p:nvPr/>
          </p:nvSpPr>
          <p:spPr>
            <a:xfrm>
              <a:off x="7069392" y="927280"/>
              <a:ext cx="704039" cy="707886"/>
            </a:xfrm>
            <a:prstGeom prst="rect">
              <a:avLst/>
            </a:prstGeom>
            <a:noFill/>
          </p:spPr>
          <p:txBody>
            <a:bodyPr wrap="none" rtlCol="0">
              <a:spAutoFit/>
            </a:bodyPr>
            <a:lstStyle/>
            <a:p>
              <a:r>
                <a:rPr lang="cs-CZ" sz="4000" b="1" dirty="0" smtClean="0">
                  <a:solidFill>
                    <a:srgbClr val="00B050"/>
                  </a:solidFill>
                </a:rPr>
                <a:t>50</a:t>
              </a:r>
              <a:endParaRPr lang="cs-CZ" sz="4000" b="1" dirty="0">
                <a:solidFill>
                  <a:srgbClr val="00B050"/>
                </a:solidFill>
              </a:endParaRPr>
            </a:p>
          </p:txBody>
        </p:sp>
      </p:grpSp>
      <p:grpSp>
        <p:nvGrpSpPr>
          <p:cNvPr id="176" name="Skupina 175"/>
          <p:cNvGrpSpPr/>
          <p:nvPr/>
        </p:nvGrpSpPr>
        <p:grpSpPr>
          <a:xfrm>
            <a:off x="6827513" y="4459076"/>
            <a:ext cx="776169" cy="735593"/>
            <a:chOff x="7166887" y="5120181"/>
            <a:chExt cx="776169" cy="735593"/>
          </a:xfrm>
        </p:grpSpPr>
        <p:sp>
          <p:nvSpPr>
            <p:cNvPr id="42" name="Ovál 41"/>
            <p:cNvSpPr/>
            <p:nvPr/>
          </p:nvSpPr>
          <p:spPr>
            <a:xfrm>
              <a:off x="7222976" y="5128396"/>
              <a:ext cx="720080" cy="72737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51" name="TextovéPole 50"/>
            <p:cNvSpPr txBox="1"/>
            <p:nvPr/>
          </p:nvSpPr>
          <p:spPr>
            <a:xfrm>
              <a:off x="7166887" y="5120181"/>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grpSp>
      <p:grpSp>
        <p:nvGrpSpPr>
          <p:cNvPr id="62" name="Skupina 61"/>
          <p:cNvGrpSpPr/>
          <p:nvPr/>
        </p:nvGrpSpPr>
        <p:grpSpPr>
          <a:xfrm>
            <a:off x="8284661" y="3261826"/>
            <a:ext cx="723042" cy="707886"/>
            <a:chOff x="7290577" y="946734"/>
            <a:chExt cx="723042" cy="707886"/>
          </a:xfrm>
        </p:grpSpPr>
        <p:sp>
          <p:nvSpPr>
            <p:cNvPr id="36" name="Ovál 35"/>
            <p:cNvSpPr/>
            <p:nvPr/>
          </p:nvSpPr>
          <p:spPr>
            <a:xfrm>
              <a:off x="7293539" y="956168"/>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2" name="TextovéPole 51"/>
            <p:cNvSpPr txBox="1"/>
            <p:nvPr/>
          </p:nvSpPr>
          <p:spPr>
            <a:xfrm>
              <a:off x="7290577" y="946734"/>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grpSp>
      <p:grpSp>
        <p:nvGrpSpPr>
          <p:cNvPr id="151" name="Skupina 150"/>
          <p:cNvGrpSpPr/>
          <p:nvPr/>
        </p:nvGrpSpPr>
        <p:grpSpPr>
          <a:xfrm>
            <a:off x="8145137" y="6112135"/>
            <a:ext cx="720080" cy="710556"/>
            <a:chOff x="7547869" y="3193744"/>
            <a:chExt cx="720080" cy="710556"/>
          </a:xfrm>
        </p:grpSpPr>
        <p:sp>
          <p:nvSpPr>
            <p:cNvPr id="41" name="Ovál 40"/>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TextovéPole 53"/>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50"/>
                  </a:solidFill>
                </a:rPr>
                <a:t>5</a:t>
              </a:r>
              <a:endParaRPr lang="cs-CZ" sz="4000" b="1" dirty="0">
                <a:solidFill>
                  <a:srgbClr val="00B050"/>
                </a:solidFill>
              </a:endParaRPr>
            </a:p>
          </p:txBody>
        </p:sp>
      </p:grpSp>
      <p:grpSp>
        <p:nvGrpSpPr>
          <p:cNvPr id="67" name="Skupina 66"/>
          <p:cNvGrpSpPr/>
          <p:nvPr/>
        </p:nvGrpSpPr>
        <p:grpSpPr>
          <a:xfrm>
            <a:off x="7524105" y="5549427"/>
            <a:ext cx="724763" cy="729259"/>
            <a:chOff x="7485856" y="671765"/>
            <a:chExt cx="724763" cy="729259"/>
          </a:xfrm>
        </p:grpSpPr>
        <p:sp>
          <p:nvSpPr>
            <p:cNvPr id="68" name="Ovál 67"/>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69" name="TextovéPole 68"/>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grpSp>
      <p:grpSp>
        <p:nvGrpSpPr>
          <p:cNvPr id="73" name="Skupina 72"/>
          <p:cNvGrpSpPr/>
          <p:nvPr/>
        </p:nvGrpSpPr>
        <p:grpSpPr>
          <a:xfrm>
            <a:off x="8352195" y="4734376"/>
            <a:ext cx="724763" cy="729259"/>
            <a:chOff x="7485856" y="671765"/>
            <a:chExt cx="724763" cy="729259"/>
          </a:xfrm>
        </p:grpSpPr>
        <p:sp>
          <p:nvSpPr>
            <p:cNvPr id="74" name="Ovál 73"/>
            <p:cNvSpPr/>
            <p:nvPr/>
          </p:nvSpPr>
          <p:spPr>
            <a:xfrm>
              <a:off x="7485856" y="712592"/>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75" name="TextovéPole 74"/>
            <p:cNvSpPr txBox="1"/>
            <p:nvPr/>
          </p:nvSpPr>
          <p:spPr>
            <a:xfrm>
              <a:off x="7506580" y="671765"/>
              <a:ext cx="704039" cy="707886"/>
            </a:xfrm>
            <a:prstGeom prst="rect">
              <a:avLst/>
            </a:prstGeom>
            <a:noFill/>
          </p:spPr>
          <p:txBody>
            <a:bodyPr wrap="none" rtlCol="0">
              <a:spAutoFit/>
            </a:bodyPr>
            <a:lstStyle/>
            <a:p>
              <a:r>
                <a:rPr lang="cs-CZ" sz="4000" b="1" dirty="0" smtClean="0">
                  <a:solidFill>
                    <a:srgbClr val="00B050"/>
                  </a:solidFill>
                </a:rPr>
                <a:t>50</a:t>
              </a:r>
              <a:endParaRPr lang="cs-CZ" sz="4000" b="1" dirty="0">
                <a:solidFill>
                  <a:srgbClr val="00B050"/>
                </a:solidFill>
              </a:endParaRPr>
            </a:p>
          </p:txBody>
        </p:sp>
      </p:grpSp>
      <p:grpSp>
        <p:nvGrpSpPr>
          <p:cNvPr id="83" name="Skupina 82"/>
          <p:cNvGrpSpPr/>
          <p:nvPr/>
        </p:nvGrpSpPr>
        <p:grpSpPr>
          <a:xfrm>
            <a:off x="7564581" y="0"/>
            <a:ext cx="720080" cy="727632"/>
            <a:chOff x="7258991" y="594761"/>
            <a:chExt cx="720080" cy="727632"/>
          </a:xfrm>
        </p:grpSpPr>
        <p:sp>
          <p:nvSpPr>
            <p:cNvPr id="84" name="Ovál 83"/>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85" name="TextovéPole 84"/>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50"/>
                  </a:solidFill>
                </a:rPr>
                <a:t>10</a:t>
              </a:r>
              <a:endParaRPr lang="cs-CZ" sz="4000" b="1" dirty="0">
                <a:solidFill>
                  <a:srgbClr val="00B050"/>
                </a:solidFill>
              </a:endParaRPr>
            </a:p>
          </p:txBody>
        </p:sp>
      </p:grpSp>
      <p:grpSp>
        <p:nvGrpSpPr>
          <p:cNvPr id="95" name="Skupina 94"/>
          <p:cNvGrpSpPr/>
          <p:nvPr/>
        </p:nvGrpSpPr>
        <p:grpSpPr>
          <a:xfrm>
            <a:off x="6830770" y="784808"/>
            <a:ext cx="720080" cy="727632"/>
            <a:chOff x="7258991" y="594761"/>
            <a:chExt cx="720080" cy="727632"/>
          </a:xfrm>
        </p:grpSpPr>
        <p:sp>
          <p:nvSpPr>
            <p:cNvPr id="96" name="Ovál 95"/>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97" name="TextovéPole 96"/>
            <p:cNvSpPr txBox="1"/>
            <p:nvPr/>
          </p:nvSpPr>
          <p:spPr>
            <a:xfrm>
              <a:off x="7275032" y="614507"/>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01" name="Skupina 100"/>
          <p:cNvGrpSpPr/>
          <p:nvPr/>
        </p:nvGrpSpPr>
        <p:grpSpPr>
          <a:xfrm>
            <a:off x="6771102" y="1602855"/>
            <a:ext cx="720080" cy="727632"/>
            <a:chOff x="7258991" y="594761"/>
            <a:chExt cx="720080" cy="727632"/>
          </a:xfrm>
        </p:grpSpPr>
        <p:sp>
          <p:nvSpPr>
            <p:cNvPr id="102" name="Ovál 101"/>
            <p:cNvSpPr/>
            <p:nvPr/>
          </p:nvSpPr>
          <p:spPr>
            <a:xfrm>
              <a:off x="7258991" y="594761"/>
              <a:ext cx="720080" cy="70562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03" name="TextovéPole 102"/>
            <p:cNvSpPr txBox="1"/>
            <p:nvPr/>
          </p:nvSpPr>
          <p:spPr>
            <a:xfrm>
              <a:off x="7275032" y="614507"/>
              <a:ext cx="704039" cy="707886"/>
            </a:xfrm>
            <a:prstGeom prst="rect">
              <a:avLst/>
            </a:prstGeom>
            <a:noFill/>
          </p:spPr>
          <p:txBody>
            <a:bodyPr wrap="none" rtlCol="0">
              <a:spAutoFit/>
            </a:bodyPr>
            <a:lstStyle/>
            <a:p>
              <a:r>
                <a:rPr lang="cs-CZ" sz="4000" b="1" dirty="0" smtClean="0">
                  <a:solidFill>
                    <a:srgbClr val="00B050"/>
                  </a:solidFill>
                </a:rPr>
                <a:t>10</a:t>
              </a:r>
              <a:endParaRPr lang="cs-CZ" sz="4000" b="1" dirty="0">
                <a:solidFill>
                  <a:srgbClr val="00B050"/>
                </a:solidFill>
              </a:endParaRPr>
            </a:p>
          </p:txBody>
        </p:sp>
      </p:grpSp>
      <p:grpSp>
        <p:nvGrpSpPr>
          <p:cNvPr id="108" name="Skupina 107"/>
          <p:cNvGrpSpPr/>
          <p:nvPr/>
        </p:nvGrpSpPr>
        <p:grpSpPr>
          <a:xfrm>
            <a:off x="7596336" y="1795493"/>
            <a:ext cx="720080" cy="707886"/>
            <a:chOff x="8150189" y="2076608"/>
            <a:chExt cx="720080" cy="707886"/>
          </a:xfrm>
        </p:grpSpPr>
        <p:sp>
          <p:nvSpPr>
            <p:cNvPr id="37" name="Ovál 36"/>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07" name="TextovéPole 106"/>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15" name="Skupina 114"/>
          <p:cNvGrpSpPr/>
          <p:nvPr/>
        </p:nvGrpSpPr>
        <p:grpSpPr>
          <a:xfrm>
            <a:off x="6706893" y="-2262"/>
            <a:ext cx="720080" cy="707886"/>
            <a:chOff x="8150189" y="2076608"/>
            <a:chExt cx="720080" cy="707886"/>
          </a:xfrm>
        </p:grpSpPr>
        <p:sp>
          <p:nvSpPr>
            <p:cNvPr id="116" name="Ovál 115"/>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17" name="TextovéPole 116"/>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39" name="Skupina 138"/>
          <p:cNvGrpSpPr/>
          <p:nvPr/>
        </p:nvGrpSpPr>
        <p:grpSpPr>
          <a:xfrm>
            <a:off x="6870595" y="3027863"/>
            <a:ext cx="720080" cy="707886"/>
            <a:chOff x="8150189" y="2076608"/>
            <a:chExt cx="720080" cy="707886"/>
          </a:xfrm>
        </p:grpSpPr>
        <p:sp>
          <p:nvSpPr>
            <p:cNvPr id="140" name="Ovál 139"/>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41" name="TextovéPole 140"/>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42" name="Skupina 141"/>
          <p:cNvGrpSpPr/>
          <p:nvPr/>
        </p:nvGrpSpPr>
        <p:grpSpPr>
          <a:xfrm>
            <a:off x="7618814" y="2641631"/>
            <a:ext cx="720080" cy="707886"/>
            <a:chOff x="8150189" y="2076608"/>
            <a:chExt cx="720080" cy="707886"/>
          </a:xfrm>
        </p:grpSpPr>
        <p:sp>
          <p:nvSpPr>
            <p:cNvPr id="143" name="Ovál 142"/>
            <p:cNvSpPr/>
            <p:nvPr/>
          </p:nvSpPr>
          <p:spPr>
            <a:xfrm>
              <a:off x="8150189" y="2114980"/>
              <a:ext cx="720080" cy="66951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44" name="TextovéPole 143"/>
            <p:cNvSpPr txBox="1"/>
            <p:nvPr/>
          </p:nvSpPr>
          <p:spPr>
            <a:xfrm>
              <a:off x="8256554" y="2076608"/>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52" name="Skupina 151"/>
          <p:cNvGrpSpPr/>
          <p:nvPr/>
        </p:nvGrpSpPr>
        <p:grpSpPr>
          <a:xfrm>
            <a:off x="6839096" y="5226207"/>
            <a:ext cx="720080" cy="710556"/>
            <a:chOff x="7547869" y="3193744"/>
            <a:chExt cx="720080" cy="710556"/>
          </a:xfrm>
        </p:grpSpPr>
        <p:sp>
          <p:nvSpPr>
            <p:cNvPr id="153" name="Ovál 152"/>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4" name="TextovéPole 153"/>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50"/>
                  </a:solidFill>
                </a:rPr>
                <a:t>5</a:t>
              </a:r>
              <a:endParaRPr lang="cs-CZ" sz="4000" b="1" dirty="0">
                <a:solidFill>
                  <a:srgbClr val="00B050"/>
                </a:solidFill>
              </a:endParaRPr>
            </a:p>
          </p:txBody>
        </p:sp>
      </p:grpSp>
      <p:grpSp>
        <p:nvGrpSpPr>
          <p:cNvPr id="155" name="Skupina 154"/>
          <p:cNvGrpSpPr/>
          <p:nvPr/>
        </p:nvGrpSpPr>
        <p:grpSpPr>
          <a:xfrm>
            <a:off x="8354537" y="78417"/>
            <a:ext cx="720080" cy="710556"/>
            <a:chOff x="7547869" y="3193744"/>
            <a:chExt cx="720080" cy="710556"/>
          </a:xfrm>
        </p:grpSpPr>
        <p:sp>
          <p:nvSpPr>
            <p:cNvPr id="156" name="Ovál 155"/>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7" name="TextovéPole 156"/>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50"/>
                  </a:solidFill>
                </a:rPr>
                <a:t>5</a:t>
              </a:r>
              <a:endParaRPr lang="cs-CZ" sz="4000" b="1" dirty="0">
                <a:solidFill>
                  <a:srgbClr val="00B050"/>
                </a:solidFill>
              </a:endParaRPr>
            </a:p>
          </p:txBody>
        </p:sp>
      </p:grpSp>
      <p:grpSp>
        <p:nvGrpSpPr>
          <p:cNvPr id="158" name="Skupina 157"/>
          <p:cNvGrpSpPr/>
          <p:nvPr/>
        </p:nvGrpSpPr>
        <p:grpSpPr>
          <a:xfrm>
            <a:off x="7603253" y="3404745"/>
            <a:ext cx="720080" cy="710556"/>
            <a:chOff x="7547869" y="3193744"/>
            <a:chExt cx="720080" cy="710556"/>
          </a:xfrm>
        </p:grpSpPr>
        <p:sp>
          <p:nvSpPr>
            <p:cNvPr id="159" name="Ovál 158"/>
            <p:cNvSpPr/>
            <p:nvPr/>
          </p:nvSpPr>
          <p:spPr>
            <a:xfrm>
              <a:off x="7547869" y="3193744"/>
              <a:ext cx="720080" cy="7105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0" name="TextovéPole 159"/>
            <p:cNvSpPr txBox="1"/>
            <p:nvPr/>
          </p:nvSpPr>
          <p:spPr>
            <a:xfrm>
              <a:off x="7672051" y="3193744"/>
              <a:ext cx="444352" cy="707886"/>
            </a:xfrm>
            <a:prstGeom prst="rect">
              <a:avLst/>
            </a:prstGeom>
            <a:noFill/>
          </p:spPr>
          <p:txBody>
            <a:bodyPr wrap="none" rtlCol="0">
              <a:spAutoFit/>
            </a:bodyPr>
            <a:lstStyle/>
            <a:p>
              <a:r>
                <a:rPr lang="cs-CZ" sz="4000" b="1" dirty="0" smtClean="0">
                  <a:solidFill>
                    <a:srgbClr val="00B050"/>
                  </a:solidFill>
                </a:rPr>
                <a:t>5</a:t>
              </a:r>
              <a:endParaRPr lang="cs-CZ" sz="4000" b="1" dirty="0">
                <a:solidFill>
                  <a:srgbClr val="00B050"/>
                </a:solidFill>
              </a:endParaRPr>
            </a:p>
          </p:txBody>
        </p:sp>
      </p:grpSp>
      <p:grpSp>
        <p:nvGrpSpPr>
          <p:cNvPr id="178" name="Skupina 177"/>
          <p:cNvGrpSpPr/>
          <p:nvPr/>
        </p:nvGrpSpPr>
        <p:grpSpPr>
          <a:xfrm>
            <a:off x="7550850" y="4860332"/>
            <a:ext cx="720080" cy="714344"/>
            <a:chOff x="8339111" y="5120837"/>
            <a:chExt cx="720080" cy="714344"/>
          </a:xfrm>
        </p:grpSpPr>
        <p:sp>
          <p:nvSpPr>
            <p:cNvPr id="179" name="Ovál 178"/>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80" name="TextovéPole 179"/>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84" name="Skupina 183"/>
          <p:cNvGrpSpPr/>
          <p:nvPr/>
        </p:nvGrpSpPr>
        <p:grpSpPr>
          <a:xfrm>
            <a:off x="6839096" y="3787727"/>
            <a:ext cx="720080" cy="714344"/>
            <a:chOff x="8339111" y="5120837"/>
            <a:chExt cx="720080" cy="714344"/>
          </a:xfrm>
        </p:grpSpPr>
        <p:sp>
          <p:nvSpPr>
            <p:cNvPr id="185" name="Ovál 184"/>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86" name="TextovéPole 185"/>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87" name="Skupina 186"/>
          <p:cNvGrpSpPr/>
          <p:nvPr/>
        </p:nvGrpSpPr>
        <p:grpSpPr>
          <a:xfrm>
            <a:off x="8376095" y="1789034"/>
            <a:ext cx="720080" cy="714344"/>
            <a:chOff x="8339111" y="5120837"/>
            <a:chExt cx="720080" cy="714344"/>
          </a:xfrm>
        </p:grpSpPr>
        <p:sp>
          <p:nvSpPr>
            <p:cNvPr id="188" name="Ovál 187"/>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89" name="TextovéPole 188"/>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90" name="Skupina 189"/>
          <p:cNvGrpSpPr/>
          <p:nvPr/>
        </p:nvGrpSpPr>
        <p:grpSpPr>
          <a:xfrm>
            <a:off x="7562131" y="4138441"/>
            <a:ext cx="720080" cy="714344"/>
            <a:chOff x="8339111" y="5120837"/>
            <a:chExt cx="720080" cy="714344"/>
          </a:xfrm>
        </p:grpSpPr>
        <p:sp>
          <p:nvSpPr>
            <p:cNvPr id="191" name="Ovál 190"/>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192" name="TextovéPole 191"/>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grpSp>
      <p:grpSp>
        <p:nvGrpSpPr>
          <p:cNvPr id="199" name="Skupina 198"/>
          <p:cNvGrpSpPr/>
          <p:nvPr/>
        </p:nvGrpSpPr>
        <p:grpSpPr>
          <a:xfrm>
            <a:off x="7667341" y="914423"/>
            <a:ext cx="720080" cy="714344"/>
            <a:chOff x="8339111" y="5120837"/>
            <a:chExt cx="720080" cy="714344"/>
          </a:xfrm>
        </p:grpSpPr>
        <p:sp>
          <p:nvSpPr>
            <p:cNvPr id="200" name="Ovál 199"/>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201" name="TextovéPole 200"/>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2</a:t>
              </a:r>
              <a:endParaRPr lang="cs-CZ" sz="4000" b="1" dirty="0">
                <a:solidFill>
                  <a:srgbClr val="00B050"/>
                </a:solidFill>
              </a:endParaRPr>
            </a:p>
          </p:txBody>
        </p:sp>
      </p:grpSp>
      <p:grpSp>
        <p:nvGrpSpPr>
          <p:cNvPr id="205" name="Skupina 204"/>
          <p:cNvGrpSpPr/>
          <p:nvPr/>
        </p:nvGrpSpPr>
        <p:grpSpPr>
          <a:xfrm>
            <a:off x="8424031" y="917652"/>
            <a:ext cx="720080" cy="714344"/>
            <a:chOff x="8339111" y="5120837"/>
            <a:chExt cx="720080" cy="714344"/>
          </a:xfrm>
        </p:grpSpPr>
        <p:sp>
          <p:nvSpPr>
            <p:cNvPr id="206" name="Ovál 205"/>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207" name="TextovéPole 206"/>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2</a:t>
              </a:r>
              <a:endParaRPr lang="cs-CZ" sz="4000" b="1" dirty="0">
                <a:solidFill>
                  <a:srgbClr val="00B050"/>
                </a:solidFill>
              </a:endParaRPr>
            </a:p>
          </p:txBody>
        </p:sp>
      </p:grpSp>
      <p:grpSp>
        <p:nvGrpSpPr>
          <p:cNvPr id="211" name="Skupina 210"/>
          <p:cNvGrpSpPr/>
          <p:nvPr/>
        </p:nvGrpSpPr>
        <p:grpSpPr>
          <a:xfrm>
            <a:off x="8238231" y="5378792"/>
            <a:ext cx="720080" cy="714344"/>
            <a:chOff x="8339111" y="5120837"/>
            <a:chExt cx="720080" cy="714344"/>
          </a:xfrm>
        </p:grpSpPr>
        <p:sp>
          <p:nvSpPr>
            <p:cNvPr id="212" name="Ovál 211"/>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213" name="TextovéPole 212"/>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2</a:t>
              </a:r>
              <a:endParaRPr lang="cs-CZ" sz="4000" b="1" dirty="0">
                <a:solidFill>
                  <a:srgbClr val="00B050"/>
                </a:solidFill>
              </a:endParaRPr>
            </a:p>
          </p:txBody>
        </p:sp>
      </p:grpSp>
      <p:grpSp>
        <p:nvGrpSpPr>
          <p:cNvPr id="214" name="Skupina 213"/>
          <p:cNvGrpSpPr/>
          <p:nvPr/>
        </p:nvGrpSpPr>
        <p:grpSpPr>
          <a:xfrm>
            <a:off x="8371775" y="2573394"/>
            <a:ext cx="720080" cy="728982"/>
            <a:chOff x="8339111" y="5120837"/>
            <a:chExt cx="720080" cy="728982"/>
          </a:xfrm>
        </p:grpSpPr>
        <p:sp>
          <p:nvSpPr>
            <p:cNvPr id="215" name="Ovál 214"/>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216" name="TextovéPole 215"/>
            <p:cNvSpPr txBox="1"/>
            <p:nvPr/>
          </p:nvSpPr>
          <p:spPr>
            <a:xfrm>
              <a:off x="8355152" y="5141933"/>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grpSp>
      <p:grpSp>
        <p:nvGrpSpPr>
          <p:cNvPr id="217" name="Skupina 216"/>
          <p:cNvGrpSpPr/>
          <p:nvPr/>
        </p:nvGrpSpPr>
        <p:grpSpPr>
          <a:xfrm>
            <a:off x="6830770" y="2330487"/>
            <a:ext cx="720080" cy="714344"/>
            <a:chOff x="8339111" y="5120837"/>
            <a:chExt cx="720080" cy="714344"/>
          </a:xfrm>
        </p:grpSpPr>
        <p:sp>
          <p:nvSpPr>
            <p:cNvPr id="218" name="Ovál 217"/>
            <p:cNvSpPr/>
            <p:nvPr/>
          </p:nvSpPr>
          <p:spPr>
            <a:xfrm>
              <a:off x="8339111" y="5120837"/>
              <a:ext cx="720080" cy="6884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solidFill>
                  <a:srgbClr val="00B050"/>
                </a:solidFill>
              </a:endParaRPr>
            </a:p>
          </p:txBody>
        </p:sp>
        <p:sp>
          <p:nvSpPr>
            <p:cNvPr id="219" name="TextovéPole 218"/>
            <p:cNvSpPr txBox="1"/>
            <p:nvPr/>
          </p:nvSpPr>
          <p:spPr>
            <a:xfrm>
              <a:off x="8476975" y="5127295"/>
              <a:ext cx="444352" cy="707886"/>
            </a:xfrm>
            <a:prstGeom prst="rect">
              <a:avLst/>
            </a:prstGeom>
            <a:noFill/>
          </p:spPr>
          <p:txBody>
            <a:bodyPr wrap="none" rtlCol="0">
              <a:spAutoFit/>
            </a:bodyPr>
            <a:lstStyle/>
            <a:p>
              <a:r>
                <a:rPr lang="cs-CZ" sz="4000" b="1" dirty="0" smtClean="0">
                  <a:solidFill>
                    <a:srgbClr val="00B050"/>
                  </a:solidFill>
                </a:rPr>
                <a:t>2</a:t>
              </a:r>
              <a:endParaRPr lang="cs-CZ" sz="4000" b="1" dirty="0">
                <a:solidFill>
                  <a:srgbClr val="00B050"/>
                </a:solidFill>
              </a:endParaRPr>
            </a:p>
          </p:txBody>
        </p:sp>
      </p:grpSp>
    </p:spTree>
    <p:extLst>
      <p:ext uri="{BB962C8B-B14F-4D97-AF65-F5344CB8AC3E}">
        <p14:creationId xmlns:p14="http://schemas.microsoft.com/office/powerpoint/2010/main" val="13611799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260648"/>
            <a:ext cx="8147248" cy="5865515"/>
          </a:xfrm>
        </p:spPr>
        <p:txBody>
          <a:bodyPr/>
          <a:lstStyle/>
          <a:p>
            <a:pPr marL="0" indent="0">
              <a:buNone/>
            </a:pPr>
            <a:r>
              <a:rPr lang="cs-CZ" dirty="0" smtClean="0"/>
              <a:t>Přiřaď správný výsledek kliknutím.</a:t>
            </a:r>
            <a:endParaRPr lang="cs-CZ" dirty="0"/>
          </a:p>
        </p:txBody>
      </p:sp>
    </p:spTree>
    <p:extLst>
      <p:ext uri="{BB962C8B-B14F-4D97-AF65-F5344CB8AC3E}">
        <p14:creationId xmlns:p14="http://schemas.microsoft.com/office/powerpoint/2010/main" val="21791099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pattFill prst="pct25">
          <a:fgClr>
            <a:schemeClr val="accent6">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246576" y="2276872"/>
            <a:ext cx="2901628" cy="769441"/>
          </a:xfrm>
          <a:prstGeom prst="rect">
            <a:avLst/>
          </a:prstGeom>
          <a:noFill/>
        </p:spPr>
        <p:txBody>
          <a:bodyPr wrap="none" rtlCol="0">
            <a:spAutoFit/>
          </a:bodyPr>
          <a:lstStyle/>
          <a:p>
            <a:r>
              <a:rPr lang="cs-CZ" sz="4400" b="1" dirty="0" smtClean="0">
                <a:solidFill>
                  <a:srgbClr val="FF6600"/>
                </a:solidFill>
              </a:rPr>
              <a:t>41 Kč + 5 Kč</a:t>
            </a:r>
            <a:endParaRPr lang="cs-CZ" sz="4400" b="1" dirty="0">
              <a:solidFill>
                <a:srgbClr val="FF6600"/>
              </a:solidFill>
            </a:endParaRPr>
          </a:p>
        </p:txBody>
      </p:sp>
      <p:sp>
        <p:nvSpPr>
          <p:cNvPr id="6" name="TextovéPole 5"/>
          <p:cNvSpPr txBox="1"/>
          <p:nvPr/>
        </p:nvSpPr>
        <p:spPr>
          <a:xfrm>
            <a:off x="136290" y="332656"/>
            <a:ext cx="2901628" cy="769441"/>
          </a:xfrm>
          <a:prstGeom prst="rect">
            <a:avLst/>
          </a:prstGeom>
          <a:noFill/>
        </p:spPr>
        <p:txBody>
          <a:bodyPr wrap="none" rtlCol="0">
            <a:spAutoFit/>
          </a:bodyPr>
          <a:lstStyle/>
          <a:p>
            <a:r>
              <a:rPr lang="cs-CZ" sz="4400" b="1" dirty="0" smtClean="0">
                <a:solidFill>
                  <a:srgbClr val="FF6600"/>
                </a:solidFill>
              </a:rPr>
              <a:t>23 Kč + 4 Kč</a:t>
            </a:r>
            <a:endParaRPr lang="cs-CZ" sz="4400" b="1" dirty="0">
              <a:solidFill>
                <a:srgbClr val="FF6600"/>
              </a:solidFill>
            </a:endParaRPr>
          </a:p>
        </p:txBody>
      </p:sp>
      <p:sp>
        <p:nvSpPr>
          <p:cNvPr id="7" name="TextovéPole 6"/>
          <p:cNvSpPr txBox="1"/>
          <p:nvPr/>
        </p:nvSpPr>
        <p:spPr>
          <a:xfrm>
            <a:off x="189351" y="1268760"/>
            <a:ext cx="2901628" cy="769441"/>
          </a:xfrm>
          <a:prstGeom prst="rect">
            <a:avLst/>
          </a:prstGeom>
          <a:noFill/>
        </p:spPr>
        <p:txBody>
          <a:bodyPr wrap="none" rtlCol="0">
            <a:spAutoFit/>
          </a:bodyPr>
          <a:lstStyle/>
          <a:p>
            <a:r>
              <a:rPr lang="cs-CZ" sz="4400" b="1" dirty="0" smtClean="0">
                <a:solidFill>
                  <a:srgbClr val="00B050"/>
                </a:solidFill>
              </a:rPr>
              <a:t>36 Kč + 2 Kč</a:t>
            </a:r>
            <a:endParaRPr lang="cs-CZ" sz="4400" b="1" dirty="0">
              <a:solidFill>
                <a:srgbClr val="00B050"/>
              </a:solidFill>
            </a:endParaRPr>
          </a:p>
        </p:txBody>
      </p:sp>
      <p:sp>
        <p:nvSpPr>
          <p:cNvPr id="8" name="TextovéPole 7"/>
          <p:cNvSpPr txBox="1"/>
          <p:nvPr/>
        </p:nvSpPr>
        <p:spPr>
          <a:xfrm>
            <a:off x="350641" y="4221088"/>
            <a:ext cx="2901628" cy="769441"/>
          </a:xfrm>
          <a:prstGeom prst="rect">
            <a:avLst/>
          </a:prstGeom>
          <a:noFill/>
        </p:spPr>
        <p:txBody>
          <a:bodyPr wrap="none" rtlCol="0">
            <a:spAutoFit/>
          </a:bodyPr>
          <a:lstStyle/>
          <a:p>
            <a:r>
              <a:rPr lang="cs-CZ" sz="4400" b="1" dirty="0" smtClean="0">
                <a:solidFill>
                  <a:srgbClr val="FF6600"/>
                </a:solidFill>
              </a:rPr>
              <a:t>36 Kč + 3 Kč</a:t>
            </a:r>
            <a:endParaRPr lang="cs-CZ" sz="4400" b="1" dirty="0">
              <a:solidFill>
                <a:srgbClr val="FF6600"/>
              </a:solidFill>
            </a:endParaRPr>
          </a:p>
        </p:txBody>
      </p:sp>
      <p:sp>
        <p:nvSpPr>
          <p:cNvPr id="9" name="TextovéPole 8"/>
          <p:cNvSpPr txBox="1"/>
          <p:nvPr/>
        </p:nvSpPr>
        <p:spPr>
          <a:xfrm>
            <a:off x="323528" y="3284984"/>
            <a:ext cx="2901628" cy="769441"/>
          </a:xfrm>
          <a:prstGeom prst="rect">
            <a:avLst/>
          </a:prstGeom>
          <a:noFill/>
        </p:spPr>
        <p:txBody>
          <a:bodyPr wrap="none" rtlCol="0">
            <a:spAutoFit/>
          </a:bodyPr>
          <a:lstStyle/>
          <a:p>
            <a:r>
              <a:rPr lang="cs-CZ" sz="4400" b="1" dirty="0" smtClean="0">
                <a:solidFill>
                  <a:srgbClr val="00B050"/>
                </a:solidFill>
              </a:rPr>
              <a:t>22 Kč + 7 Kč</a:t>
            </a:r>
            <a:endParaRPr lang="cs-CZ" sz="4400" b="1" dirty="0">
              <a:solidFill>
                <a:srgbClr val="00B050"/>
              </a:solidFill>
            </a:endParaRPr>
          </a:p>
        </p:txBody>
      </p:sp>
      <p:sp>
        <p:nvSpPr>
          <p:cNvPr id="10" name="TextovéPole 9"/>
          <p:cNvSpPr txBox="1"/>
          <p:nvPr/>
        </p:nvSpPr>
        <p:spPr>
          <a:xfrm>
            <a:off x="354081" y="5060032"/>
            <a:ext cx="2901628" cy="769441"/>
          </a:xfrm>
          <a:prstGeom prst="rect">
            <a:avLst/>
          </a:prstGeom>
          <a:noFill/>
        </p:spPr>
        <p:txBody>
          <a:bodyPr wrap="none" rtlCol="0">
            <a:spAutoFit/>
          </a:bodyPr>
          <a:lstStyle/>
          <a:p>
            <a:r>
              <a:rPr lang="cs-CZ" sz="4400" b="1" dirty="0" smtClean="0">
                <a:solidFill>
                  <a:srgbClr val="00B050"/>
                </a:solidFill>
              </a:rPr>
              <a:t>54 Kč + 4 Kč</a:t>
            </a:r>
            <a:endParaRPr lang="cs-CZ" sz="4400" b="1" dirty="0">
              <a:solidFill>
                <a:srgbClr val="00B050"/>
              </a:solidFill>
            </a:endParaRPr>
          </a:p>
        </p:txBody>
      </p:sp>
      <p:sp>
        <p:nvSpPr>
          <p:cNvPr id="13" name="TextovéPole 12"/>
          <p:cNvSpPr txBox="1"/>
          <p:nvPr/>
        </p:nvSpPr>
        <p:spPr>
          <a:xfrm>
            <a:off x="316405" y="6000911"/>
            <a:ext cx="2773388" cy="769441"/>
          </a:xfrm>
          <a:prstGeom prst="rect">
            <a:avLst/>
          </a:prstGeom>
          <a:noFill/>
        </p:spPr>
        <p:txBody>
          <a:bodyPr wrap="none" rtlCol="0">
            <a:spAutoFit/>
          </a:bodyPr>
          <a:lstStyle/>
          <a:p>
            <a:r>
              <a:rPr lang="cs-CZ" sz="4400" b="1" dirty="0" smtClean="0">
                <a:solidFill>
                  <a:srgbClr val="FF6600"/>
                </a:solidFill>
              </a:rPr>
              <a:t>92 Kč + 7Kč</a:t>
            </a:r>
            <a:endParaRPr lang="cs-CZ" sz="4400" b="1" dirty="0">
              <a:solidFill>
                <a:srgbClr val="FF6600"/>
              </a:solidFill>
            </a:endParaRPr>
          </a:p>
        </p:txBody>
      </p:sp>
      <p:sp>
        <p:nvSpPr>
          <p:cNvPr id="14" name="TextovéPole 13"/>
          <p:cNvSpPr txBox="1"/>
          <p:nvPr/>
        </p:nvSpPr>
        <p:spPr>
          <a:xfrm>
            <a:off x="3270517" y="5847022"/>
            <a:ext cx="529312" cy="923330"/>
          </a:xfrm>
          <a:prstGeom prst="rect">
            <a:avLst/>
          </a:prstGeom>
          <a:noFill/>
        </p:spPr>
        <p:txBody>
          <a:bodyPr wrap="none" rtlCol="0">
            <a:spAutoFit/>
          </a:bodyPr>
          <a:lstStyle/>
          <a:p>
            <a:r>
              <a:rPr lang="cs-CZ" sz="5400" b="1" dirty="0" smtClean="0">
                <a:solidFill>
                  <a:schemeClr val="accent6">
                    <a:lumMod val="75000"/>
                  </a:schemeClr>
                </a:solidFill>
              </a:rPr>
              <a:t>=</a:t>
            </a:r>
            <a:endParaRPr lang="cs-CZ" sz="5400" b="1" dirty="0">
              <a:solidFill>
                <a:schemeClr val="accent6">
                  <a:lumMod val="75000"/>
                </a:schemeClr>
              </a:solidFill>
            </a:endParaRPr>
          </a:p>
        </p:txBody>
      </p:sp>
      <p:sp>
        <p:nvSpPr>
          <p:cNvPr id="16" name="TextovéPole 15"/>
          <p:cNvSpPr txBox="1"/>
          <p:nvPr/>
        </p:nvSpPr>
        <p:spPr>
          <a:xfrm>
            <a:off x="3267555" y="4993989"/>
            <a:ext cx="529312" cy="923330"/>
          </a:xfrm>
          <a:prstGeom prst="rect">
            <a:avLst/>
          </a:prstGeom>
          <a:noFill/>
        </p:spPr>
        <p:txBody>
          <a:bodyPr wrap="none" rtlCol="0">
            <a:spAutoFit/>
          </a:bodyPr>
          <a:lstStyle/>
          <a:p>
            <a:r>
              <a:rPr lang="cs-CZ" sz="5400" b="1" dirty="0" smtClean="0">
                <a:solidFill>
                  <a:srgbClr val="00B050"/>
                </a:solidFill>
              </a:rPr>
              <a:t>=</a:t>
            </a:r>
            <a:endParaRPr lang="cs-CZ" sz="5400" b="1" dirty="0">
              <a:solidFill>
                <a:srgbClr val="00B050"/>
              </a:solidFill>
            </a:endParaRPr>
          </a:p>
        </p:txBody>
      </p:sp>
      <p:sp>
        <p:nvSpPr>
          <p:cNvPr id="17" name="TextovéPole 16"/>
          <p:cNvSpPr txBox="1"/>
          <p:nvPr/>
        </p:nvSpPr>
        <p:spPr>
          <a:xfrm>
            <a:off x="3263113" y="4027750"/>
            <a:ext cx="529312" cy="923330"/>
          </a:xfrm>
          <a:prstGeom prst="rect">
            <a:avLst/>
          </a:prstGeom>
          <a:noFill/>
        </p:spPr>
        <p:txBody>
          <a:bodyPr wrap="none" rtlCol="0">
            <a:spAutoFit/>
          </a:bodyPr>
          <a:lstStyle/>
          <a:p>
            <a:r>
              <a:rPr lang="cs-CZ" sz="5400" b="1" dirty="0" smtClean="0">
                <a:solidFill>
                  <a:schemeClr val="accent6">
                    <a:lumMod val="75000"/>
                  </a:schemeClr>
                </a:solidFill>
              </a:rPr>
              <a:t>=</a:t>
            </a:r>
            <a:endParaRPr lang="cs-CZ" sz="5400" b="1" dirty="0">
              <a:solidFill>
                <a:schemeClr val="accent6">
                  <a:lumMod val="75000"/>
                </a:schemeClr>
              </a:solidFill>
            </a:endParaRPr>
          </a:p>
        </p:txBody>
      </p:sp>
      <p:sp>
        <p:nvSpPr>
          <p:cNvPr id="18" name="TextovéPole 17"/>
          <p:cNvSpPr txBox="1"/>
          <p:nvPr/>
        </p:nvSpPr>
        <p:spPr>
          <a:xfrm>
            <a:off x="3263113" y="3131095"/>
            <a:ext cx="529312" cy="923330"/>
          </a:xfrm>
          <a:prstGeom prst="rect">
            <a:avLst/>
          </a:prstGeom>
          <a:noFill/>
        </p:spPr>
        <p:txBody>
          <a:bodyPr wrap="none" rtlCol="0">
            <a:spAutoFit/>
          </a:bodyPr>
          <a:lstStyle/>
          <a:p>
            <a:r>
              <a:rPr lang="cs-CZ" sz="5400" b="1" dirty="0" smtClean="0">
                <a:solidFill>
                  <a:srgbClr val="00B050"/>
                </a:solidFill>
              </a:rPr>
              <a:t>=</a:t>
            </a:r>
            <a:endParaRPr lang="cs-CZ" sz="5400" b="1" dirty="0">
              <a:solidFill>
                <a:srgbClr val="00B050"/>
              </a:solidFill>
            </a:endParaRPr>
          </a:p>
        </p:txBody>
      </p:sp>
      <p:sp>
        <p:nvSpPr>
          <p:cNvPr id="19" name="TextovéPole 18"/>
          <p:cNvSpPr txBox="1"/>
          <p:nvPr/>
        </p:nvSpPr>
        <p:spPr>
          <a:xfrm>
            <a:off x="3255712" y="2183429"/>
            <a:ext cx="529312" cy="923330"/>
          </a:xfrm>
          <a:prstGeom prst="rect">
            <a:avLst/>
          </a:prstGeom>
          <a:noFill/>
        </p:spPr>
        <p:txBody>
          <a:bodyPr wrap="none" rtlCol="0">
            <a:spAutoFit/>
          </a:bodyPr>
          <a:lstStyle/>
          <a:p>
            <a:r>
              <a:rPr lang="cs-CZ" sz="5400" b="1" dirty="0" smtClean="0">
                <a:solidFill>
                  <a:schemeClr val="accent6">
                    <a:lumMod val="75000"/>
                  </a:schemeClr>
                </a:solidFill>
              </a:rPr>
              <a:t>=</a:t>
            </a:r>
            <a:endParaRPr lang="cs-CZ" sz="5400" b="1" dirty="0">
              <a:solidFill>
                <a:schemeClr val="accent6">
                  <a:lumMod val="75000"/>
                </a:schemeClr>
              </a:solidFill>
            </a:endParaRPr>
          </a:p>
        </p:txBody>
      </p:sp>
      <p:sp>
        <p:nvSpPr>
          <p:cNvPr id="20" name="TextovéPole 19"/>
          <p:cNvSpPr txBox="1"/>
          <p:nvPr/>
        </p:nvSpPr>
        <p:spPr>
          <a:xfrm>
            <a:off x="3217761" y="1102097"/>
            <a:ext cx="529312" cy="923330"/>
          </a:xfrm>
          <a:prstGeom prst="rect">
            <a:avLst/>
          </a:prstGeom>
          <a:noFill/>
        </p:spPr>
        <p:txBody>
          <a:bodyPr wrap="none" rtlCol="0">
            <a:spAutoFit/>
          </a:bodyPr>
          <a:lstStyle/>
          <a:p>
            <a:r>
              <a:rPr lang="cs-CZ" sz="5400" b="1" dirty="0" smtClean="0">
                <a:solidFill>
                  <a:srgbClr val="00B050"/>
                </a:solidFill>
              </a:rPr>
              <a:t>=</a:t>
            </a:r>
            <a:endParaRPr lang="cs-CZ" sz="5400" b="1" dirty="0">
              <a:solidFill>
                <a:srgbClr val="00B050"/>
              </a:solidFill>
            </a:endParaRPr>
          </a:p>
        </p:txBody>
      </p:sp>
      <p:sp>
        <p:nvSpPr>
          <p:cNvPr id="21" name="TextovéPole 20"/>
          <p:cNvSpPr txBox="1"/>
          <p:nvPr/>
        </p:nvSpPr>
        <p:spPr>
          <a:xfrm>
            <a:off x="3148204" y="189625"/>
            <a:ext cx="529312" cy="923330"/>
          </a:xfrm>
          <a:prstGeom prst="rect">
            <a:avLst/>
          </a:prstGeom>
          <a:noFill/>
        </p:spPr>
        <p:txBody>
          <a:bodyPr wrap="none" rtlCol="0">
            <a:spAutoFit/>
          </a:bodyPr>
          <a:lstStyle/>
          <a:p>
            <a:r>
              <a:rPr lang="cs-CZ" sz="5400" b="1" dirty="0" smtClean="0">
                <a:solidFill>
                  <a:schemeClr val="accent6">
                    <a:lumMod val="75000"/>
                  </a:schemeClr>
                </a:solidFill>
              </a:rPr>
              <a:t>=</a:t>
            </a:r>
            <a:endParaRPr lang="cs-CZ" sz="5400" b="1" dirty="0">
              <a:solidFill>
                <a:schemeClr val="accent6">
                  <a:lumMod val="75000"/>
                </a:schemeClr>
              </a:solidFill>
            </a:endParaRPr>
          </a:p>
        </p:txBody>
      </p:sp>
      <p:sp>
        <p:nvSpPr>
          <p:cNvPr id="22" name="TextovéPole 21"/>
          <p:cNvSpPr txBox="1"/>
          <p:nvPr/>
        </p:nvSpPr>
        <p:spPr>
          <a:xfrm>
            <a:off x="5867984" y="4951079"/>
            <a:ext cx="1392241" cy="830997"/>
          </a:xfrm>
          <a:prstGeom prst="rect">
            <a:avLst/>
          </a:prstGeom>
          <a:noFill/>
        </p:spPr>
        <p:txBody>
          <a:bodyPr wrap="none" rtlCol="0">
            <a:spAutoFit/>
          </a:bodyPr>
          <a:lstStyle/>
          <a:p>
            <a:r>
              <a:rPr lang="cs-CZ" sz="4800" b="1" dirty="0" smtClean="0">
                <a:solidFill>
                  <a:srgbClr val="7030A0"/>
                </a:solidFill>
              </a:rPr>
              <a:t>97Kč</a:t>
            </a:r>
            <a:endParaRPr lang="cs-CZ" sz="4800" b="1" dirty="0">
              <a:solidFill>
                <a:srgbClr val="7030A0"/>
              </a:solidFill>
            </a:endParaRPr>
          </a:p>
        </p:txBody>
      </p:sp>
      <p:sp>
        <p:nvSpPr>
          <p:cNvPr id="23" name="TextovéPole 22"/>
          <p:cNvSpPr txBox="1"/>
          <p:nvPr/>
        </p:nvSpPr>
        <p:spPr>
          <a:xfrm>
            <a:off x="5654106" y="1353542"/>
            <a:ext cx="1531701" cy="830997"/>
          </a:xfrm>
          <a:prstGeom prst="rect">
            <a:avLst/>
          </a:prstGeom>
          <a:noFill/>
        </p:spPr>
        <p:txBody>
          <a:bodyPr wrap="none" rtlCol="0">
            <a:spAutoFit/>
          </a:bodyPr>
          <a:lstStyle/>
          <a:p>
            <a:r>
              <a:rPr lang="cs-CZ" sz="4800" b="1" dirty="0" smtClean="0">
                <a:solidFill>
                  <a:srgbClr val="7030A0"/>
                </a:solidFill>
              </a:rPr>
              <a:t>58 Kč</a:t>
            </a:r>
            <a:endParaRPr lang="cs-CZ" sz="4800" b="1" dirty="0">
              <a:solidFill>
                <a:srgbClr val="7030A0"/>
              </a:solidFill>
            </a:endParaRPr>
          </a:p>
        </p:txBody>
      </p:sp>
      <p:sp>
        <p:nvSpPr>
          <p:cNvPr id="24" name="TextovéPole 23"/>
          <p:cNvSpPr txBox="1"/>
          <p:nvPr/>
        </p:nvSpPr>
        <p:spPr>
          <a:xfrm>
            <a:off x="5867984" y="5893188"/>
            <a:ext cx="1531701" cy="830997"/>
          </a:xfrm>
          <a:prstGeom prst="rect">
            <a:avLst/>
          </a:prstGeom>
          <a:noFill/>
        </p:spPr>
        <p:txBody>
          <a:bodyPr wrap="none" rtlCol="0">
            <a:spAutoFit/>
          </a:bodyPr>
          <a:lstStyle/>
          <a:p>
            <a:r>
              <a:rPr lang="cs-CZ" sz="4800" b="1" dirty="0" smtClean="0">
                <a:solidFill>
                  <a:srgbClr val="7030A0"/>
                </a:solidFill>
              </a:rPr>
              <a:t>39 Kč</a:t>
            </a:r>
            <a:endParaRPr lang="cs-CZ" sz="4800" b="1" dirty="0">
              <a:solidFill>
                <a:srgbClr val="7030A0"/>
              </a:solidFill>
            </a:endParaRPr>
          </a:p>
        </p:txBody>
      </p:sp>
      <p:sp>
        <p:nvSpPr>
          <p:cNvPr id="25" name="TextovéPole 24"/>
          <p:cNvSpPr txBox="1"/>
          <p:nvPr/>
        </p:nvSpPr>
        <p:spPr>
          <a:xfrm>
            <a:off x="5792876" y="4002354"/>
            <a:ext cx="1531701" cy="830997"/>
          </a:xfrm>
          <a:prstGeom prst="rect">
            <a:avLst/>
          </a:prstGeom>
          <a:noFill/>
        </p:spPr>
        <p:txBody>
          <a:bodyPr wrap="none" rtlCol="0">
            <a:spAutoFit/>
          </a:bodyPr>
          <a:lstStyle/>
          <a:p>
            <a:r>
              <a:rPr lang="cs-CZ" sz="4800" b="1" dirty="0" smtClean="0">
                <a:solidFill>
                  <a:srgbClr val="7030A0"/>
                </a:solidFill>
              </a:rPr>
              <a:t>29 Kč</a:t>
            </a:r>
            <a:endParaRPr lang="cs-CZ" sz="4800" b="1" dirty="0">
              <a:solidFill>
                <a:srgbClr val="7030A0"/>
              </a:solidFill>
            </a:endParaRPr>
          </a:p>
        </p:txBody>
      </p:sp>
      <p:sp>
        <p:nvSpPr>
          <p:cNvPr id="26" name="TextovéPole 25"/>
          <p:cNvSpPr txBox="1"/>
          <p:nvPr/>
        </p:nvSpPr>
        <p:spPr>
          <a:xfrm>
            <a:off x="5798255" y="3131095"/>
            <a:ext cx="1531701" cy="830997"/>
          </a:xfrm>
          <a:prstGeom prst="rect">
            <a:avLst/>
          </a:prstGeom>
          <a:noFill/>
        </p:spPr>
        <p:txBody>
          <a:bodyPr wrap="none" rtlCol="0">
            <a:spAutoFit/>
          </a:bodyPr>
          <a:lstStyle/>
          <a:p>
            <a:r>
              <a:rPr lang="cs-CZ" sz="4800" b="1" dirty="0" smtClean="0">
                <a:solidFill>
                  <a:srgbClr val="7030A0"/>
                </a:solidFill>
              </a:rPr>
              <a:t>46 Kč</a:t>
            </a:r>
            <a:endParaRPr lang="cs-CZ" sz="4800" b="1" dirty="0">
              <a:solidFill>
                <a:srgbClr val="7030A0"/>
              </a:solidFill>
            </a:endParaRPr>
          </a:p>
        </p:txBody>
      </p:sp>
      <p:sp>
        <p:nvSpPr>
          <p:cNvPr id="27" name="TextovéPole 26"/>
          <p:cNvSpPr txBox="1"/>
          <p:nvPr/>
        </p:nvSpPr>
        <p:spPr>
          <a:xfrm>
            <a:off x="5583982" y="258523"/>
            <a:ext cx="1531701" cy="830997"/>
          </a:xfrm>
          <a:prstGeom prst="rect">
            <a:avLst/>
          </a:prstGeom>
          <a:noFill/>
        </p:spPr>
        <p:txBody>
          <a:bodyPr wrap="none" rtlCol="0">
            <a:spAutoFit/>
          </a:bodyPr>
          <a:lstStyle/>
          <a:p>
            <a:r>
              <a:rPr lang="cs-CZ" sz="4800" b="1" dirty="0" smtClean="0">
                <a:solidFill>
                  <a:srgbClr val="7030A0"/>
                </a:solidFill>
              </a:rPr>
              <a:t>38 Kč</a:t>
            </a:r>
            <a:endParaRPr lang="cs-CZ" sz="4800" b="1" dirty="0">
              <a:solidFill>
                <a:srgbClr val="7030A0"/>
              </a:solidFill>
            </a:endParaRPr>
          </a:p>
        </p:txBody>
      </p:sp>
      <p:sp>
        <p:nvSpPr>
          <p:cNvPr id="28" name="TextovéPole 27"/>
          <p:cNvSpPr txBox="1"/>
          <p:nvPr/>
        </p:nvSpPr>
        <p:spPr>
          <a:xfrm>
            <a:off x="5798256" y="2246093"/>
            <a:ext cx="1531701" cy="830997"/>
          </a:xfrm>
          <a:prstGeom prst="rect">
            <a:avLst/>
          </a:prstGeom>
          <a:noFill/>
        </p:spPr>
        <p:txBody>
          <a:bodyPr wrap="none" rtlCol="0">
            <a:spAutoFit/>
          </a:bodyPr>
          <a:lstStyle/>
          <a:p>
            <a:r>
              <a:rPr lang="cs-CZ" sz="4800" b="1" dirty="0" smtClean="0">
                <a:solidFill>
                  <a:srgbClr val="7030A0"/>
                </a:solidFill>
              </a:rPr>
              <a:t>27 Kč</a:t>
            </a:r>
            <a:endParaRPr lang="cs-CZ" sz="4800" b="1" dirty="0">
              <a:solidFill>
                <a:srgbClr val="7030A0"/>
              </a:solidFill>
            </a:endParaRPr>
          </a:p>
        </p:txBody>
      </p:sp>
    </p:spTree>
    <p:extLst>
      <p:ext uri="{BB962C8B-B14F-4D97-AF65-F5344CB8AC3E}">
        <p14:creationId xmlns:p14="http://schemas.microsoft.com/office/powerpoint/2010/main" val="1736379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1.66667E-6 2.60467E-6 L -0.21684 0.12931 " pathEditMode="relative" rAng="0" ptsTypes="AA">
                                      <p:cBhvr>
                                        <p:cTn id="6" dur="2000" fill="hold"/>
                                        <p:tgtEl>
                                          <p:spTgt spid="27">
                                            <p:txEl>
                                              <p:pRg st="0" end="0"/>
                                            </p:txEl>
                                          </p:spTgt>
                                        </p:tgtEl>
                                        <p:attrNameLst>
                                          <p:attrName>ppt_x</p:attrName>
                                          <p:attrName>ppt_y</p:attrName>
                                        </p:attrNameLst>
                                      </p:cBhvr>
                                      <p:rCtr x="-10851" y="6454"/>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grpId="0" nodeType="clickEffect">
                                  <p:stCondLst>
                                    <p:cond delay="0"/>
                                  </p:stCondLst>
                                  <p:childTnLst>
                                    <p:animMotion origin="layout" path="M 3.88889E-6 -3.91858E-6 L -0.2441 -0.27272 " pathEditMode="relative" rAng="0" ptsTypes="AA">
                                      <p:cBhvr>
                                        <p:cTn id="10" dur="2000" fill="hold"/>
                                        <p:tgtEl>
                                          <p:spTgt spid="28"/>
                                        </p:tgtEl>
                                        <p:attrNameLst>
                                          <p:attrName>ppt_x</p:attrName>
                                          <p:attrName>ppt_y</p:attrName>
                                        </p:attrNameLst>
                                      </p:cBhvr>
                                      <p:rCtr x="-12205" y="-13648"/>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0" nodeType="clickEffect">
                                  <p:stCondLst>
                                    <p:cond delay="0"/>
                                  </p:stCondLst>
                                  <p:childTnLst>
                                    <p:animMotion origin="layout" path="M 1.66667E-6 -7.61046E-7 L -0.23351 -0.12214 " pathEditMode="relative" rAng="0" ptsTypes="AA">
                                      <p:cBhvr>
                                        <p:cTn id="14" dur="2000" fill="hold"/>
                                        <p:tgtEl>
                                          <p:spTgt spid="26"/>
                                        </p:tgtEl>
                                        <p:attrNameLst>
                                          <p:attrName>ppt_x</p:attrName>
                                          <p:attrName>ppt_y</p:attrName>
                                        </p:attrNameLst>
                                      </p:cBhvr>
                                      <p:rCtr x="-11684" y="-6107"/>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1.66667E-6 -1.94078E-6 L -0.23976 -0.10155 " pathEditMode="relative" rAng="0" ptsTypes="AA">
                                      <p:cBhvr>
                                        <p:cTn id="18" dur="2000" fill="hold"/>
                                        <p:tgtEl>
                                          <p:spTgt spid="25">
                                            <p:txEl>
                                              <p:pRg st="0" end="0"/>
                                            </p:txEl>
                                          </p:spTgt>
                                        </p:tgtEl>
                                        <p:attrNameLst>
                                          <p:attrName>ppt_x</p:attrName>
                                          <p:attrName>ppt_y</p:attrName>
                                        </p:attrNameLst>
                                      </p:cBhvr>
                                      <p:rCtr x="-11997" y="-5089"/>
                                    </p:animMotion>
                                  </p:childTnLst>
                                </p:cTn>
                              </p:par>
                            </p:childTnLst>
                          </p:cTn>
                        </p:par>
                      </p:childTnLst>
                    </p:cTn>
                  </p:par>
                  <p:par>
                    <p:cTn id="19" fill="hold">
                      <p:stCondLst>
                        <p:cond delay="indefinite"/>
                      </p:stCondLst>
                      <p:childTnLst>
                        <p:par>
                          <p:cTn id="20" fill="hold">
                            <p:stCondLst>
                              <p:cond delay="0"/>
                            </p:stCondLst>
                            <p:childTnLst>
                              <p:par>
                                <p:cTn id="21" presetID="42" presetClass="path" presetSubtype="0" accel="50000" decel="50000" fill="hold" nodeType="clickEffect">
                                  <p:stCondLst>
                                    <p:cond delay="0"/>
                                  </p:stCondLst>
                                  <p:childTnLst>
                                    <p:animMotion origin="layout" path="M 1.38889E-6 9.73861E-7 L -0.23611 -0.25168 " pathEditMode="relative" rAng="0" ptsTypes="AA">
                                      <p:cBhvr>
                                        <p:cTn id="22" dur="2000" fill="hold"/>
                                        <p:tgtEl>
                                          <p:spTgt spid="24">
                                            <p:txEl>
                                              <p:pRg st="0" end="0"/>
                                            </p:txEl>
                                          </p:spTgt>
                                        </p:tgtEl>
                                        <p:attrNameLst>
                                          <p:attrName>ppt_x</p:attrName>
                                          <p:attrName>ppt_y</p:attrName>
                                        </p:attrNameLst>
                                      </p:cBhvr>
                                      <p:rCtr x="-11806" y="-12584"/>
                                    </p:animMotion>
                                  </p:childTnLst>
                                </p:cTn>
                              </p:par>
                            </p:childTnLst>
                          </p:cTn>
                        </p:par>
                      </p:childTnLst>
                    </p:cTn>
                  </p:par>
                  <p:par>
                    <p:cTn id="23" fill="hold">
                      <p:stCondLst>
                        <p:cond delay="indefinite"/>
                      </p:stCondLst>
                      <p:childTnLst>
                        <p:par>
                          <p:cTn id="24" fill="hold">
                            <p:stCondLst>
                              <p:cond delay="0"/>
                            </p:stCondLst>
                            <p:childTnLst>
                              <p:par>
                                <p:cTn id="25" presetID="42" presetClass="path" presetSubtype="0" accel="50000" decel="50000" fill="hold" nodeType="clickEffect">
                                  <p:stCondLst>
                                    <p:cond delay="0"/>
                                  </p:stCondLst>
                                  <p:childTnLst>
                                    <p:animMotion origin="layout" path="M -4.16667E-6 1.22369E-6 L -0.19305 0.5362 " pathEditMode="relative" rAng="0" ptsTypes="AA">
                                      <p:cBhvr>
                                        <p:cTn id="26" dur="2000" fill="hold"/>
                                        <p:tgtEl>
                                          <p:spTgt spid="23">
                                            <p:txEl>
                                              <p:pRg st="0" end="0"/>
                                            </p:txEl>
                                          </p:spTgt>
                                        </p:tgtEl>
                                        <p:attrNameLst>
                                          <p:attrName>ppt_x</p:attrName>
                                          <p:attrName>ppt_y</p:attrName>
                                        </p:attrNameLst>
                                      </p:cBhvr>
                                      <p:rCtr x="-9653" y="26810"/>
                                    </p:animMotion>
                                  </p:childTnLst>
                                </p:cTn>
                              </p:par>
                            </p:childTnLst>
                          </p:cTn>
                        </p:par>
                      </p:childTnLst>
                    </p:cTn>
                  </p:par>
                  <p:par>
                    <p:cTn id="27" fill="hold">
                      <p:stCondLst>
                        <p:cond delay="indefinite"/>
                      </p:stCondLst>
                      <p:childTnLst>
                        <p:par>
                          <p:cTn id="28" fill="hold">
                            <p:stCondLst>
                              <p:cond delay="0"/>
                            </p:stCondLst>
                            <p:childTnLst>
                              <p:par>
                                <p:cTn id="29" presetID="42" presetClass="path" presetSubtype="0" accel="50000" decel="50000" fill="hold" nodeType="clickEffect">
                                  <p:stCondLst>
                                    <p:cond delay="0"/>
                                  </p:stCondLst>
                                  <p:childTnLst>
                                    <p:animMotion origin="layout" path="M -2.77778E-6 -1.8043E-6 L -0.20104 0.12746 " pathEditMode="relative" rAng="0" ptsTypes="AA">
                                      <p:cBhvr>
                                        <p:cTn id="30" dur="2000" fill="hold"/>
                                        <p:tgtEl>
                                          <p:spTgt spid="22">
                                            <p:txEl>
                                              <p:pRg st="0" end="0"/>
                                            </p:txEl>
                                          </p:spTgt>
                                        </p:tgtEl>
                                        <p:attrNameLst>
                                          <p:attrName>ppt_x</p:attrName>
                                          <p:attrName>ppt_y</p:attrName>
                                        </p:attrNameLst>
                                      </p:cBhvr>
                                      <p:rCtr x="-10052" y="636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pct25">
          <a:fgClr>
            <a:srgbClr val="9CE4F2"/>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606618" y="476672"/>
            <a:ext cx="5354607" cy="584775"/>
          </a:xfrm>
          <a:prstGeom prst="rect">
            <a:avLst/>
          </a:prstGeom>
          <a:noFill/>
        </p:spPr>
        <p:txBody>
          <a:bodyPr wrap="none" rtlCol="0">
            <a:spAutoFit/>
          </a:bodyPr>
          <a:lstStyle/>
          <a:p>
            <a:r>
              <a:rPr lang="cs-CZ" sz="3200" b="1" dirty="0" smtClean="0">
                <a:solidFill>
                  <a:srgbClr val="FF0000"/>
                </a:solidFill>
              </a:rPr>
              <a:t>Vypočítej, kolik korun zaplatíš.</a:t>
            </a:r>
            <a:endParaRPr lang="cs-CZ" sz="3200" b="1" dirty="0">
              <a:solidFill>
                <a:srgbClr val="FF0000"/>
              </a:solidFill>
            </a:endParaRPr>
          </a:p>
        </p:txBody>
      </p:sp>
      <p:sp>
        <p:nvSpPr>
          <p:cNvPr id="5" name="Ovál 4"/>
          <p:cNvSpPr/>
          <p:nvPr/>
        </p:nvSpPr>
        <p:spPr>
          <a:xfrm>
            <a:off x="750632" y="1476945"/>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5050</a:t>
            </a:r>
            <a:endParaRPr lang="cs-CZ" dirty="0"/>
          </a:p>
        </p:txBody>
      </p:sp>
      <p:sp>
        <p:nvSpPr>
          <p:cNvPr id="6" name="Ovál 5"/>
          <p:cNvSpPr/>
          <p:nvPr/>
        </p:nvSpPr>
        <p:spPr>
          <a:xfrm>
            <a:off x="2118778" y="1492334"/>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3517253" y="1508337"/>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4874780" y="1556732"/>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6220163" y="1580349"/>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750632" y="2661749"/>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a:off x="735320" y="3730833"/>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634598" y="4939437"/>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2118778" y="3754016"/>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p:cNvSpPr/>
          <p:nvPr/>
        </p:nvSpPr>
        <p:spPr>
          <a:xfrm>
            <a:off x="3517253" y="2661749"/>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vál 15"/>
          <p:cNvSpPr/>
          <p:nvPr/>
        </p:nvSpPr>
        <p:spPr>
          <a:xfrm>
            <a:off x="2118778" y="4931054"/>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 17"/>
          <p:cNvSpPr/>
          <p:nvPr/>
        </p:nvSpPr>
        <p:spPr>
          <a:xfrm>
            <a:off x="3447537" y="3754268"/>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p:cNvSpPr/>
          <p:nvPr/>
        </p:nvSpPr>
        <p:spPr>
          <a:xfrm>
            <a:off x="4874780" y="2661749"/>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p:cNvSpPr/>
          <p:nvPr/>
        </p:nvSpPr>
        <p:spPr>
          <a:xfrm>
            <a:off x="3535904" y="4949872"/>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TextovéPole 24"/>
          <p:cNvSpPr txBox="1"/>
          <p:nvPr/>
        </p:nvSpPr>
        <p:spPr>
          <a:xfrm>
            <a:off x="866663" y="1611058"/>
            <a:ext cx="704039" cy="707886"/>
          </a:xfrm>
          <a:prstGeom prst="rect">
            <a:avLst/>
          </a:prstGeom>
          <a:noFill/>
        </p:spPr>
        <p:txBody>
          <a:bodyPr wrap="none" rtlCol="0">
            <a:spAutoFit/>
          </a:bodyPr>
          <a:lstStyle/>
          <a:p>
            <a:r>
              <a:rPr lang="cs-CZ" sz="4000" b="1" dirty="0" smtClean="0">
                <a:solidFill>
                  <a:schemeClr val="accent6">
                    <a:lumMod val="75000"/>
                  </a:schemeClr>
                </a:solidFill>
              </a:rPr>
              <a:t>50</a:t>
            </a:r>
            <a:endParaRPr lang="cs-CZ" sz="4000" b="1" dirty="0">
              <a:solidFill>
                <a:schemeClr val="accent6">
                  <a:lumMod val="75000"/>
                </a:schemeClr>
              </a:solidFill>
            </a:endParaRPr>
          </a:p>
        </p:txBody>
      </p:sp>
      <p:sp>
        <p:nvSpPr>
          <p:cNvPr id="27" name="Ovál 26"/>
          <p:cNvSpPr/>
          <p:nvPr/>
        </p:nvSpPr>
        <p:spPr>
          <a:xfrm>
            <a:off x="2145244" y="2661749"/>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TextovéPole 27"/>
          <p:cNvSpPr txBox="1"/>
          <p:nvPr/>
        </p:nvSpPr>
        <p:spPr>
          <a:xfrm>
            <a:off x="900198" y="3808938"/>
            <a:ext cx="704039" cy="707886"/>
          </a:xfrm>
          <a:prstGeom prst="rect">
            <a:avLst/>
          </a:prstGeom>
          <a:noFill/>
        </p:spPr>
        <p:txBody>
          <a:bodyPr wrap="none" rtlCol="0">
            <a:spAutoFit/>
          </a:bodyPr>
          <a:lstStyle/>
          <a:p>
            <a:r>
              <a:rPr lang="cs-CZ" sz="4000" b="1" dirty="0" smtClean="0">
                <a:solidFill>
                  <a:schemeClr val="accent6">
                    <a:lumMod val="75000"/>
                  </a:schemeClr>
                </a:solidFill>
              </a:rPr>
              <a:t>50</a:t>
            </a:r>
            <a:endParaRPr lang="cs-CZ" sz="4000" b="1" dirty="0">
              <a:solidFill>
                <a:schemeClr val="accent6">
                  <a:lumMod val="75000"/>
                </a:schemeClr>
              </a:solidFill>
            </a:endParaRPr>
          </a:p>
        </p:txBody>
      </p:sp>
      <p:sp>
        <p:nvSpPr>
          <p:cNvPr id="29" name="TextovéPole 28"/>
          <p:cNvSpPr txBox="1"/>
          <p:nvPr/>
        </p:nvSpPr>
        <p:spPr>
          <a:xfrm>
            <a:off x="750632" y="5017542"/>
            <a:ext cx="704039" cy="707886"/>
          </a:xfrm>
          <a:prstGeom prst="rect">
            <a:avLst/>
          </a:prstGeom>
          <a:noFill/>
        </p:spPr>
        <p:txBody>
          <a:bodyPr wrap="none" rtlCol="0">
            <a:spAutoFit/>
          </a:bodyPr>
          <a:lstStyle/>
          <a:p>
            <a:r>
              <a:rPr lang="cs-CZ" sz="4000" b="1" dirty="0" smtClean="0">
                <a:solidFill>
                  <a:schemeClr val="accent6">
                    <a:lumMod val="75000"/>
                  </a:schemeClr>
                </a:solidFill>
              </a:rPr>
              <a:t>50</a:t>
            </a:r>
            <a:endParaRPr lang="cs-CZ" sz="4000" b="1" dirty="0">
              <a:solidFill>
                <a:schemeClr val="accent6">
                  <a:lumMod val="75000"/>
                </a:schemeClr>
              </a:solidFill>
            </a:endParaRPr>
          </a:p>
        </p:txBody>
      </p:sp>
      <p:sp>
        <p:nvSpPr>
          <p:cNvPr id="30" name="TextovéPole 29"/>
          <p:cNvSpPr txBox="1"/>
          <p:nvPr/>
        </p:nvSpPr>
        <p:spPr>
          <a:xfrm>
            <a:off x="2261276" y="1580349"/>
            <a:ext cx="704039" cy="707886"/>
          </a:xfrm>
          <a:prstGeom prst="rect">
            <a:avLst/>
          </a:prstGeom>
          <a:noFill/>
        </p:spPr>
        <p:txBody>
          <a:bodyPr wrap="none" rtlCol="0">
            <a:spAutoFit/>
          </a:bodyPr>
          <a:lstStyle/>
          <a:p>
            <a:r>
              <a:rPr lang="cs-CZ" sz="4000" b="1" dirty="0" smtClean="0">
                <a:solidFill>
                  <a:schemeClr val="accent6">
                    <a:lumMod val="75000"/>
                  </a:schemeClr>
                </a:solidFill>
              </a:rPr>
              <a:t>20</a:t>
            </a:r>
            <a:endParaRPr lang="cs-CZ" sz="4000" b="1" dirty="0">
              <a:solidFill>
                <a:schemeClr val="accent6">
                  <a:lumMod val="75000"/>
                </a:schemeClr>
              </a:solidFill>
            </a:endParaRPr>
          </a:p>
        </p:txBody>
      </p:sp>
      <p:sp>
        <p:nvSpPr>
          <p:cNvPr id="31" name="TextovéPole 30"/>
          <p:cNvSpPr txBox="1"/>
          <p:nvPr/>
        </p:nvSpPr>
        <p:spPr>
          <a:xfrm>
            <a:off x="2234810" y="2739854"/>
            <a:ext cx="704039" cy="707886"/>
          </a:xfrm>
          <a:prstGeom prst="rect">
            <a:avLst/>
          </a:prstGeom>
          <a:noFill/>
        </p:spPr>
        <p:txBody>
          <a:bodyPr wrap="none" rtlCol="0">
            <a:spAutoFit/>
          </a:bodyPr>
          <a:lstStyle/>
          <a:p>
            <a:r>
              <a:rPr lang="cs-CZ" sz="4000" b="1" dirty="0" smtClean="0">
                <a:solidFill>
                  <a:schemeClr val="accent6">
                    <a:lumMod val="75000"/>
                  </a:schemeClr>
                </a:solidFill>
              </a:rPr>
              <a:t>20</a:t>
            </a:r>
            <a:endParaRPr lang="cs-CZ" sz="4000" b="1" dirty="0">
              <a:solidFill>
                <a:schemeClr val="accent6">
                  <a:lumMod val="75000"/>
                </a:schemeClr>
              </a:solidFill>
            </a:endParaRPr>
          </a:p>
        </p:txBody>
      </p:sp>
      <p:sp>
        <p:nvSpPr>
          <p:cNvPr id="32" name="TextovéPole 31"/>
          <p:cNvSpPr txBox="1"/>
          <p:nvPr/>
        </p:nvSpPr>
        <p:spPr>
          <a:xfrm>
            <a:off x="869258" y="2772115"/>
            <a:ext cx="704039" cy="707886"/>
          </a:xfrm>
          <a:prstGeom prst="rect">
            <a:avLst/>
          </a:prstGeom>
          <a:noFill/>
        </p:spPr>
        <p:txBody>
          <a:bodyPr wrap="none" rtlCol="0">
            <a:spAutoFit/>
          </a:bodyPr>
          <a:lstStyle/>
          <a:p>
            <a:r>
              <a:rPr lang="cs-CZ" sz="4000" b="1" dirty="0" smtClean="0">
                <a:solidFill>
                  <a:schemeClr val="accent6">
                    <a:lumMod val="75000"/>
                  </a:schemeClr>
                </a:solidFill>
              </a:rPr>
              <a:t>20</a:t>
            </a:r>
            <a:endParaRPr lang="cs-CZ" sz="4000" b="1" dirty="0">
              <a:solidFill>
                <a:schemeClr val="accent6">
                  <a:lumMod val="75000"/>
                </a:schemeClr>
              </a:solidFill>
            </a:endParaRPr>
          </a:p>
        </p:txBody>
      </p:sp>
      <p:sp>
        <p:nvSpPr>
          <p:cNvPr id="33" name="TextovéPole 32"/>
          <p:cNvSpPr txBox="1"/>
          <p:nvPr/>
        </p:nvSpPr>
        <p:spPr>
          <a:xfrm>
            <a:off x="3653870" y="5017542"/>
            <a:ext cx="444352" cy="707886"/>
          </a:xfrm>
          <a:prstGeom prst="rect">
            <a:avLst/>
          </a:prstGeom>
          <a:noFill/>
        </p:spPr>
        <p:txBody>
          <a:bodyPr wrap="none" rtlCol="0">
            <a:spAutoFit/>
          </a:bodyPr>
          <a:lstStyle/>
          <a:p>
            <a:r>
              <a:rPr lang="cs-CZ" sz="4000" b="1" dirty="0" smtClean="0">
                <a:solidFill>
                  <a:schemeClr val="accent6">
                    <a:lumMod val="75000"/>
                  </a:schemeClr>
                </a:solidFill>
              </a:rPr>
              <a:t>5</a:t>
            </a:r>
            <a:endParaRPr lang="cs-CZ" sz="4000" b="1" dirty="0">
              <a:solidFill>
                <a:schemeClr val="accent6">
                  <a:lumMod val="75000"/>
                </a:schemeClr>
              </a:solidFill>
            </a:endParaRPr>
          </a:p>
        </p:txBody>
      </p:sp>
      <p:sp>
        <p:nvSpPr>
          <p:cNvPr id="34" name="TextovéPole 33"/>
          <p:cNvSpPr txBox="1"/>
          <p:nvPr/>
        </p:nvSpPr>
        <p:spPr>
          <a:xfrm>
            <a:off x="5114008" y="1657515"/>
            <a:ext cx="444352" cy="707886"/>
          </a:xfrm>
          <a:prstGeom prst="rect">
            <a:avLst/>
          </a:prstGeom>
          <a:noFill/>
        </p:spPr>
        <p:txBody>
          <a:bodyPr wrap="none" rtlCol="0">
            <a:spAutoFit/>
          </a:bodyPr>
          <a:lstStyle/>
          <a:p>
            <a:r>
              <a:rPr lang="cs-CZ" sz="4000" b="1" dirty="0" smtClean="0">
                <a:solidFill>
                  <a:schemeClr val="accent6">
                    <a:lumMod val="75000"/>
                  </a:schemeClr>
                </a:solidFill>
              </a:rPr>
              <a:t>5</a:t>
            </a:r>
            <a:endParaRPr lang="cs-CZ" sz="4000" b="1" dirty="0">
              <a:solidFill>
                <a:schemeClr val="accent6">
                  <a:lumMod val="75000"/>
                </a:schemeClr>
              </a:solidFill>
            </a:endParaRPr>
          </a:p>
        </p:txBody>
      </p:sp>
      <p:sp>
        <p:nvSpPr>
          <p:cNvPr id="35" name="TextovéPole 34"/>
          <p:cNvSpPr txBox="1"/>
          <p:nvPr/>
        </p:nvSpPr>
        <p:spPr>
          <a:xfrm>
            <a:off x="2391120" y="3832373"/>
            <a:ext cx="444352" cy="707886"/>
          </a:xfrm>
          <a:prstGeom prst="rect">
            <a:avLst/>
          </a:prstGeom>
          <a:noFill/>
        </p:spPr>
        <p:txBody>
          <a:bodyPr wrap="none" rtlCol="0">
            <a:spAutoFit/>
          </a:bodyPr>
          <a:lstStyle/>
          <a:p>
            <a:r>
              <a:rPr lang="cs-CZ" sz="4000" b="1" dirty="0" smtClean="0">
                <a:solidFill>
                  <a:schemeClr val="accent6">
                    <a:lumMod val="75000"/>
                  </a:schemeClr>
                </a:solidFill>
              </a:rPr>
              <a:t>5</a:t>
            </a:r>
            <a:endParaRPr lang="cs-CZ" sz="4000" b="1" dirty="0">
              <a:solidFill>
                <a:schemeClr val="accent6">
                  <a:lumMod val="75000"/>
                </a:schemeClr>
              </a:solidFill>
            </a:endParaRPr>
          </a:p>
        </p:txBody>
      </p:sp>
      <p:sp>
        <p:nvSpPr>
          <p:cNvPr id="36" name="TextovéPole 35"/>
          <p:cNvSpPr txBox="1"/>
          <p:nvPr/>
        </p:nvSpPr>
        <p:spPr>
          <a:xfrm>
            <a:off x="6497129" y="2743106"/>
            <a:ext cx="444352" cy="707886"/>
          </a:xfrm>
          <a:prstGeom prst="rect">
            <a:avLst/>
          </a:prstGeom>
          <a:noFill/>
        </p:spPr>
        <p:txBody>
          <a:bodyPr wrap="none" rtlCol="0">
            <a:spAutoFit/>
          </a:bodyPr>
          <a:lstStyle/>
          <a:p>
            <a:r>
              <a:rPr lang="cs-CZ" sz="4000" b="1" dirty="0" smtClean="0">
                <a:solidFill>
                  <a:schemeClr val="accent6">
                    <a:lumMod val="75000"/>
                  </a:schemeClr>
                </a:solidFill>
              </a:rPr>
              <a:t>2</a:t>
            </a:r>
            <a:endParaRPr lang="cs-CZ" sz="4000" b="1" dirty="0">
              <a:solidFill>
                <a:schemeClr val="accent6">
                  <a:lumMod val="75000"/>
                </a:schemeClr>
              </a:solidFill>
            </a:endParaRPr>
          </a:p>
        </p:txBody>
      </p:sp>
      <p:sp>
        <p:nvSpPr>
          <p:cNvPr id="37" name="TextovéPole 36"/>
          <p:cNvSpPr txBox="1"/>
          <p:nvPr/>
        </p:nvSpPr>
        <p:spPr>
          <a:xfrm>
            <a:off x="6466039" y="1657515"/>
            <a:ext cx="444352" cy="707886"/>
          </a:xfrm>
          <a:prstGeom prst="rect">
            <a:avLst/>
          </a:prstGeom>
          <a:noFill/>
        </p:spPr>
        <p:txBody>
          <a:bodyPr wrap="none" rtlCol="0">
            <a:spAutoFit/>
          </a:bodyPr>
          <a:lstStyle/>
          <a:p>
            <a:r>
              <a:rPr lang="cs-CZ" sz="4000" b="1" dirty="0" smtClean="0">
                <a:solidFill>
                  <a:schemeClr val="accent6">
                    <a:lumMod val="75000"/>
                  </a:schemeClr>
                </a:solidFill>
              </a:rPr>
              <a:t>2</a:t>
            </a:r>
            <a:endParaRPr lang="cs-CZ" sz="4000" b="1" dirty="0">
              <a:solidFill>
                <a:schemeClr val="accent6">
                  <a:lumMod val="75000"/>
                </a:schemeClr>
              </a:solidFill>
            </a:endParaRPr>
          </a:p>
        </p:txBody>
      </p:sp>
      <p:sp>
        <p:nvSpPr>
          <p:cNvPr id="38" name="TextovéPole 37"/>
          <p:cNvSpPr txBox="1"/>
          <p:nvPr/>
        </p:nvSpPr>
        <p:spPr>
          <a:xfrm>
            <a:off x="5114008" y="2726818"/>
            <a:ext cx="444352" cy="707886"/>
          </a:xfrm>
          <a:prstGeom prst="rect">
            <a:avLst/>
          </a:prstGeom>
          <a:noFill/>
        </p:spPr>
        <p:txBody>
          <a:bodyPr wrap="none" rtlCol="0">
            <a:spAutoFit/>
          </a:bodyPr>
          <a:lstStyle/>
          <a:p>
            <a:r>
              <a:rPr lang="cs-CZ" sz="4000" b="1" dirty="0" smtClean="0">
                <a:solidFill>
                  <a:schemeClr val="accent6">
                    <a:lumMod val="75000"/>
                  </a:schemeClr>
                </a:solidFill>
              </a:rPr>
              <a:t>2</a:t>
            </a:r>
            <a:endParaRPr lang="cs-CZ" sz="4000" b="1" dirty="0">
              <a:solidFill>
                <a:schemeClr val="accent6">
                  <a:lumMod val="75000"/>
                </a:schemeClr>
              </a:solidFill>
            </a:endParaRPr>
          </a:p>
        </p:txBody>
      </p:sp>
      <p:sp>
        <p:nvSpPr>
          <p:cNvPr id="39" name="TextovéPole 38"/>
          <p:cNvSpPr txBox="1"/>
          <p:nvPr/>
        </p:nvSpPr>
        <p:spPr>
          <a:xfrm>
            <a:off x="5067684" y="3847915"/>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40" name="TextovéPole 39"/>
          <p:cNvSpPr txBox="1"/>
          <p:nvPr/>
        </p:nvSpPr>
        <p:spPr>
          <a:xfrm>
            <a:off x="6529310" y="2744574"/>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41" name="TextovéPole 40"/>
          <p:cNvSpPr txBox="1"/>
          <p:nvPr/>
        </p:nvSpPr>
        <p:spPr>
          <a:xfrm>
            <a:off x="6534926" y="3847915"/>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42" name="TextovéPole 41"/>
          <p:cNvSpPr txBox="1"/>
          <p:nvPr/>
        </p:nvSpPr>
        <p:spPr>
          <a:xfrm>
            <a:off x="5073300" y="5090297"/>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43" name="TextovéPole 42"/>
          <p:cNvSpPr txBox="1"/>
          <p:nvPr/>
        </p:nvSpPr>
        <p:spPr>
          <a:xfrm>
            <a:off x="3651937" y="1586442"/>
            <a:ext cx="704039" cy="707886"/>
          </a:xfrm>
          <a:prstGeom prst="rect">
            <a:avLst/>
          </a:prstGeom>
          <a:noFill/>
        </p:spPr>
        <p:txBody>
          <a:bodyPr wrap="none" rtlCol="0">
            <a:spAutoFit/>
          </a:bodyPr>
          <a:lstStyle/>
          <a:p>
            <a:r>
              <a:rPr lang="cs-CZ" sz="4000" b="1" dirty="0" smtClean="0">
                <a:solidFill>
                  <a:schemeClr val="accent6">
                    <a:lumMod val="75000"/>
                  </a:schemeClr>
                </a:solidFill>
              </a:rPr>
              <a:t>10</a:t>
            </a:r>
            <a:endParaRPr lang="cs-CZ" sz="4000" b="1" dirty="0">
              <a:solidFill>
                <a:schemeClr val="accent6">
                  <a:lumMod val="75000"/>
                </a:schemeClr>
              </a:solidFill>
            </a:endParaRPr>
          </a:p>
        </p:txBody>
      </p:sp>
      <p:sp>
        <p:nvSpPr>
          <p:cNvPr id="44" name="TextovéPole 43"/>
          <p:cNvSpPr txBox="1"/>
          <p:nvPr/>
        </p:nvSpPr>
        <p:spPr>
          <a:xfrm>
            <a:off x="3633285" y="2718219"/>
            <a:ext cx="704039" cy="707886"/>
          </a:xfrm>
          <a:prstGeom prst="rect">
            <a:avLst/>
          </a:prstGeom>
          <a:noFill/>
        </p:spPr>
        <p:txBody>
          <a:bodyPr wrap="none" rtlCol="0">
            <a:spAutoFit/>
          </a:bodyPr>
          <a:lstStyle/>
          <a:p>
            <a:r>
              <a:rPr lang="cs-CZ" sz="4000" b="1" dirty="0" smtClean="0">
                <a:solidFill>
                  <a:schemeClr val="accent6">
                    <a:lumMod val="75000"/>
                  </a:schemeClr>
                </a:solidFill>
              </a:rPr>
              <a:t>10</a:t>
            </a:r>
            <a:endParaRPr lang="cs-CZ" sz="4000" b="1" dirty="0">
              <a:solidFill>
                <a:schemeClr val="accent6">
                  <a:lumMod val="75000"/>
                </a:schemeClr>
              </a:solidFill>
            </a:endParaRPr>
          </a:p>
        </p:txBody>
      </p:sp>
      <p:sp>
        <p:nvSpPr>
          <p:cNvPr id="45" name="TextovéPole 44"/>
          <p:cNvSpPr txBox="1"/>
          <p:nvPr/>
        </p:nvSpPr>
        <p:spPr>
          <a:xfrm>
            <a:off x="2267373" y="5066369"/>
            <a:ext cx="704039" cy="707886"/>
          </a:xfrm>
          <a:prstGeom prst="rect">
            <a:avLst/>
          </a:prstGeom>
          <a:noFill/>
        </p:spPr>
        <p:txBody>
          <a:bodyPr wrap="none" rtlCol="0">
            <a:spAutoFit/>
          </a:bodyPr>
          <a:lstStyle/>
          <a:p>
            <a:r>
              <a:rPr lang="cs-CZ" sz="4000" b="1" dirty="0" smtClean="0">
                <a:solidFill>
                  <a:schemeClr val="accent6">
                    <a:lumMod val="75000"/>
                  </a:schemeClr>
                </a:solidFill>
              </a:rPr>
              <a:t>10</a:t>
            </a:r>
            <a:endParaRPr lang="cs-CZ" sz="4000" b="1" dirty="0">
              <a:solidFill>
                <a:schemeClr val="accent6">
                  <a:lumMod val="75000"/>
                </a:schemeClr>
              </a:solidFill>
            </a:endParaRPr>
          </a:p>
        </p:txBody>
      </p:sp>
      <p:sp>
        <p:nvSpPr>
          <p:cNvPr id="46" name="Ovál 45"/>
          <p:cNvSpPr/>
          <p:nvPr/>
        </p:nvSpPr>
        <p:spPr>
          <a:xfrm>
            <a:off x="6283434" y="2661749"/>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Ovál 46"/>
          <p:cNvSpPr/>
          <p:nvPr/>
        </p:nvSpPr>
        <p:spPr>
          <a:xfrm>
            <a:off x="6220163" y="4999606"/>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8" name="Ovál 47"/>
          <p:cNvSpPr/>
          <p:nvPr/>
        </p:nvSpPr>
        <p:spPr>
          <a:xfrm>
            <a:off x="6283434" y="3769810"/>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Ovál 48"/>
          <p:cNvSpPr/>
          <p:nvPr/>
        </p:nvSpPr>
        <p:spPr>
          <a:xfrm>
            <a:off x="4874780" y="4975382"/>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0" name="Ovál 49"/>
          <p:cNvSpPr/>
          <p:nvPr/>
        </p:nvSpPr>
        <p:spPr>
          <a:xfrm>
            <a:off x="4821808" y="3795202"/>
            <a:ext cx="936104" cy="864096"/>
          </a:xfrm>
          <a:prstGeom prst="ellipse">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1" name="TextovéPole 50"/>
          <p:cNvSpPr txBox="1"/>
          <p:nvPr/>
        </p:nvSpPr>
        <p:spPr>
          <a:xfrm>
            <a:off x="6466039" y="5090297"/>
            <a:ext cx="444352" cy="707886"/>
          </a:xfrm>
          <a:prstGeom prst="rect">
            <a:avLst/>
          </a:prstGeom>
          <a:noFill/>
        </p:spPr>
        <p:txBody>
          <a:bodyPr wrap="none" rtlCol="0">
            <a:spAutoFit/>
          </a:bodyPr>
          <a:lstStyle/>
          <a:p>
            <a:r>
              <a:rPr lang="cs-CZ" sz="4000" b="1" dirty="0" smtClean="0">
                <a:solidFill>
                  <a:schemeClr val="accent6">
                    <a:lumMod val="75000"/>
                  </a:schemeClr>
                </a:solidFill>
              </a:rPr>
              <a:t>2</a:t>
            </a:r>
            <a:endParaRPr lang="cs-CZ" sz="4000" b="1" dirty="0">
              <a:solidFill>
                <a:schemeClr val="accent6">
                  <a:lumMod val="75000"/>
                </a:schemeClr>
              </a:solidFill>
            </a:endParaRPr>
          </a:p>
        </p:txBody>
      </p:sp>
      <p:sp>
        <p:nvSpPr>
          <p:cNvPr id="52" name="TextovéPole 51"/>
          <p:cNvSpPr txBox="1"/>
          <p:nvPr/>
        </p:nvSpPr>
        <p:spPr>
          <a:xfrm>
            <a:off x="5046204" y="5068021"/>
            <a:ext cx="444352" cy="707886"/>
          </a:xfrm>
          <a:prstGeom prst="rect">
            <a:avLst/>
          </a:prstGeom>
          <a:noFill/>
        </p:spPr>
        <p:txBody>
          <a:bodyPr wrap="none" rtlCol="0">
            <a:spAutoFit/>
          </a:bodyPr>
          <a:lstStyle/>
          <a:p>
            <a:r>
              <a:rPr lang="cs-CZ" sz="4000" b="1" dirty="0" smtClean="0">
                <a:solidFill>
                  <a:schemeClr val="accent6">
                    <a:lumMod val="75000"/>
                  </a:schemeClr>
                </a:solidFill>
              </a:rPr>
              <a:t>2</a:t>
            </a:r>
            <a:endParaRPr lang="cs-CZ" sz="4000" b="1" dirty="0">
              <a:solidFill>
                <a:schemeClr val="accent6">
                  <a:lumMod val="75000"/>
                </a:schemeClr>
              </a:solidFill>
            </a:endParaRPr>
          </a:p>
        </p:txBody>
      </p:sp>
      <p:sp>
        <p:nvSpPr>
          <p:cNvPr id="53" name="TextovéPole 52"/>
          <p:cNvSpPr txBox="1"/>
          <p:nvPr/>
        </p:nvSpPr>
        <p:spPr>
          <a:xfrm>
            <a:off x="3693413" y="3851224"/>
            <a:ext cx="444352" cy="707886"/>
          </a:xfrm>
          <a:prstGeom prst="rect">
            <a:avLst/>
          </a:prstGeom>
          <a:noFill/>
        </p:spPr>
        <p:txBody>
          <a:bodyPr wrap="none" rtlCol="0">
            <a:spAutoFit/>
          </a:bodyPr>
          <a:lstStyle/>
          <a:p>
            <a:r>
              <a:rPr lang="cs-CZ" sz="4000" b="1" dirty="0" smtClean="0">
                <a:solidFill>
                  <a:schemeClr val="accent6">
                    <a:lumMod val="75000"/>
                  </a:schemeClr>
                </a:solidFill>
              </a:rPr>
              <a:t>2</a:t>
            </a:r>
            <a:endParaRPr lang="cs-CZ" sz="4000" b="1" dirty="0">
              <a:solidFill>
                <a:schemeClr val="accent6">
                  <a:lumMod val="75000"/>
                </a:schemeClr>
              </a:solidFill>
            </a:endParaRPr>
          </a:p>
        </p:txBody>
      </p:sp>
      <p:sp>
        <p:nvSpPr>
          <p:cNvPr id="54" name="TextovéPole 53"/>
          <p:cNvSpPr txBox="1"/>
          <p:nvPr/>
        </p:nvSpPr>
        <p:spPr>
          <a:xfrm>
            <a:off x="6529310" y="2726818"/>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55" name="TextovéPole 54"/>
          <p:cNvSpPr txBox="1"/>
          <p:nvPr/>
        </p:nvSpPr>
        <p:spPr>
          <a:xfrm>
            <a:off x="6552681" y="3850171"/>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56" name="TextovéPole 55"/>
          <p:cNvSpPr txBox="1"/>
          <p:nvPr/>
        </p:nvSpPr>
        <p:spPr>
          <a:xfrm>
            <a:off x="5120656" y="3855905"/>
            <a:ext cx="444352" cy="707886"/>
          </a:xfrm>
          <a:prstGeom prst="rect">
            <a:avLst/>
          </a:prstGeom>
          <a:noFill/>
        </p:spPr>
        <p:txBody>
          <a:bodyPr wrap="none" rtlCol="0">
            <a:spAutoFit/>
          </a:bodyPr>
          <a:lstStyle/>
          <a:p>
            <a:r>
              <a:rPr lang="cs-CZ" sz="4000" b="1" dirty="0" smtClean="0">
                <a:solidFill>
                  <a:schemeClr val="accent6">
                    <a:lumMod val="75000"/>
                  </a:schemeClr>
                </a:solidFill>
              </a:rPr>
              <a:t>1</a:t>
            </a:r>
            <a:endParaRPr lang="cs-CZ" sz="4000" b="1" dirty="0">
              <a:solidFill>
                <a:schemeClr val="accent6">
                  <a:lumMod val="75000"/>
                </a:schemeClr>
              </a:solidFill>
            </a:endParaRPr>
          </a:p>
        </p:txBody>
      </p:sp>
      <p:sp>
        <p:nvSpPr>
          <p:cNvPr id="57" name="TextovéPole 56"/>
          <p:cNvSpPr txBox="1"/>
          <p:nvPr/>
        </p:nvSpPr>
        <p:spPr>
          <a:xfrm>
            <a:off x="1102651" y="6070265"/>
            <a:ext cx="1194943" cy="646331"/>
          </a:xfrm>
          <a:prstGeom prst="rect">
            <a:avLst/>
          </a:prstGeom>
          <a:noFill/>
        </p:spPr>
        <p:txBody>
          <a:bodyPr wrap="none" rtlCol="0">
            <a:spAutoFit/>
          </a:bodyPr>
          <a:lstStyle/>
          <a:p>
            <a:r>
              <a:rPr lang="cs-CZ" sz="3600" b="1" dirty="0" smtClean="0">
                <a:solidFill>
                  <a:srgbClr val="FF0000"/>
                </a:solidFill>
              </a:rPr>
              <a:t>87 Kč</a:t>
            </a:r>
            <a:endParaRPr lang="cs-CZ" sz="3600" b="1" dirty="0">
              <a:solidFill>
                <a:srgbClr val="FF0000"/>
              </a:solidFill>
            </a:endParaRPr>
          </a:p>
        </p:txBody>
      </p:sp>
      <p:sp>
        <p:nvSpPr>
          <p:cNvPr id="58" name="TextovéPole 57"/>
          <p:cNvSpPr txBox="1"/>
          <p:nvPr/>
        </p:nvSpPr>
        <p:spPr>
          <a:xfrm>
            <a:off x="2619392" y="6453336"/>
            <a:ext cx="45719" cy="369332"/>
          </a:xfrm>
          <a:prstGeom prst="rect">
            <a:avLst/>
          </a:prstGeom>
          <a:noFill/>
        </p:spPr>
        <p:txBody>
          <a:bodyPr wrap="square" rtlCol="0">
            <a:spAutoFit/>
          </a:bodyPr>
          <a:lstStyle/>
          <a:p>
            <a:endParaRPr lang="cs-CZ" dirty="0"/>
          </a:p>
        </p:txBody>
      </p:sp>
      <p:sp>
        <p:nvSpPr>
          <p:cNvPr id="59" name="TextovéPole 58"/>
          <p:cNvSpPr txBox="1"/>
          <p:nvPr/>
        </p:nvSpPr>
        <p:spPr>
          <a:xfrm>
            <a:off x="6967451" y="6039357"/>
            <a:ext cx="1194943" cy="646331"/>
          </a:xfrm>
          <a:prstGeom prst="rect">
            <a:avLst/>
          </a:prstGeom>
          <a:noFill/>
        </p:spPr>
        <p:txBody>
          <a:bodyPr wrap="none" rtlCol="0">
            <a:spAutoFit/>
          </a:bodyPr>
          <a:lstStyle/>
          <a:p>
            <a:r>
              <a:rPr lang="cs-CZ" sz="3600" b="1" dirty="0" smtClean="0">
                <a:solidFill>
                  <a:srgbClr val="FF0000"/>
                </a:solidFill>
              </a:rPr>
              <a:t>53 Kč</a:t>
            </a:r>
            <a:endParaRPr lang="cs-CZ" sz="3600" b="1" dirty="0">
              <a:solidFill>
                <a:srgbClr val="FF0000"/>
              </a:solidFill>
            </a:endParaRPr>
          </a:p>
        </p:txBody>
      </p:sp>
      <p:sp>
        <p:nvSpPr>
          <p:cNvPr id="60" name="TextovéPole 59"/>
          <p:cNvSpPr txBox="1"/>
          <p:nvPr/>
        </p:nvSpPr>
        <p:spPr>
          <a:xfrm>
            <a:off x="4761988" y="6057077"/>
            <a:ext cx="1194943" cy="646331"/>
          </a:xfrm>
          <a:prstGeom prst="rect">
            <a:avLst/>
          </a:prstGeom>
          <a:noFill/>
        </p:spPr>
        <p:txBody>
          <a:bodyPr wrap="none" rtlCol="0">
            <a:spAutoFit/>
          </a:bodyPr>
          <a:lstStyle/>
          <a:p>
            <a:r>
              <a:rPr lang="cs-CZ" sz="3600" b="1" dirty="0" smtClean="0">
                <a:solidFill>
                  <a:srgbClr val="FF0000"/>
                </a:solidFill>
              </a:rPr>
              <a:t>59 Kč</a:t>
            </a:r>
            <a:endParaRPr lang="cs-CZ" sz="3600" b="1" dirty="0">
              <a:solidFill>
                <a:srgbClr val="FF0000"/>
              </a:solidFill>
            </a:endParaRPr>
          </a:p>
        </p:txBody>
      </p:sp>
      <p:sp>
        <p:nvSpPr>
          <p:cNvPr id="61" name="TextovéPole 60"/>
          <p:cNvSpPr txBox="1"/>
          <p:nvPr/>
        </p:nvSpPr>
        <p:spPr>
          <a:xfrm>
            <a:off x="3139585" y="6041852"/>
            <a:ext cx="1194943" cy="646331"/>
          </a:xfrm>
          <a:prstGeom prst="rect">
            <a:avLst/>
          </a:prstGeom>
          <a:noFill/>
        </p:spPr>
        <p:txBody>
          <a:bodyPr wrap="none" rtlCol="0">
            <a:spAutoFit/>
          </a:bodyPr>
          <a:lstStyle/>
          <a:p>
            <a:r>
              <a:rPr lang="cs-CZ" sz="3600" b="1" dirty="0" smtClean="0">
                <a:solidFill>
                  <a:srgbClr val="FF0000"/>
                </a:solidFill>
              </a:rPr>
              <a:t>69 Kč</a:t>
            </a:r>
            <a:endParaRPr lang="cs-CZ" sz="3600" b="1" dirty="0">
              <a:solidFill>
                <a:srgbClr val="FF0000"/>
              </a:solidFill>
            </a:endParaRPr>
          </a:p>
        </p:txBody>
      </p:sp>
      <p:cxnSp>
        <p:nvCxnSpPr>
          <p:cNvPr id="63" name="Přímá spojnice 62"/>
          <p:cNvCxnSpPr/>
          <p:nvPr/>
        </p:nvCxnSpPr>
        <p:spPr>
          <a:xfrm flipV="1">
            <a:off x="0" y="5900820"/>
            <a:ext cx="9108504" cy="48460"/>
          </a:xfrm>
          <a:prstGeom prst="line">
            <a:avLst/>
          </a:prstGeom>
        </p:spPr>
        <p:style>
          <a:lnRef idx="3">
            <a:schemeClr val="dk1"/>
          </a:lnRef>
          <a:fillRef idx="0">
            <a:schemeClr val="dk1"/>
          </a:fillRef>
          <a:effectRef idx="2">
            <a:schemeClr val="dk1"/>
          </a:effectRef>
          <a:fontRef idx="minor">
            <a:schemeClr val="tx1"/>
          </a:fontRef>
        </p:style>
      </p:cxnSp>
      <p:sp>
        <p:nvSpPr>
          <p:cNvPr id="67" name="Je rovno 66"/>
          <p:cNvSpPr/>
          <p:nvPr/>
        </p:nvSpPr>
        <p:spPr>
          <a:xfrm>
            <a:off x="7092280" y="1676999"/>
            <a:ext cx="1008112" cy="576004"/>
          </a:xfrm>
          <a:prstGeom prst="mathEqual">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8" name="Je rovno 67"/>
          <p:cNvSpPr/>
          <p:nvPr/>
        </p:nvSpPr>
        <p:spPr>
          <a:xfrm>
            <a:off x="7156267" y="2814212"/>
            <a:ext cx="1008112" cy="576004"/>
          </a:xfrm>
          <a:prstGeom prst="mathEqual">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9" name="Je rovno 68"/>
          <p:cNvSpPr/>
          <p:nvPr/>
        </p:nvSpPr>
        <p:spPr>
          <a:xfrm>
            <a:off x="7156267" y="3874879"/>
            <a:ext cx="1008112" cy="576004"/>
          </a:xfrm>
          <a:prstGeom prst="mathEqual">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0" name="Je rovno 69"/>
          <p:cNvSpPr/>
          <p:nvPr/>
        </p:nvSpPr>
        <p:spPr>
          <a:xfrm>
            <a:off x="7141117" y="5132310"/>
            <a:ext cx="1008112" cy="576004"/>
          </a:xfrm>
          <a:prstGeom prst="mathEqual">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1" name="Plus 70"/>
          <p:cNvSpPr/>
          <p:nvPr/>
        </p:nvSpPr>
        <p:spPr>
          <a:xfrm>
            <a:off x="5716107" y="3970040"/>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2" name="Plus 71"/>
          <p:cNvSpPr/>
          <p:nvPr/>
        </p:nvSpPr>
        <p:spPr>
          <a:xfrm>
            <a:off x="4355976" y="3993824"/>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3" name="Plus 72"/>
          <p:cNvSpPr/>
          <p:nvPr/>
        </p:nvSpPr>
        <p:spPr>
          <a:xfrm>
            <a:off x="3013197" y="3946857"/>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4" name="Plus 73"/>
          <p:cNvSpPr/>
          <p:nvPr/>
        </p:nvSpPr>
        <p:spPr>
          <a:xfrm>
            <a:off x="1641188" y="3970292"/>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Plus 74"/>
          <p:cNvSpPr/>
          <p:nvPr/>
        </p:nvSpPr>
        <p:spPr>
          <a:xfrm>
            <a:off x="5768971" y="2850512"/>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6" name="Plus 75"/>
          <p:cNvSpPr/>
          <p:nvPr/>
        </p:nvSpPr>
        <p:spPr>
          <a:xfrm>
            <a:off x="4383641" y="2875730"/>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7" name="Plus 76"/>
          <p:cNvSpPr/>
          <p:nvPr/>
        </p:nvSpPr>
        <p:spPr>
          <a:xfrm>
            <a:off x="3041576" y="2856138"/>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8" name="Plus 77"/>
          <p:cNvSpPr/>
          <p:nvPr/>
        </p:nvSpPr>
        <p:spPr>
          <a:xfrm>
            <a:off x="1554662" y="5165896"/>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9" name="Plus 78"/>
          <p:cNvSpPr/>
          <p:nvPr/>
        </p:nvSpPr>
        <p:spPr>
          <a:xfrm>
            <a:off x="1671424" y="2864737"/>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0" name="Plus 79"/>
          <p:cNvSpPr/>
          <p:nvPr/>
        </p:nvSpPr>
        <p:spPr>
          <a:xfrm>
            <a:off x="5780374" y="1748977"/>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1" name="Plus 80"/>
          <p:cNvSpPr/>
          <p:nvPr/>
        </p:nvSpPr>
        <p:spPr>
          <a:xfrm>
            <a:off x="4453357" y="1748977"/>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2" name="Plus 81"/>
          <p:cNvSpPr/>
          <p:nvPr/>
        </p:nvSpPr>
        <p:spPr>
          <a:xfrm>
            <a:off x="3041576" y="1692969"/>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3" name="Plus 82"/>
          <p:cNvSpPr/>
          <p:nvPr/>
        </p:nvSpPr>
        <p:spPr>
          <a:xfrm>
            <a:off x="1671424" y="1684949"/>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5" name="Plus 84"/>
          <p:cNvSpPr/>
          <p:nvPr/>
        </p:nvSpPr>
        <p:spPr>
          <a:xfrm>
            <a:off x="5738194" y="5147078"/>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Plus 85"/>
          <p:cNvSpPr/>
          <p:nvPr/>
        </p:nvSpPr>
        <p:spPr>
          <a:xfrm>
            <a:off x="4404953" y="5165896"/>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7" name="Plus 86"/>
          <p:cNvSpPr/>
          <p:nvPr/>
        </p:nvSpPr>
        <p:spPr>
          <a:xfrm>
            <a:off x="3003836" y="5132310"/>
            <a:ext cx="504056" cy="432048"/>
          </a:xfrm>
          <a:prstGeom prst="mathPlus">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6116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5E-6 9.69234E-7 L 0.74722 -0.66274 " pathEditMode="relative" rAng="0" ptsTypes="AA">
                                      <p:cBhvr>
                                        <p:cTn id="6" dur="2000" fill="hold"/>
                                        <p:tgtEl>
                                          <p:spTgt spid="57"/>
                                        </p:tgtEl>
                                        <p:attrNameLst>
                                          <p:attrName>ppt_x</p:attrName>
                                          <p:attrName>ppt_y</p:attrName>
                                        </p:attrNameLst>
                                      </p:cBhvr>
                                      <p:rCtr x="37361" y="-33148"/>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9"/>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3.05556E-6 -2.61393E-6 L 0.11371 -0.50081 " pathEditMode="relative" rAng="0" ptsTypes="AA">
                                      <p:cBhvr>
                                        <p:cTn id="11" dur="2000" fill="hold"/>
                                        <p:tgtEl>
                                          <p:spTgt spid="59"/>
                                        </p:tgtEl>
                                        <p:attrNameLst>
                                          <p:attrName>ppt_x</p:attrName>
                                          <p:attrName>ppt_y</p:attrName>
                                        </p:attrNameLst>
                                      </p:cBhvr>
                                      <p:rCtr x="5677" y="-25052"/>
                                    </p:animMotion>
                                  </p:childTnLst>
                                </p:cTn>
                              </p:par>
                            </p:childTnLst>
                          </p:cTn>
                        </p:par>
                      </p:childTnLst>
                    </p:cTn>
                  </p:par>
                </p:childTnLst>
              </p:cTn>
              <p:nextCondLst>
                <p:cond evt="onClick" delay="0">
                  <p:tgtEl>
                    <p:spTgt spid="59"/>
                  </p:tgtEl>
                </p:cond>
              </p:nextCondLst>
            </p:seq>
            <p:seq concurrent="1" nextAc="seek">
              <p:cTn id="12" restart="whenNotActive" fill="hold" evtFilter="cancelBubble" nodeType="interactiveSeq">
                <p:stCondLst>
                  <p:cond evt="onClick" delay="0">
                    <p:tgtEl>
                      <p:spTgt spid="60"/>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11111E-6 1.53597E-6 L 0.34705 -0.3146 " pathEditMode="relative" rAng="0" ptsTypes="AA">
                                      <p:cBhvr>
                                        <p:cTn id="16" dur="2000" fill="hold"/>
                                        <p:tgtEl>
                                          <p:spTgt spid="60"/>
                                        </p:tgtEl>
                                        <p:attrNameLst>
                                          <p:attrName>ppt_x</p:attrName>
                                          <p:attrName>ppt_y</p:attrName>
                                        </p:attrNameLst>
                                      </p:cBhvr>
                                      <p:rCtr x="17344" y="-15730"/>
                                    </p:animMotion>
                                  </p:childTnLst>
                                </p:cTn>
                              </p:par>
                            </p:childTnLst>
                          </p:cTn>
                        </p:par>
                      </p:childTnLst>
                    </p:cTn>
                  </p:par>
                </p:childTnLst>
              </p:cTn>
              <p:nextCondLst>
                <p:cond evt="onClick" delay="0">
                  <p:tgtEl>
                    <p:spTgt spid="60"/>
                  </p:tgtEl>
                </p:cond>
              </p:nextCondLst>
            </p:seq>
            <p:seq concurrent="1" nextAc="seek">
              <p:cTn id="17" restart="whenNotActive" fill="hold" evtFilter="cancelBubble" nodeType="interactiveSeq">
                <p:stCondLst>
                  <p:cond evt="onClick" delay="0">
                    <p:tgtEl>
                      <p:spTgt spid="61"/>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5.55556E-7 4.74439E-6 L 0.52448 -0.12353 " pathEditMode="relative" rAng="0" ptsTypes="AA">
                                      <p:cBhvr>
                                        <p:cTn id="21" dur="2000" fill="hold"/>
                                        <p:tgtEl>
                                          <p:spTgt spid="61"/>
                                        </p:tgtEl>
                                        <p:attrNameLst>
                                          <p:attrName>ppt_x</p:attrName>
                                          <p:attrName>ppt_y</p:attrName>
                                        </p:attrNameLst>
                                      </p:cBhvr>
                                      <p:rCtr x="26215" y="-6176"/>
                                    </p:animMotion>
                                  </p:childTnLst>
                                </p:cTn>
                              </p:par>
                            </p:childTnLst>
                          </p:cTn>
                        </p:par>
                      </p:childTnLst>
                    </p:cTn>
                  </p:par>
                </p:childTnLst>
              </p:cTn>
              <p:nextCondLst>
                <p:cond evt="onClick" delay="0">
                  <p:tgtEl>
                    <p:spTgt spid="61"/>
                  </p:tgtEl>
                </p:cond>
              </p:nextCondLst>
            </p:seq>
          </p:childTnLst>
        </p:cTn>
      </p:par>
    </p:tnLst>
    <p:bldLst>
      <p:bldP spid="57" grpId="0"/>
      <p:bldP spid="59" grpId="0"/>
      <p:bldP spid="60" grpId="0"/>
      <p:bldP spid="6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pattFill prst="pct25">
          <a:fgClr>
            <a:srgbClr val="F5B5F2"/>
          </a:fgClr>
          <a:bgClr>
            <a:schemeClr val="bg1"/>
          </a:bgClr>
        </a:pattFill>
        <a:effectLst/>
      </p:bgPr>
    </p:bg>
    <p:spTree>
      <p:nvGrpSpPr>
        <p:cNvPr id="1" name=""/>
        <p:cNvGrpSpPr/>
        <p:nvPr/>
      </p:nvGrpSpPr>
      <p:grpSpPr>
        <a:xfrm>
          <a:off x="0" y="0"/>
          <a:ext cx="0" cy="0"/>
          <a:chOff x="0" y="0"/>
          <a:chExt cx="0" cy="0"/>
        </a:xfrm>
      </p:grpSpPr>
      <p:sp>
        <p:nvSpPr>
          <p:cNvPr id="4" name="Ovál 3"/>
          <p:cNvSpPr/>
          <p:nvPr/>
        </p:nvSpPr>
        <p:spPr>
          <a:xfrm>
            <a:off x="5271864" y="1824845"/>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5239806" y="3002864"/>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5271864" y="418778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3779912" y="4187789"/>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a:off x="3635896" y="3063284"/>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1979712" y="4187789"/>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1979712" y="3063284"/>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p:cNvSpPr/>
          <p:nvPr/>
        </p:nvSpPr>
        <p:spPr>
          <a:xfrm>
            <a:off x="3635896" y="179796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vál 14"/>
          <p:cNvSpPr/>
          <p:nvPr/>
        </p:nvSpPr>
        <p:spPr>
          <a:xfrm>
            <a:off x="2004871" y="179796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vál 15"/>
          <p:cNvSpPr/>
          <p:nvPr/>
        </p:nvSpPr>
        <p:spPr>
          <a:xfrm>
            <a:off x="5239806" y="62462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vál 16"/>
          <p:cNvSpPr/>
          <p:nvPr/>
        </p:nvSpPr>
        <p:spPr>
          <a:xfrm>
            <a:off x="3563888" y="60958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 17"/>
          <p:cNvSpPr/>
          <p:nvPr/>
        </p:nvSpPr>
        <p:spPr>
          <a:xfrm>
            <a:off x="1979712" y="548680"/>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p:cNvSpPr/>
          <p:nvPr/>
        </p:nvSpPr>
        <p:spPr>
          <a:xfrm>
            <a:off x="323528" y="4187789"/>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p:cNvSpPr/>
          <p:nvPr/>
        </p:nvSpPr>
        <p:spPr>
          <a:xfrm>
            <a:off x="334389" y="297178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vál 20"/>
          <p:cNvSpPr/>
          <p:nvPr/>
        </p:nvSpPr>
        <p:spPr>
          <a:xfrm>
            <a:off x="323528" y="1797968"/>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p:cNvSpPr/>
          <p:nvPr/>
        </p:nvSpPr>
        <p:spPr>
          <a:xfrm>
            <a:off x="323528" y="584431"/>
            <a:ext cx="936104"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TextovéPole 22"/>
          <p:cNvSpPr txBox="1"/>
          <p:nvPr/>
        </p:nvSpPr>
        <p:spPr>
          <a:xfrm>
            <a:off x="300367" y="624628"/>
            <a:ext cx="963725" cy="707886"/>
          </a:xfrm>
          <a:prstGeom prst="rect">
            <a:avLst/>
          </a:prstGeom>
          <a:noFill/>
        </p:spPr>
        <p:txBody>
          <a:bodyPr wrap="none" rtlCol="0">
            <a:spAutoFit/>
          </a:bodyPr>
          <a:lstStyle/>
          <a:p>
            <a:r>
              <a:rPr lang="cs-CZ" sz="4000" b="1" dirty="0" smtClean="0">
                <a:solidFill>
                  <a:srgbClr val="00B050"/>
                </a:solidFill>
              </a:rPr>
              <a:t>100</a:t>
            </a:r>
            <a:endParaRPr lang="cs-CZ" sz="4000" b="1" dirty="0">
              <a:solidFill>
                <a:srgbClr val="00B050"/>
              </a:solidFill>
            </a:endParaRPr>
          </a:p>
        </p:txBody>
      </p:sp>
      <p:sp>
        <p:nvSpPr>
          <p:cNvPr id="24" name="TextovéPole 23"/>
          <p:cNvSpPr txBox="1"/>
          <p:nvPr/>
        </p:nvSpPr>
        <p:spPr>
          <a:xfrm>
            <a:off x="342830" y="3075323"/>
            <a:ext cx="963725" cy="707886"/>
          </a:xfrm>
          <a:prstGeom prst="rect">
            <a:avLst/>
          </a:prstGeom>
          <a:noFill/>
        </p:spPr>
        <p:txBody>
          <a:bodyPr wrap="none" rtlCol="0">
            <a:spAutoFit/>
          </a:bodyPr>
          <a:lstStyle/>
          <a:p>
            <a:r>
              <a:rPr lang="cs-CZ" sz="4000" b="1" dirty="0" smtClean="0">
                <a:solidFill>
                  <a:srgbClr val="00B050"/>
                </a:solidFill>
              </a:rPr>
              <a:t>100</a:t>
            </a:r>
            <a:endParaRPr lang="cs-CZ" sz="4000" b="1" dirty="0">
              <a:solidFill>
                <a:srgbClr val="00B050"/>
              </a:solidFill>
            </a:endParaRPr>
          </a:p>
        </p:txBody>
      </p:sp>
      <p:sp>
        <p:nvSpPr>
          <p:cNvPr id="25" name="TextovéPole 24"/>
          <p:cNvSpPr txBox="1"/>
          <p:nvPr/>
        </p:nvSpPr>
        <p:spPr>
          <a:xfrm>
            <a:off x="450421" y="1888535"/>
            <a:ext cx="704039" cy="707886"/>
          </a:xfrm>
          <a:prstGeom prst="rect">
            <a:avLst/>
          </a:prstGeom>
          <a:noFill/>
        </p:spPr>
        <p:txBody>
          <a:bodyPr wrap="none" rtlCol="0">
            <a:spAutoFit/>
          </a:bodyPr>
          <a:lstStyle/>
          <a:p>
            <a:r>
              <a:rPr lang="cs-CZ" sz="4000" b="1" dirty="0" smtClean="0">
                <a:solidFill>
                  <a:srgbClr val="00B050"/>
                </a:solidFill>
              </a:rPr>
              <a:t>50</a:t>
            </a:r>
            <a:endParaRPr lang="cs-CZ" sz="4000" b="1" dirty="0">
              <a:solidFill>
                <a:srgbClr val="00B050"/>
              </a:solidFill>
            </a:endParaRPr>
          </a:p>
        </p:txBody>
      </p:sp>
      <p:sp>
        <p:nvSpPr>
          <p:cNvPr id="26" name="TextovéPole 25"/>
          <p:cNvSpPr txBox="1"/>
          <p:nvPr/>
        </p:nvSpPr>
        <p:spPr>
          <a:xfrm>
            <a:off x="425010" y="4265894"/>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sp>
        <p:nvSpPr>
          <p:cNvPr id="27" name="TextovéPole 26"/>
          <p:cNvSpPr txBox="1"/>
          <p:nvPr/>
        </p:nvSpPr>
        <p:spPr>
          <a:xfrm>
            <a:off x="2095744" y="662536"/>
            <a:ext cx="704039" cy="707886"/>
          </a:xfrm>
          <a:prstGeom prst="rect">
            <a:avLst/>
          </a:prstGeom>
          <a:noFill/>
        </p:spPr>
        <p:txBody>
          <a:bodyPr wrap="none" rtlCol="0">
            <a:spAutoFit/>
          </a:bodyPr>
          <a:lstStyle/>
          <a:p>
            <a:r>
              <a:rPr lang="cs-CZ" sz="4000" b="1" dirty="0" smtClean="0">
                <a:solidFill>
                  <a:srgbClr val="00B050"/>
                </a:solidFill>
              </a:rPr>
              <a:t>50</a:t>
            </a:r>
            <a:endParaRPr lang="cs-CZ" sz="4000" b="1" dirty="0">
              <a:solidFill>
                <a:srgbClr val="00B050"/>
              </a:solidFill>
            </a:endParaRPr>
          </a:p>
        </p:txBody>
      </p:sp>
      <p:sp>
        <p:nvSpPr>
          <p:cNvPr id="28" name="TextovéPole 27"/>
          <p:cNvSpPr txBox="1"/>
          <p:nvPr/>
        </p:nvSpPr>
        <p:spPr>
          <a:xfrm>
            <a:off x="3779912" y="1876073"/>
            <a:ext cx="704039" cy="707886"/>
          </a:xfrm>
          <a:prstGeom prst="rect">
            <a:avLst/>
          </a:prstGeom>
          <a:noFill/>
        </p:spPr>
        <p:txBody>
          <a:bodyPr wrap="none" rtlCol="0">
            <a:spAutoFit/>
          </a:bodyPr>
          <a:lstStyle/>
          <a:p>
            <a:r>
              <a:rPr lang="cs-CZ" sz="4000" b="1" dirty="0" smtClean="0">
                <a:solidFill>
                  <a:srgbClr val="00B050"/>
                </a:solidFill>
              </a:rPr>
              <a:t>10</a:t>
            </a:r>
            <a:endParaRPr lang="cs-CZ" sz="4000" b="1" dirty="0">
              <a:solidFill>
                <a:srgbClr val="00B050"/>
              </a:solidFill>
            </a:endParaRPr>
          </a:p>
        </p:txBody>
      </p:sp>
      <p:sp>
        <p:nvSpPr>
          <p:cNvPr id="29" name="TextovéPole 28"/>
          <p:cNvSpPr txBox="1"/>
          <p:nvPr/>
        </p:nvSpPr>
        <p:spPr>
          <a:xfrm>
            <a:off x="3679920" y="687693"/>
            <a:ext cx="704039" cy="707886"/>
          </a:xfrm>
          <a:prstGeom prst="rect">
            <a:avLst/>
          </a:prstGeom>
          <a:noFill/>
        </p:spPr>
        <p:txBody>
          <a:bodyPr wrap="none" rtlCol="0">
            <a:spAutoFit/>
          </a:bodyPr>
          <a:lstStyle/>
          <a:p>
            <a:r>
              <a:rPr lang="cs-CZ" sz="4000" b="1" dirty="0" smtClean="0">
                <a:solidFill>
                  <a:srgbClr val="00B050"/>
                </a:solidFill>
              </a:rPr>
              <a:t>10</a:t>
            </a:r>
            <a:endParaRPr lang="cs-CZ" sz="4000" b="1" dirty="0">
              <a:solidFill>
                <a:srgbClr val="00B050"/>
              </a:solidFill>
            </a:endParaRPr>
          </a:p>
        </p:txBody>
      </p:sp>
      <p:sp>
        <p:nvSpPr>
          <p:cNvPr id="30" name="TextovéPole 29"/>
          <p:cNvSpPr txBox="1"/>
          <p:nvPr/>
        </p:nvSpPr>
        <p:spPr>
          <a:xfrm>
            <a:off x="2095743" y="4265894"/>
            <a:ext cx="704039" cy="707886"/>
          </a:xfrm>
          <a:prstGeom prst="rect">
            <a:avLst/>
          </a:prstGeom>
          <a:noFill/>
        </p:spPr>
        <p:txBody>
          <a:bodyPr wrap="none" rtlCol="0">
            <a:spAutoFit/>
          </a:bodyPr>
          <a:lstStyle/>
          <a:p>
            <a:r>
              <a:rPr lang="cs-CZ" sz="4000" b="1" dirty="0" smtClean="0">
                <a:solidFill>
                  <a:srgbClr val="00B050"/>
                </a:solidFill>
              </a:rPr>
              <a:t>10</a:t>
            </a:r>
            <a:endParaRPr lang="cs-CZ" sz="4000" b="1" dirty="0">
              <a:solidFill>
                <a:srgbClr val="00B050"/>
              </a:solidFill>
            </a:endParaRPr>
          </a:p>
        </p:txBody>
      </p:sp>
      <p:sp>
        <p:nvSpPr>
          <p:cNvPr id="32" name="TextovéPole 31"/>
          <p:cNvSpPr txBox="1"/>
          <p:nvPr/>
        </p:nvSpPr>
        <p:spPr>
          <a:xfrm>
            <a:off x="5517740" y="709745"/>
            <a:ext cx="444352" cy="707886"/>
          </a:xfrm>
          <a:prstGeom prst="rect">
            <a:avLst/>
          </a:prstGeom>
          <a:noFill/>
        </p:spPr>
        <p:txBody>
          <a:bodyPr wrap="none" rtlCol="0">
            <a:spAutoFit/>
          </a:bodyPr>
          <a:lstStyle/>
          <a:p>
            <a:r>
              <a:rPr lang="cs-CZ" sz="4000" b="1" dirty="0" smtClean="0">
                <a:solidFill>
                  <a:srgbClr val="00B050"/>
                </a:solidFill>
              </a:rPr>
              <a:t>5</a:t>
            </a:r>
            <a:endParaRPr lang="cs-CZ" sz="4000" b="1" dirty="0">
              <a:solidFill>
                <a:srgbClr val="00B050"/>
              </a:solidFill>
            </a:endParaRPr>
          </a:p>
        </p:txBody>
      </p:sp>
      <p:sp>
        <p:nvSpPr>
          <p:cNvPr id="34" name="TextovéPole 33"/>
          <p:cNvSpPr txBox="1"/>
          <p:nvPr/>
        </p:nvSpPr>
        <p:spPr>
          <a:xfrm>
            <a:off x="4031939" y="4265894"/>
            <a:ext cx="444352" cy="707886"/>
          </a:xfrm>
          <a:prstGeom prst="rect">
            <a:avLst/>
          </a:prstGeom>
          <a:noFill/>
        </p:spPr>
        <p:txBody>
          <a:bodyPr wrap="none" rtlCol="0">
            <a:spAutoFit/>
          </a:bodyPr>
          <a:lstStyle/>
          <a:p>
            <a:r>
              <a:rPr lang="cs-CZ" sz="4000" b="1" dirty="0" smtClean="0">
                <a:solidFill>
                  <a:srgbClr val="00B050"/>
                </a:solidFill>
              </a:rPr>
              <a:t>5</a:t>
            </a:r>
            <a:endParaRPr lang="cs-CZ" sz="4000" b="1" dirty="0">
              <a:solidFill>
                <a:srgbClr val="00B050"/>
              </a:solidFill>
            </a:endParaRPr>
          </a:p>
        </p:txBody>
      </p:sp>
      <p:sp>
        <p:nvSpPr>
          <p:cNvPr id="37" name="TextovéPole 36"/>
          <p:cNvSpPr txBox="1"/>
          <p:nvPr/>
        </p:nvSpPr>
        <p:spPr>
          <a:xfrm>
            <a:off x="5517740" y="3049893"/>
            <a:ext cx="444352" cy="707886"/>
          </a:xfrm>
          <a:prstGeom prst="rect">
            <a:avLst/>
          </a:prstGeom>
          <a:noFill/>
        </p:spPr>
        <p:txBody>
          <a:bodyPr wrap="none" rtlCol="0">
            <a:spAutoFit/>
          </a:bodyPr>
          <a:lstStyle/>
          <a:p>
            <a:r>
              <a:rPr lang="cs-CZ" sz="4000" b="1" dirty="0" smtClean="0">
                <a:solidFill>
                  <a:srgbClr val="00B050"/>
                </a:solidFill>
              </a:rPr>
              <a:t>2</a:t>
            </a:r>
            <a:endParaRPr lang="cs-CZ" sz="4000" b="1" dirty="0">
              <a:solidFill>
                <a:srgbClr val="00B050"/>
              </a:solidFill>
            </a:endParaRPr>
          </a:p>
        </p:txBody>
      </p:sp>
      <p:sp>
        <p:nvSpPr>
          <p:cNvPr id="38" name="TextovéPole 37"/>
          <p:cNvSpPr txBox="1"/>
          <p:nvPr/>
        </p:nvSpPr>
        <p:spPr>
          <a:xfrm>
            <a:off x="3909755" y="3141389"/>
            <a:ext cx="444352" cy="707886"/>
          </a:xfrm>
          <a:prstGeom prst="rect">
            <a:avLst/>
          </a:prstGeom>
          <a:noFill/>
        </p:spPr>
        <p:txBody>
          <a:bodyPr wrap="none" rtlCol="0">
            <a:spAutoFit/>
          </a:bodyPr>
          <a:lstStyle/>
          <a:p>
            <a:r>
              <a:rPr lang="cs-CZ" sz="4000" b="1" dirty="0" smtClean="0">
                <a:solidFill>
                  <a:srgbClr val="00B050"/>
                </a:solidFill>
              </a:rPr>
              <a:t>2</a:t>
            </a:r>
            <a:endParaRPr lang="cs-CZ" sz="4000" b="1" dirty="0">
              <a:solidFill>
                <a:srgbClr val="00B050"/>
              </a:solidFill>
            </a:endParaRPr>
          </a:p>
        </p:txBody>
      </p:sp>
      <p:sp>
        <p:nvSpPr>
          <p:cNvPr id="39" name="TextovéPole 38"/>
          <p:cNvSpPr txBox="1"/>
          <p:nvPr/>
        </p:nvSpPr>
        <p:spPr>
          <a:xfrm>
            <a:off x="5517740" y="4270577"/>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sp>
        <p:nvSpPr>
          <p:cNvPr id="40" name="TextovéPole 39"/>
          <p:cNvSpPr txBox="1"/>
          <p:nvPr/>
        </p:nvSpPr>
        <p:spPr>
          <a:xfrm>
            <a:off x="5517740" y="1893709"/>
            <a:ext cx="444352" cy="707886"/>
          </a:xfrm>
          <a:prstGeom prst="rect">
            <a:avLst/>
          </a:prstGeom>
          <a:noFill/>
        </p:spPr>
        <p:txBody>
          <a:bodyPr wrap="none" rtlCol="0">
            <a:spAutoFit/>
          </a:bodyPr>
          <a:lstStyle/>
          <a:p>
            <a:r>
              <a:rPr lang="cs-CZ" sz="4000" b="1" dirty="0" smtClean="0">
                <a:solidFill>
                  <a:srgbClr val="00B050"/>
                </a:solidFill>
              </a:rPr>
              <a:t>1</a:t>
            </a:r>
            <a:endParaRPr lang="cs-CZ" sz="4000" b="1" dirty="0">
              <a:solidFill>
                <a:srgbClr val="00B050"/>
              </a:solidFill>
            </a:endParaRPr>
          </a:p>
        </p:txBody>
      </p:sp>
      <p:sp>
        <p:nvSpPr>
          <p:cNvPr id="44" name="TextovéPole 43"/>
          <p:cNvSpPr txBox="1"/>
          <p:nvPr/>
        </p:nvSpPr>
        <p:spPr>
          <a:xfrm>
            <a:off x="2188043" y="1876073"/>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sp>
        <p:nvSpPr>
          <p:cNvPr id="46" name="TextovéPole 45"/>
          <p:cNvSpPr txBox="1"/>
          <p:nvPr/>
        </p:nvSpPr>
        <p:spPr>
          <a:xfrm>
            <a:off x="2164382" y="3141389"/>
            <a:ext cx="704039" cy="707886"/>
          </a:xfrm>
          <a:prstGeom prst="rect">
            <a:avLst/>
          </a:prstGeom>
          <a:noFill/>
        </p:spPr>
        <p:txBody>
          <a:bodyPr wrap="none" rtlCol="0">
            <a:spAutoFit/>
          </a:bodyPr>
          <a:lstStyle/>
          <a:p>
            <a:r>
              <a:rPr lang="cs-CZ" sz="4000" b="1" dirty="0" smtClean="0">
                <a:solidFill>
                  <a:srgbClr val="00B050"/>
                </a:solidFill>
              </a:rPr>
              <a:t>20</a:t>
            </a:r>
            <a:endParaRPr lang="cs-CZ" sz="4000" b="1" dirty="0">
              <a:solidFill>
                <a:srgbClr val="00B050"/>
              </a:solidFill>
            </a:endParaRPr>
          </a:p>
        </p:txBody>
      </p:sp>
      <p:sp>
        <p:nvSpPr>
          <p:cNvPr id="47" name="Je rovno 46"/>
          <p:cNvSpPr/>
          <p:nvPr/>
        </p:nvSpPr>
        <p:spPr>
          <a:xfrm>
            <a:off x="6175910" y="764451"/>
            <a:ext cx="936104" cy="504056"/>
          </a:xfrm>
          <a:prstGeom prst="mathEqual">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49" name="Je rovno 48"/>
          <p:cNvSpPr/>
          <p:nvPr/>
        </p:nvSpPr>
        <p:spPr>
          <a:xfrm>
            <a:off x="6165058" y="4372492"/>
            <a:ext cx="936104" cy="504056"/>
          </a:xfrm>
          <a:prstGeom prst="mathEqual">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0" name="Je rovno 49"/>
          <p:cNvSpPr/>
          <p:nvPr/>
        </p:nvSpPr>
        <p:spPr>
          <a:xfrm>
            <a:off x="6165058" y="2004865"/>
            <a:ext cx="936104" cy="504056"/>
          </a:xfrm>
          <a:prstGeom prst="mathEqual">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1" name="Je rovno 50"/>
          <p:cNvSpPr/>
          <p:nvPr/>
        </p:nvSpPr>
        <p:spPr>
          <a:xfrm>
            <a:off x="6165058" y="3182884"/>
            <a:ext cx="936104" cy="504056"/>
          </a:xfrm>
          <a:prstGeom prst="mathEqual">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2" name="Minus 51"/>
          <p:cNvSpPr/>
          <p:nvPr/>
        </p:nvSpPr>
        <p:spPr>
          <a:xfrm>
            <a:off x="1285689" y="874890"/>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3" name="Minus 52"/>
          <p:cNvSpPr/>
          <p:nvPr/>
        </p:nvSpPr>
        <p:spPr>
          <a:xfrm>
            <a:off x="2892082" y="874890"/>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Minus 53"/>
          <p:cNvSpPr/>
          <p:nvPr/>
        </p:nvSpPr>
        <p:spPr>
          <a:xfrm>
            <a:off x="4523524" y="874890"/>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5" name="Minus 54"/>
          <p:cNvSpPr/>
          <p:nvPr/>
        </p:nvSpPr>
        <p:spPr>
          <a:xfrm>
            <a:off x="1306555" y="2061191"/>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Minus 55"/>
          <p:cNvSpPr/>
          <p:nvPr/>
        </p:nvSpPr>
        <p:spPr>
          <a:xfrm>
            <a:off x="2953194" y="2048854"/>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Minus 56"/>
          <p:cNvSpPr/>
          <p:nvPr/>
        </p:nvSpPr>
        <p:spPr>
          <a:xfrm>
            <a:off x="4556838" y="2067226"/>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Minus 57"/>
          <p:cNvSpPr/>
          <p:nvPr/>
        </p:nvSpPr>
        <p:spPr>
          <a:xfrm>
            <a:off x="1284180" y="3262247"/>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Minus 58"/>
          <p:cNvSpPr/>
          <p:nvPr/>
        </p:nvSpPr>
        <p:spPr>
          <a:xfrm>
            <a:off x="2902515" y="3293323"/>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Minus 59"/>
          <p:cNvSpPr/>
          <p:nvPr/>
        </p:nvSpPr>
        <p:spPr>
          <a:xfrm>
            <a:off x="4556838" y="3254738"/>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 name="Minus 60"/>
          <p:cNvSpPr/>
          <p:nvPr/>
        </p:nvSpPr>
        <p:spPr>
          <a:xfrm>
            <a:off x="1270493" y="4375775"/>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2" name="Minus 61"/>
          <p:cNvSpPr/>
          <p:nvPr/>
        </p:nvSpPr>
        <p:spPr>
          <a:xfrm>
            <a:off x="2959840" y="4444008"/>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3" name="Minus 62"/>
          <p:cNvSpPr/>
          <p:nvPr/>
        </p:nvSpPr>
        <p:spPr>
          <a:xfrm>
            <a:off x="4644008" y="4482931"/>
            <a:ext cx="720080" cy="283177"/>
          </a:xfrm>
          <a:prstGeom prst="mathMinus">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3" name="Přímá spojnice 72"/>
          <p:cNvCxnSpPr/>
          <p:nvPr/>
        </p:nvCxnSpPr>
        <p:spPr>
          <a:xfrm>
            <a:off x="0" y="5517232"/>
            <a:ext cx="9144000" cy="0"/>
          </a:xfrm>
          <a:prstGeom prst="line">
            <a:avLst/>
          </a:prstGeom>
        </p:spPr>
        <p:style>
          <a:lnRef idx="3">
            <a:schemeClr val="accent6"/>
          </a:lnRef>
          <a:fillRef idx="0">
            <a:schemeClr val="accent6"/>
          </a:fillRef>
          <a:effectRef idx="2">
            <a:schemeClr val="accent6"/>
          </a:effectRef>
          <a:fontRef idx="minor">
            <a:schemeClr val="tx1"/>
          </a:fontRef>
        </p:style>
      </p:cxnSp>
      <p:sp>
        <p:nvSpPr>
          <p:cNvPr id="74" name="TextovéPole 73"/>
          <p:cNvSpPr txBox="1"/>
          <p:nvPr/>
        </p:nvSpPr>
        <p:spPr>
          <a:xfrm>
            <a:off x="6948264" y="5865067"/>
            <a:ext cx="1417311" cy="769441"/>
          </a:xfrm>
          <a:prstGeom prst="rect">
            <a:avLst/>
          </a:prstGeom>
          <a:noFill/>
        </p:spPr>
        <p:txBody>
          <a:bodyPr wrap="none" rtlCol="0">
            <a:spAutoFit/>
          </a:bodyPr>
          <a:lstStyle/>
          <a:p>
            <a:r>
              <a:rPr lang="cs-CZ" sz="4400" b="1" dirty="0" smtClean="0">
                <a:solidFill>
                  <a:srgbClr val="FF6600"/>
                </a:solidFill>
              </a:rPr>
              <a:t>35 Kč</a:t>
            </a:r>
            <a:endParaRPr lang="cs-CZ" sz="4400" b="1" dirty="0">
              <a:solidFill>
                <a:srgbClr val="FF6600"/>
              </a:solidFill>
            </a:endParaRPr>
          </a:p>
        </p:txBody>
      </p:sp>
      <p:sp>
        <p:nvSpPr>
          <p:cNvPr id="75" name="TextovéPole 74"/>
          <p:cNvSpPr txBox="1"/>
          <p:nvPr/>
        </p:nvSpPr>
        <p:spPr>
          <a:xfrm>
            <a:off x="911260" y="5857902"/>
            <a:ext cx="1417311" cy="769441"/>
          </a:xfrm>
          <a:prstGeom prst="rect">
            <a:avLst/>
          </a:prstGeom>
          <a:noFill/>
        </p:spPr>
        <p:txBody>
          <a:bodyPr wrap="none" rtlCol="0">
            <a:spAutoFit/>
          </a:bodyPr>
          <a:lstStyle/>
          <a:p>
            <a:r>
              <a:rPr lang="cs-CZ" sz="4400" b="1" dirty="0" smtClean="0">
                <a:solidFill>
                  <a:srgbClr val="FF6600"/>
                </a:solidFill>
              </a:rPr>
              <a:t>19 Kč</a:t>
            </a:r>
            <a:endParaRPr lang="cs-CZ" sz="4400" b="1" dirty="0">
              <a:solidFill>
                <a:srgbClr val="FF6600"/>
              </a:solidFill>
            </a:endParaRPr>
          </a:p>
        </p:txBody>
      </p:sp>
      <p:sp>
        <p:nvSpPr>
          <p:cNvPr id="76" name="TextovéPole 75"/>
          <p:cNvSpPr txBox="1"/>
          <p:nvPr/>
        </p:nvSpPr>
        <p:spPr>
          <a:xfrm>
            <a:off x="3144708" y="5852591"/>
            <a:ext cx="1417311" cy="769441"/>
          </a:xfrm>
          <a:prstGeom prst="rect">
            <a:avLst/>
          </a:prstGeom>
          <a:noFill/>
        </p:spPr>
        <p:txBody>
          <a:bodyPr wrap="none" rtlCol="0">
            <a:spAutoFit/>
          </a:bodyPr>
          <a:lstStyle/>
          <a:p>
            <a:r>
              <a:rPr lang="cs-CZ" sz="4400" b="1" dirty="0" smtClean="0">
                <a:solidFill>
                  <a:srgbClr val="FF6600"/>
                </a:solidFill>
              </a:rPr>
              <a:t>76 Kč</a:t>
            </a:r>
            <a:endParaRPr lang="cs-CZ" sz="4400" b="1" dirty="0">
              <a:solidFill>
                <a:srgbClr val="FF6600"/>
              </a:solidFill>
            </a:endParaRPr>
          </a:p>
        </p:txBody>
      </p:sp>
      <p:sp>
        <p:nvSpPr>
          <p:cNvPr id="77" name="TextovéPole 76"/>
          <p:cNvSpPr txBox="1"/>
          <p:nvPr/>
        </p:nvSpPr>
        <p:spPr>
          <a:xfrm>
            <a:off x="5047740" y="5857379"/>
            <a:ext cx="1131977" cy="769441"/>
          </a:xfrm>
          <a:prstGeom prst="rect">
            <a:avLst/>
          </a:prstGeom>
          <a:noFill/>
        </p:spPr>
        <p:txBody>
          <a:bodyPr wrap="none" rtlCol="0">
            <a:spAutoFit/>
          </a:bodyPr>
          <a:lstStyle/>
          <a:p>
            <a:r>
              <a:rPr lang="cs-CZ" sz="4400" b="1" dirty="0" smtClean="0">
                <a:solidFill>
                  <a:srgbClr val="FF6600"/>
                </a:solidFill>
              </a:rPr>
              <a:t>4 Kč</a:t>
            </a:r>
            <a:endParaRPr lang="cs-CZ" sz="4400" b="1" dirty="0">
              <a:solidFill>
                <a:srgbClr val="FF6600"/>
              </a:solidFill>
            </a:endParaRPr>
          </a:p>
        </p:txBody>
      </p:sp>
    </p:spTree>
    <p:extLst>
      <p:ext uri="{BB962C8B-B14F-4D97-AF65-F5344CB8AC3E}">
        <p14:creationId xmlns:p14="http://schemas.microsoft.com/office/powerpoint/2010/main" val="11317227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4"/>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4.72222E-6 -1.54985E-7 L 0.02951 -0.76775 " pathEditMode="relative" rAng="0" ptsTypes="AA">
                                      <p:cBhvr>
                                        <p:cTn id="6" dur="2000" fill="hold"/>
                                        <p:tgtEl>
                                          <p:spTgt spid="74"/>
                                        </p:tgtEl>
                                        <p:attrNameLst>
                                          <p:attrName>ppt_x</p:attrName>
                                          <p:attrName>ppt_y</p:attrName>
                                        </p:attrNameLst>
                                      </p:cBhvr>
                                      <p:rCtr x="1476" y="-38399"/>
                                    </p:animMotion>
                                  </p:childTnLst>
                                </p:cTn>
                              </p:par>
                            </p:childTnLst>
                          </p:cTn>
                        </p:par>
                      </p:childTnLst>
                    </p:cTn>
                  </p:par>
                </p:childTnLst>
              </p:cTn>
              <p:nextCondLst>
                <p:cond evt="onClick" delay="0">
                  <p:tgtEl>
                    <p:spTgt spid="74"/>
                  </p:tgtEl>
                </p:cond>
              </p:nextCondLst>
            </p:seq>
            <p:seq concurrent="1" nextAc="seek">
              <p:cTn id="7" restart="whenNotActive" fill="hold" evtFilter="cancelBubble" nodeType="interactiveSeq">
                <p:stCondLst>
                  <p:cond evt="onClick" delay="0">
                    <p:tgtEl>
                      <p:spTgt spid="77"/>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8.33333E-7 9.73861E-7 L 0.2599 -0.23086 " pathEditMode="relative" rAng="0" ptsTypes="AA">
                                      <p:cBhvr>
                                        <p:cTn id="11" dur="2000" fill="hold"/>
                                        <p:tgtEl>
                                          <p:spTgt spid="77"/>
                                        </p:tgtEl>
                                        <p:attrNameLst>
                                          <p:attrName>ppt_x</p:attrName>
                                          <p:attrName>ppt_y</p:attrName>
                                        </p:attrNameLst>
                                      </p:cBhvr>
                                      <p:rCtr x="12986" y="-11543"/>
                                    </p:animMotion>
                                  </p:childTnLst>
                                </p:cTn>
                              </p:par>
                            </p:childTnLst>
                          </p:cTn>
                        </p:par>
                      </p:childTnLst>
                    </p:cTn>
                  </p:par>
                </p:childTnLst>
              </p:cTn>
              <p:nextCondLst>
                <p:cond evt="onClick" delay="0">
                  <p:tgtEl>
                    <p:spTgt spid="77"/>
                  </p:tgtEl>
                </p:cond>
              </p:nextCondLst>
            </p:seq>
            <p:seq concurrent="1" nextAc="seek">
              <p:cTn id="12" restart="whenNotActive" fill="hold" evtFilter="cancelBubble" nodeType="interactiveSeq">
                <p:stCondLst>
                  <p:cond evt="onClick" delay="0">
                    <p:tgtEl>
                      <p:spTgt spid="76"/>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66667E-6 4.11751E-7 L 0.44896 -0.40921 " pathEditMode="relative" rAng="0" ptsTypes="AA">
                                      <p:cBhvr>
                                        <p:cTn id="16" dur="2000" fill="hold"/>
                                        <p:tgtEl>
                                          <p:spTgt spid="76"/>
                                        </p:tgtEl>
                                        <p:attrNameLst>
                                          <p:attrName>ppt_x</p:attrName>
                                          <p:attrName>ppt_y</p:attrName>
                                        </p:attrNameLst>
                                      </p:cBhvr>
                                      <p:rCtr x="22448" y="-20472"/>
                                    </p:animMotion>
                                  </p:childTnLst>
                                </p:cTn>
                              </p:par>
                            </p:childTnLst>
                          </p:cTn>
                        </p:par>
                      </p:childTnLst>
                    </p:cTn>
                  </p:par>
                </p:childTnLst>
              </p:cTn>
              <p:nextCondLst>
                <p:cond evt="onClick" delay="0">
                  <p:tgtEl>
                    <p:spTgt spid="76"/>
                  </p:tgtEl>
                </p:cond>
              </p:nextCondLst>
            </p:seq>
            <p:seq concurrent="1" nextAc="seek">
              <p:cTn id="17" restart="whenNotActive" fill="hold" evtFilter="cancelBubble" nodeType="interactiveSeq">
                <p:stCondLst>
                  <p:cond evt="onClick" delay="0">
                    <p:tgtEl>
                      <p:spTgt spid="75"/>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61111E-6 9.73861E-7 L 0.67726 -0.59797 " pathEditMode="relative" rAng="0" ptsTypes="AA">
                                      <p:cBhvr>
                                        <p:cTn id="21" dur="2000" fill="hold"/>
                                        <p:tgtEl>
                                          <p:spTgt spid="75"/>
                                        </p:tgtEl>
                                        <p:attrNameLst>
                                          <p:attrName>ppt_x</p:attrName>
                                          <p:attrName>ppt_y</p:attrName>
                                        </p:attrNameLst>
                                      </p:cBhvr>
                                      <p:rCtr x="33854" y="-29910"/>
                                    </p:animMotion>
                                  </p:childTnLst>
                                </p:cTn>
                              </p:par>
                            </p:childTnLst>
                          </p:cTn>
                        </p:par>
                      </p:childTnLst>
                    </p:cTn>
                  </p:par>
                </p:childTnLst>
              </p:cTn>
              <p:nextCondLst>
                <p:cond evt="onClick" delay="0">
                  <p:tgtEl>
                    <p:spTgt spid="75"/>
                  </p:tgtEl>
                </p:cond>
              </p:nextCondLst>
            </p:seq>
          </p:childTnLst>
        </p:cTn>
      </p:par>
    </p:tnLst>
    <p:bldLst>
      <p:bldP spid="74" grpId="0"/>
      <p:bldP spid="75" grpId="0"/>
      <p:bldP spid="76" grpId="0"/>
      <p:bldP spid="77"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400</Words>
  <Application>Microsoft Office PowerPoint</Application>
  <PresentationFormat>Předvádění na obrazovce (4:3)</PresentationFormat>
  <Paragraphs>149</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Počítání - peníze VY_32_INOVACE_1A_20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pc</cp:lastModifiedBy>
  <cp:revision>14</cp:revision>
  <dcterms:created xsi:type="dcterms:W3CDTF">2013-09-23T18:45:07Z</dcterms:created>
  <dcterms:modified xsi:type="dcterms:W3CDTF">2013-12-01T17:56:12Z</dcterms:modified>
</cp:coreProperties>
</file>