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99FF"/>
    <a:srgbClr val="FCFDD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21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6EEF39-F675-46FF-A186-C3D3ED8488A3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9CDFA-BE95-40BE-98CF-DD90DCAC74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07940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6EEF39-F675-46FF-A186-C3D3ED8488A3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9CDFA-BE95-40BE-98CF-DD90DCAC74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43584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6EEF39-F675-46FF-A186-C3D3ED8488A3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9CDFA-BE95-40BE-98CF-DD90DCAC74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99428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6EEF39-F675-46FF-A186-C3D3ED8488A3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9CDFA-BE95-40BE-98CF-DD90DCAC74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30066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6EEF39-F675-46FF-A186-C3D3ED8488A3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9CDFA-BE95-40BE-98CF-DD90DCAC74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644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6EEF39-F675-46FF-A186-C3D3ED8488A3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9CDFA-BE95-40BE-98CF-DD90DCAC74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65353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6EEF39-F675-46FF-A186-C3D3ED8488A3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9CDFA-BE95-40BE-98CF-DD90DCAC74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54739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6EEF39-F675-46FF-A186-C3D3ED8488A3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9CDFA-BE95-40BE-98CF-DD90DCAC74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39571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6EEF39-F675-46FF-A186-C3D3ED8488A3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9CDFA-BE95-40BE-98CF-DD90DCAC74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12476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6EEF39-F675-46FF-A186-C3D3ED8488A3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9CDFA-BE95-40BE-98CF-DD90DCAC74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25199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6EEF39-F675-46FF-A186-C3D3ED8488A3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9CDFA-BE95-40BE-98CF-DD90DCAC74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47981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6EEF39-F675-46FF-A186-C3D3ED8488A3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69CDFA-BE95-40BE-98CF-DD90DCAC74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38970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png"/><Relationship Id="rId12" Type="http://schemas.openxmlformats.org/officeDocument/2006/relationships/image" Target="../media/image12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jpeg"/><Relationship Id="rId11" Type="http://schemas.openxmlformats.org/officeDocument/2006/relationships/image" Target="../media/image11.wmf"/><Relationship Id="rId5" Type="http://schemas.openxmlformats.org/officeDocument/2006/relationships/image" Target="../media/image5.wmf"/><Relationship Id="rId10" Type="http://schemas.openxmlformats.org/officeDocument/2006/relationships/image" Target="../media/image10.wmf"/><Relationship Id="rId4" Type="http://schemas.openxmlformats.org/officeDocument/2006/relationships/image" Target="../media/image4.png"/><Relationship Id="rId9" Type="http://schemas.openxmlformats.org/officeDocument/2006/relationships/image" Target="../media/image9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wmf"/><Relationship Id="rId3" Type="http://schemas.openxmlformats.org/officeDocument/2006/relationships/image" Target="../media/image14.wmf"/><Relationship Id="rId7" Type="http://schemas.openxmlformats.org/officeDocument/2006/relationships/image" Target="../media/image18.jpeg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wmf"/><Relationship Id="rId11" Type="http://schemas.openxmlformats.org/officeDocument/2006/relationships/image" Target="../media/image22.wmf"/><Relationship Id="rId5" Type="http://schemas.openxmlformats.org/officeDocument/2006/relationships/image" Target="../media/image16.jpeg"/><Relationship Id="rId10" Type="http://schemas.openxmlformats.org/officeDocument/2006/relationships/image" Target="../media/image21.jpeg"/><Relationship Id="rId4" Type="http://schemas.openxmlformats.org/officeDocument/2006/relationships/image" Target="../media/image15.wmf"/><Relationship Id="rId9" Type="http://schemas.openxmlformats.org/officeDocument/2006/relationships/image" Target="../media/image20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jpeg"/><Relationship Id="rId3" Type="http://schemas.openxmlformats.org/officeDocument/2006/relationships/image" Target="../media/image24.wmf"/><Relationship Id="rId7" Type="http://schemas.openxmlformats.org/officeDocument/2006/relationships/image" Target="../media/image28.pn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wmf"/><Relationship Id="rId11" Type="http://schemas.openxmlformats.org/officeDocument/2006/relationships/image" Target="../media/image32.jpeg"/><Relationship Id="rId5" Type="http://schemas.openxmlformats.org/officeDocument/2006/relationships/image" Target="../media/image26.jpeg"/><Relationship Id="rId10" Type="http://schemas.openxmlformats.org/officeDocument/2006/relationships/image" Target="../media/image31.jpeg"/><Relationship Id="rId4" Type="http://schemas.openxmlformats.org/officeDocument/2006/relationships/image" Target="../media/image25.wmf"/><Relationship Id="rId9" Type="http://schemas.openxmlformats.org/officeDocument/2006/relationships/image" Target="../media/image30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Hláska L</a:t>
            </a:r>
            <a:r>
              <a:rPr lang="cs-CZ"/>
              <a:t/>
            </a:r>
            <a:br>
              <a:rPr lang="cs-CZ"/>
            </a:br>
            <a:r>
              <a:rPr lang="cs-CZ" smtClean="0"/>
              <a:t>VY_32_INOVACE_1B_03</a:t>
            </a:r>
            <a:r>
              <a:rPr lang="cs-CZ" sz="4000" dirty="0"/>
              <a:t/>
            </a:r>
            <a:br>
              <a:rPr lang="cs-CZ" sz="4000" dirty="0"/>
            </a:br>
            <a:r>
              <a:rPr lang="cs-CZ" sz="3100" dirty="0"/>
              <a:t>Číslo projektu: CZ.1.07/1.5.00/34.1056</a:t>
            </a:r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/>
              <a:t>Sada </a:t>
            </a:r>
            <a:r>
              <a:rPr lang="cs-CZ" smtClean="0"/>
              <a:t>2</a:t>
            </a:r>
          </a:p>
          <a:p>
            <a:r>
              <a:rPr lang="cs-CZ" smtClean="0"/>
              <a:t>Jazyková </a:t>
            </a:r>
            <a:r>
              <a:rPr lang="cs-CZ" dirty="0" smtClean="0"/>
              <a:t>komunikace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32656"/>
            <a:ext cx="6984641" cy="15277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062771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>
            <a:normAutofit fontScale="40000" lnSpcReduction="20000"/>
          </a:bodyPr>
          <a:lstStyle/>
          <a:p>
            <a:pPr marL="0" indent="0">
              <a:buNone/>
            </a:pPr>
            <a:r>
              <a:rPr lang="cs-CZ" sz="4000" b="1" dirty="0" smtClean="0"/>
              <a:t>Anotace: </a:t>
            </a:r>
            <a:r>
              <a:rPr lang="cs-CZ" sz="4000" dirty="0"/>
              <a:t>Tento materiál je určen pro žáky při spodní hranici těžké MR a zároveň s autismem. Někteří z </a:t>
            </a:r>
            <a:r>
              <a:rPr lang="cs-CZ" sz="4000" dirty="0" smtClean="0"/>
              <a:t>nich obtížně </a:t>
            </a:r>
            <a:r>
              <a:rPr lang="cs-CZ" sz="4000" dirty="0"/>
              <a:t>komunikují, neznají základní pojmy. </a:t>
            </a:r>
            <a:r>
              <a:rPr lang="cs-CZ" sz="4000" dirty="0" smtClean="0"/>
              <a:t>Materiál </a:t>
            </a:r>
            <a:r>
              <a:rPr lang="cs-CZ" sz="4000" dirty="0"/>
              <a:t>je vzhledem k jejich postižení adekvátní jejich možnostem. </a:t>
            </a:r>
            <a:r>
              <a:rPr lang="cs-CZ" sz="4000" dirty="0" smtClean="0"/>
              <a:t>Úkoly </a:t>
            </a:r>
            <a:r>
              <a:rPr lang="cs-CZ" sz="4000" dirty="0"/>
              <a:t>slouží </a:t>
            </a:r>
            <a:r>
              <a:rPr lang="cs-CZ" sz="4000" dirty="0" smtClean="0"/>
              <a:t>k upevnění učiva – hláska L. Žáci si rozvíjejí fonematický sluch, zároveň se učí hlásku L poznat. Na první straně pojmenovávají obrázky – učí se vnímat hlásku L. Druhá strana je interaktivní. Žáci rozlišují obrázky slov, která hláskou L začínají. Správný obrázek po kliknutí zůstává na ploše, ostatní „zmizí“. Na třetím </a:t>
            </a:r>
            <a:r>
              <a:rPr lang="cs-CZ" sz="4000" dirty="0" err="1" smtClean="0"/>
              <a:t>slidu</a:t>
            </a:r>
            <a:r>
              <a:rPr lang="cs-CZ" sz="4000" dirty="0" smtClean="0"/>
              <a:t> pracují pomocí rukopisných poznámek – škrtají obrázky slov, která hláskou L nezačínají. Čtvrtá strana je interaktivní – žáci vyhledávají hlásku L mezi ostatními. Na páté straně doplňují hlásku L do slov. Zde pracují přetahováním. Na šestém </a:t>
            </a:r>
            <a:r>
              <a:rPr lang="cs-CZ" sz="4000" dirty="0" err="1" smtClean="0"/>
              <a:t>slidu</a:t>
            </a:r>
            <a:r>
              <a:rPr lang="cs-CZ" sz="4000" dirty="0" smtClean="0"/>
              <a:t> jsou slova, která začínají hláskou L. Úkolem žáků je doplňovat do slov ostatní hlásky. Tento </a:t>
            </a:r>
            <a:r>
              <a:rPr lang="cs-CZ" sz="4000" dirty="0" err="1" smtClean="0"/>
              <a:t>slide</a:t>
            </a:r>
            <a:r>
              <a:rPr lang="cs-CZ" sz="4000" dirty="0" smtClean="0"/>
              <a:t> je interaktivní, po kliknutí hláska „přiletí“ na správné místo. V posledním úkole již skládají celá slova z hlásek za pomoci obrázků. </a:t>
            </a:r>
          </a:p>
          <a:p>
            <a:pPr marL="0" indent="0">
              <a:buNone/>
            </a:pPr>
            <a:r>
              <a:rPr lang="cs-CZ" sz="4000" b="1" dirty="0" smtClean="0"/>
              <a:t>Délka trvání práce s tímto materiálem: </a:t>
            </a:r>
            <a:r>
              <a:rPr lang="cs-CZ" sz="4000" dirty="0" smtClean="0"/>
              <a:t>Zhruba 30 minut</a:t>
            </a:r>
          </a:p>
          <a:p>
            <a:pPr marL="0" indent="0">
              <a:buNone/>
            </a:pPr>
            <a:r>
              <a:rPr lang="cs-CZ" sz="4000" b="1" dirty="0" smtClean="0"/>
              <a:t>Autor</a:t>
            </a:r>
            <a:r>
              <a:rPr lang="cs-CZ" sz="4000" b="1" dirty="0"/>
              <a:t>:</a:t>
            </a:r>
            <a:r>
              <a:rPr lang="cs-CZ" sz="4000" dirty="0"/>
              <a:t> Daniela </a:t>
            </a:r>
            <a:r>
              <a:rPr lang="cs-CZ" sz="4000" dirty="0" err="1"/>
              <a:t>Tájková</a:t>
            </a:r>
            <a:endParaRPr lang="cs-CZ" sz="4000" dirty="0"/>
          </a:p>
          <a:p>
            <a:pPr marL="0" indent="0">
              <a:buNone/>
            </a:pPr>
            <a:r>
              <a:rPr lang="cs-CZ" sz="4000" b="1" dirty="0"/>
              <a:t>Datum </a:t>
            </a:r>
            <a:r>
              <a:rPr lang="cs-CZ" sz="4000" b="1" dirty="0" smtClean="0"/>
              <a:t>vytvoření: </a:t>
            </a:r>
            <a:r>
              <a:rPr lang="cs-CZ" sz="4000" dirty="0"/>
              <a:t>L</a:t>
            </a:r>
            <a:r>
              <a:rPr lang="cs-CZ" sz="4000" dirty="0" smtClean="0"/>
              <a:t>éto 2013</a:t>
            </a:r>
          </a:p>
          <a:p>
            <a:pPr marL="0" indent="0">
              <a:buNone/>
            </a:pPr>
            <a:r>
              <a:rPr lang="cs-CZ" sz="4000" b="1" dirty="0"/>
              <a:t>Speciální vzdělávací potřeby: </a:t>
            </a:r>
            <a:r>
              <a:rPr lang="cs-CZ" sz="4000" dirty="0"/>
              <a:t>PAS, MP, kombinované postižení (MP v kombinaci se zdravotním znevýhodněním, MP v kombinaci s PAS), vícečetné postižení</a:t>
            </a:r>
          </a:p>
          <a:p>
            <a:pPr marL="0" indent="0">
              <a:buNone/>
            </a:pPr>
            <a:r>
              <a:rPr lang="cs-CZ" sz="4000" b="1" dirty="0" smtClean="0"/>
              <a:t>Vzdělávací obor: </a:t>
            </a:r>
            <a:r>
              <a:rPr lang="cs-CZ" sz="4000" dirty="0" smtClean="0"/>
              <a:t>Jazyková komunikace</a:t>
            </a:r>
          </a:p>
          <a:p>
            <a:pPr marL="0" lvl="0" indent="0">
              <a:buNone/>
            </a:pPr>
            <a:r>
              <a:rPr lang="cs-CZ" sz="4000" b="1" dirty="0"/>
              <a:t>Vyučovací předmět: </a:t>
            </a:r>
            <a:r>
              <a:rPr lang="cs-CZ" sz="4000" dirty="0"/>
              <a:t>Český jazyk a </a:t>
            </a:r>
            <a:r>
              <a:rPr lang="cs-CZ" sz="4000" dirty="0" smtClean="0"/>
              <a:t>literatura</a:t>
            </a:r>
          </a:p>
          <a:p>
            <a:pPr marL="0" indent="0">
              <a:buNone/>
            </a:pPr>
            <a:r>
              <a:rPr lang="cs-CZ" sz="4000" dirty="0" smtClean="0"/>
              <a:t> </a:t>
            </a:r>
            <a:r>
              <a:rPr lang="cs-CZ" sz="4000" b="1" dirty="0" smtClean="0"/>
              <a:t>Druh učebního materiálu: </a:t>
            </a:r>
            <a:r>
              <a:rPr lang="cs-CZ" sz="4000" dirty="0" smtClean="0"/>
              <a:t>Interaktivní DUM</a:t>
            </a:r>
          </a:p>
          <a:p>
            <a:pPr marL="0" indent="0">
              <a:buNone/>
            </a:pPr>
            <a:r>
              <a:rPr lang="cs-CZ" sz="4000" b="1" dirty="0" smtClean="0"/>
              <a:t>Inovace:</a:t>
            </a:r>
            <a:r>
              <a:rPr lang="cs-CZ" sz="4000" dirty="0" smtClean="0"/>
              <a:t> Rukopisné poznámky v rámci nového softwaru Microsoft 2010</a:t>
            </a:r>
          </a:p>
          <a:p>
            <a:pPr marL="0" indent="0">
              <a:buNone/>
            </a:pPr>
            <a:r>
              <a:rPr lang="cs-CZ" sz="4000" b="1" dirty="0" smtClean="0"/>
              <a:t>Cílová </a:t>
            </a:r>
            <a:r>
              <a:rPr lang="cs-CZ" sz="4000" b="1" dirty="0"/>
              <a:t>skupina: </a:t>
            </a:r>
            <a:r>
              <a:rPr lang="cs-CZ" sz="4000" dirty="0" smtClean="0"/>
              <a:t>Žák (PAS</a:t>
            </a:r>
            <a:r>
              <a:rPr lang="cs-CZ" sz="4000" dirty="0"/>
              <a:t>, MP, kombinované </a:t>
            </a:r>
            <a:r>
              <a:rPr lang="cs-CZ" sz="4000" dirty="0" smtClean="0"/>
              <a:t>postižení -  MP </a:t>
            </a:r>
            <a:r>
              <a:rPr lang="cs-CZ" sz="4000" dirty="0"/>
              <a:t>v kombinaci se zdravotním znevýhodněním, MP v kombinaci </a:t>
            </a:r>
            <a:r>
              <a:rPr lang="cs-CZ" sz="4000"/>
              <a:t>s </a:t>
            </a:r>
            <a:r>
              <a:rPr lang="cs-CZ" sz="4000" smtClean="0"/>
              <a:t>PAS, </a:t>
            </a:r>
            <a:r>
              <a:rPr lang="cs-CZ" sz="4000"/>
              <a:t>vícečetné </a:t>
            </a:r>
            <a:r>
              <a:rPr lang="cs-CZ" sz="4000" smtClean="0"/>
              <a:t>postižení)</a:t>
            </a:r>
            <a:endParaRPr lang="cs-CZ" sz="4000" dirty="0"/>
          </a:p>
          <a:p>
            <a:pPr marL="0" indent="0">
              <a:buNone/>
            </a:pPr>
            <a:r>
              <a:rPr lang="cs-CZ" sz="4000" b="1" dirty="0" smtClean="0"/>
              <a:t>Stupeň </a:t>
            </a:r>
            <a:r>
              <a:rPr lang="cs-CZ" sz="4000" b="1" dirty="0"/>
              <a:t>a typ vzdělávání: </a:t>
            </a:r>
            <a:r>
              <a:rPr lang="cs-CZ" sz="4000" dirty="0" smtClean="0"/>
              <a:t>Praktická škola jednoletá</a:t>
            </a:r>
            <a:endParaRPr lang="cs-CZ" sz="4000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206875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301530" y="202693"/>
            <a:ext cx="705642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solidFill>
                  <a:srgbClr val="FF0000"/>
                </a:solidFill>
              </a:rPr>
              <a:t>L</a:t>
            </a:r>
            <a:endParaRPr lang="cs-CZ" sz="9600" b="1" dirty="0">
              <a:solidFill>
                <a:srgbClr val="FF0000"/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819914" y="548680"/>
            <a:ext cx="1301778" cy="1572888"/>
            <a:chOff x="539553" y="166574"/>
            <a:chExt cx="1301778" cy="1572888"/>
          </a:xfrm>
        </p:grpSpPr>
        <p:pic>
          <p:nvPicPr>
            <p:cNvPr id="1037" name="Picture 13" descr="C:\Users\pc\AppData\Local\Microsoft\Windows\Temporary Internet Files\Content.IE5\MFSGWU2F\MC900406218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9553" y="166574"/>
              <a:ext cx="1301778" cy="129744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TextovéPole 4"/>
            <p:cNvSpPr txBox="1"/>
            <p:nvPr/>
          </p:nvSpPr>
          <p:spPr>
            <a:xfrm>
              <a:off x="780835" y="1339352"/>
              <a:ext cx="947952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>
                  <a:solidFill>
                    <a:srgbClr val="FF0000"/>
                  </a:solidFill>
                </a:rPr>
                <a:t>L</a:t>
              </a:r>
              <a:r>
                <a:rPr lang="cs-CZ" sz="2000" b="1" dirty="0" smtClean="0"/>
                <a:t>AMPA</a:t>
              </a:r>
              <a:endParaRPr lang="cs-CZ" sz="2000" b="1" dirty="0"/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2555776" y="2635028"/>
            <a:ext cx="1201815" cy="2024375"/>
            <a:chOff x="4452827" y="250220"/>
            <a:chExt cx="1201815" cy="2024375"/>
          </a:xfrm>
        </p:grpSpPr>
        <p:pic>
          <p:nvPicPr>
            <p:cNvPr id="1036" name="Picture 12" descr="C:\Users\pc\AppData\Local\Microsoft\Windows\Temporary Internet Files\Content.IE5\MFSGWU2F\MP900411770[1]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452827" y="250220"/>
              <a:ext cx="1201815" cy="162570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7" name="TextovéPole 6"/>
            <p:cNvSpPr txBox="1"/>
            <p:nvPr/>
          </p:nvSpPr>
          <p:spPr>
            <a:xfrm>
              <a:off x="4718865" y="1874485"/>
              <a:ext cx="608565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>
                  <a:solidFill>
                    <a:srgbClr val="FF0000"/>
                  </a:solidFill>
                </a:rPr>
                <a:t>L</a:t>
              </a:r>
              <a:r>
                <a:rPr lang="cs-CZ" sz="2000" b="1" dirty="0" smtClean="0"/>
                <a:t>IST</a:t>
              </a:r>
              <a:endParaRPr lang="cs-CZ" sz="2000" b="1" dirty="0"/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263642" y="2269750"/>
            <a:ext cx="1646609" cy="1646609"/>
            <a:chOff x="5170446" y="332656"/>
            <a:chExt cx="1646609" cy="1646609"/>
          </a:xfrm>
        </p:grpSpPr>
        <p:pic>
          <p:nvPicPr>
            <p:cNvPr id="1035" name="Picture 11" descr="C:\Users\pc\AppData\Local\Microsoft\Windows\Temporary Internet Files\Content.IE5\MFSGWU2F\MC900440390[1].png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170446" y="332656"/>
              <a:ext cx="1646609" cy="164660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9" name="TextovéPole 8"/>
            <p:cNvSpPr txBox="1"/>
            <p:nvPr/>
          </p:nvSpPr>
          <p:spPr>
            <a:xfrm>
              <a:off x="5772063" y="1502206"/>
              <a:ext cx="624210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>
                  <a:solidFill>
                    <a:srgbClr val="FF0000"/>
                  </a:solidFill>
                </a:rPr>
                <a:t>L</a:t>
              </a:r>
              <a:r>
                <a:rPr lang="cs-CZ" sz="2000" b="1" dirty="0" smtClean="0"/>
                <a:t>OĎ</a:t>
              </a:r>
              <a:endParaRPr lang="cs-CZ" sz="2000" b="1" dirty="0"/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7555289" y="4853097"/>
            <a:ext cx="1075159" cy="1329366"/>
            <a:chOff x="4932040" y="655820"/>
            <a:chExt cx="1075159" cy="1329366"/>
          </a:xfrm>
        </p:grpSpPr>
        <p:pic>
          <p:nvPicPr>
            <p:cNvPr id="1034" name="Picture 10" descr="C:\Users\pc\AppData\Local\Microsoft\Windows\Temporary Internet Files\Content.IE5\0W3ZSVZK\MC900320492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32040" y="655820"/>
              <a:ext cx="1075159" cy="112931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2" name="TextovéPole 11"/>
            <p:cNvSpPr txBox="1"/>
            <p:nvPr/>
          </p:nvSpPr>
          <p:spPr>
            <a:xfrm>
              <a:off x="5141796" y="1585076"/>
              <a:ext cx="595163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>
                  <a:solidFill>
                    <a:srgbClr val="FF0000"/>
                  </a:solidFill>
                </a:rPr>
                <a:t>L</a:t>
              </a:r>
              <a:r>
                <a:rPr lang="cs-CZ" sz="2000" b="1" dirty="0" smtClean="0"/>
                <a:t>UK</a:t>
              </a:r>
              <a:endParaRPr lang="cs-CZ" sz="2000" b="1" dirty="0"/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7861251" y="2608512"/>
            <a:ext cx="997914" cy="1742686"/>
            <a:chOff x="5148064" y="637177"/>
            <a:chExt cx="997914" cy="1742686"/>
          </a:xfrm>
        </p:grpSpPr>
        <p:pic>
          <p:nvPicPr>
            <p:cNvPr id="1030" name="Picture 6" descr="C:\Users\pc\AppData\Local\Microsoft\Windows\Temporary Internet Files\Content.IE5\J12X6UJ6\MP900302868[1].jp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148064" y="637177"/>
              <a:ext cx="991447" cy="138947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4" name="TextovéPole 13"/>
            <p:cNvSpPr txBox="1"/>
            <p:nvPr/>
          </p:nvSpPr>
          <p:spPr>
            <a:xfrm>
              <a:off x="5167377" y="1979753"/>
              <a:ext cx="978601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>
                  <a:solidFill>
                    <a:srgbClr val="FF0000"/>
                  </a:solidFill>
                </a:rPr>
                <a:t>L</a:t>
              </a:r>
              <a:r>
                <a:rPr lang="cs-CZ" sz="2000" b="1" dirty="0" smtClean="0"/>
                <a:t>OPATA</a:t>
              </a:r>
              <a:endParaRPr lang="cs-CZ" sz="2000" b="1" dirty="0"/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5610496" y="4495314"/>
            <a:ext cx="1371600" cy="1371600"/>
            <a:chOff x="6588224" y="584003"/>
            <a:chExt cx="1371600" cy="1371600"/>
          </a:xfrm>
        </p:grpSpPr>
        <p:pic>
          <p:nvPicPr>
            <p:cNvPr id="1033" name="Picture 9" descr="C:\Users\pc\AppData\Local\Microsoft\Windows\Temporary Internet Files\Content.IE5\MFSGWU2F\MC900441707[1].png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88224" y="584003"/>
              <a:ext cx="1371600" cy="13716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6" name="TextovéPole 15"/>
            <p:cNvSpPr txBox="1"/>
            <p:nvPr/>
          </p:nvSpPr>
          <p:spPr>
            <a:xfrm>
              <a:off x="6713902" y="1548726"/>
              <a:ext cx="1120243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>
                  <a:solidFill>
                    <a:srgbClr val="FF0000"/>
                  </a:solidFill>
                </a:rPr>
                <a:t>L</a:t>
              </a:r>
              <a:r>
                <a:rPr lang="cs-CZ" sz="2000" b="1" dirty="0" smtClean="0"/>
                <a:t>ETADLO</a:t>
              </a:r>
              <a:endParaRPr lang="cs-CZ" sz="2000" b="1" dirty="0"/>
            </a:p>
          </p:txBody>
        </p:sp>
      </p:grpSp>
      <p:grpSp>
        <p:nvGrpSpPr>
          <p:cNvPr id="19" name="Skupina 18"/>
          <p:cNvGrpSpPr/>
          <p:nvPr/>
        </p:nvGrpSpPr>
        <p:grpSpPr>
          <a:xfrm>
            <a:off x="6951601" y="317718"/>
            <a:ext cx="1819300" cy="1616384"/>
            <a:chOff x="6452954" y="2090402"/>
            <a:chExt cx="1819300" cy="1616384"/>
          </a:xfrm>
        </p:grpSpPr>
        <p:pic>
          <p:nvPicPr>
            <p:cNvPr id="1029" name="Picture 5" descr="C:\Users\pc\AppData\Local\Microsoft\Windows\Temporary Internet Files\Content.IE5\G9HC2RKH\MP900406698[1].jpg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452954" y="2090402"/>
              <a:ext cx="1819300" cy="121286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8" name="TextovéPole 17"/>
            <p:cNvSpPr txBox="1"/>
            <p:nvPr/>
          </p:nvSpPr>
          <p:spPr>
            <a:xfrm>
              <a:off x="6876256" y="3306676"/>
              <a:ext cx="570990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>
                  <a:solidFill>
                    <a:srgbClr val="FF0000"/>
                  </a:solidFill>
                </a:rPr>
                <a:t>L</a:t>
              </a:r>
              <a:r>
                <a:rPr lang="cs-CZ" sz="2000" b="1" dirty="0" smtClean="0"/>
                <a:t>EV</a:t>
              </a:r>
              <a:endParaRPr lang="cs-CZ" sz="2000" b="1" dirty="0"/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5853823" y="2464570"/>
            <a:ext cx="1806575" cy="2017245"/>
            <a:chOff x="6302615" y="4049219"/>
            <a:chExt cx="1806575" cy="2017245"/>
          </a:xfrm>
        </p:grpSpPr>
        <p:pic>
          <p:nvPicPr>
            <p:cNvPr id="1026" name="Picture 2" descr="C:\Users\pc\AppData\Local\Microsoft\Windows\Temporary Internet Files\Content.IE5\0W3ZSVZK\MC900441392[1].wmf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02615" y="4049219"/>
              <a:ext cx="1806575" cy="177482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0" name="TextovéPole 19"/>
            <p:cNvSpPr txBox="1"/>
            <p:nvPr/>
          </p:nvSpPr>
          <p:spPr>
            <a:xfrm>
              <a:off x="6660232" y="5666354"/>
              <a:ext cx="780983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>
                  <a:solidFill>
                    <a:srgbClr val="FF0000"/>
                  </a:solidFill>
                </a:rPr>
                <a:t>L</a:t>
              </a:r>
              <a:r>
                <a:rPr lang="cs-CZ" sz="2000" b="1" dirty="0" smtClean="0"/>
                <a:t>IŠKA</a:t>
              </a:r>
              <a:endParaRPr lang="cs-CZ" sz="2000" b="1" dirty="0"/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3381237" y="4957577"/>
            <a:ext cx="2229259" cy="1649552"/>
            <a:chOff x="3946828" y="3068960"/>
            <a:chExt cx="2229259" cy="1649552"/>
          </a:xfrm>
        </p:grpSpPr>
        <p:pic>
          <p:nvPicPr>
            <p:cNvPr id="1038" name="Picture 14" descr="C:\Users\pc\AppData\Local\Microsoft\Windows\Temporary Internet Files\Content.IE5\G9HC2RKH\MC900089392[1].wmf"/>
            <p:cNvPicPr>
              <a:picLocks noChangeAspect="1" noChangeArrowheads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46828" y="3068960"/>
              <a:ext cx="1751013" cy="129857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2" name="TextovéPole 21"/>
            <p:cNvSpPr txBox="1"/>
            <p:nvPr/>
          </p:nvSpPr>
          <p:spPr>
            <a:xfrm rot="10800000" flipV="1">
              <a:off x="4025234" y="4318402"/>
              <a:ext cx="2150853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solidFill>
                    <a:srgbClr val="FF0000"/>
                  </a:solidFill>
                </a:rPr>
                <a:t>L</a:t>
              </a:r>
              <a:r>
                <a:rPr lang="cs-CZ" sz="2000" b="1" dirty="0" smtClean="0"/>
                <a:t>OKOMOTIVA</a:t>
              </a:r>
              <a:endParaRPr lang="cs-CZ" sz="2000" b="1" dirty="0"/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317699" y="4718513"/>
            <a:ext cx="1820863" cy="1635155"/>
            <a:chOff x="1094953" y="3501531"/>
            <a:chExt cx="1820863" cy="1635155"/>
          </a:xfrm>
        </p:grpSpPr>
        <p:pic>
          <p:nvPicPr>
            <p:cNvPr id="1032" name="Picture 8" descr="C:\Users\pc\AppData\Local\Microsoft\Windows\Temporary Internet Files\Content.IE5\G9HC2RKH\MC900335392[1].wmf"/>
            <p:cNvPicPr>
              <a:picLocks noChangeAspect="1" noChangeArrowheads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94953" y="3501531"/>
              <a:ext cx="1820863" cy="14351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4" name="TextovéPole 23"/>
            <p:cNvSpPr txBox="1"/>
            <p:nvPr/>
          </p:nvSpPr>
          <p:spPr>
            <a:xfrm>
              <a:off x="1319180" y="4736576"/>
              <a:ext cx="1090042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>
                  <a:solidFill>
                    <a:srgbClr val="FF0000"/>
                  </a:solidFill>
                </a:rPr>
                <a:t>L</a:t>
              </a:r>
              <a:r>
                <a:rPr lang="cs-CZ" sz="2000" b="1" dirty="0" smtClean="0"/>
                <a:t>AVIČKA</a:t>
              </a:r>
              <a:endParaRPr lang="cs-CZ" sz="2000" b="1" dirty="0"/>
            </a:p>
          </p:txBody>
        </p:sp>
      </p:grpSp>
      <p:grpSp>
        <p:nvGrpSpPr>
          <p:cNvPr id="3" name="Skupina 2"/>
          <p:cNvGrpSpPr/>
          <p:nvPr/>
        </p:nvGrpSpPr>
        <p:grpSpPr>
          <a:xfrm>
            <a:off x="4256743" y="1895735"/>
            <a:ext cx="1323453" cy="1451556"/>
            <a:chOff x="2318072" y="279084"/>
            <a:chExt cx="1323453" cy="1451556"/>
          </a:xfrm>
        </p:grpSpPr>
        <p:pic>
          <p:nvPicPr>
            <p:cNvPr id="33" name="Picture 5" descr="C:\Users\pc\AppData\Local\Microsoft\Windows\Temporary Internet Files\Content.IE5\G9HC2RKH\MC900208304[1].wmf"/>
            <p:cNvPicPr>
              <a:picLocks noChangeAspect="1" noChangeArrowheads="1"/>
            </p:cNvPicPr>
            <p:nvPr/>
          </p:nvPicPr>
          <p:blipFill>
            <a:blip r:embed="rId1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318072" y="279084"/>
              <a:ext cx="1323453" cy="125150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" name="TextovéPole 1"/>
            <p:cNvSpPr txBox="1"/>
            <p:nvPr/>
          </p:nvSpPr>
          <p:spPr>
            <a:xfrm>
              <a:off x="2555776" y="1330530"/>
              <a:ext cx="737702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>
                  <a:solidFill>
                    <a:srgbClr val="FF0000"/>
                  </a:solidFill>
                </a:rPr>
                <a:t>L</a:t>
              </a:r>
              <a:r>
                <a:rPr lang="cs-CZ" sz="2000" b="1" dirty="0" smtClean="0"/>
                <a:t>ILEK</a:t>
              </a:r>
              <a:endParaRPr lang="cs-CZ" sz="2000" b="1" dirty="0"/>
            </a:p>
          </p:txBody>
        </p:sp>
      </p:grpSp>
    </p:spTree>
    <p:extLst>
      <p:ext uri="{BB962C8B-B14F-4D97-AF65-F5344CB8AC3E}">
        <p14:creationId xmlns:p14="http://schemas.microsoft.com/office/powerpoint/2010/main" val="35323726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FDD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:\Users\pc\AppData\Local\Microsoft\Windows\Temporary Internet Files\Content.IE5\G9HC2RKH\MC9004413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474663"/>
            <a:ext cx="1790700" cy="167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7" descr="C:\Users\pc\AppData\Local\Microsoft\Windows\Temporary Internet Files\Content.IE5\MFSGWU2F\MC90037141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653136"/>
            <a:ext cx="1490662" cy="1814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pc\AppData\Local\Microsoft\Windows\Temporary Internet Files\Content.IE5\MFSGWU2F\MC90028749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65438" y="573658"/>
            <a:ext cx="2232025" cy="1246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pc\AppData\Local\Microsoft\Windows\Temporary Internet Files\Content.IE5\0W3ZSVZK\MP90040752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9509" y="4437112"/>
            <a:ext cx="1362875" cy="15891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pc\AppData\Local\Microsoft\Windows\Temporary Internet Files\Content.IE5\J12X6UJ6\MC90039694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2384" y="2435932"/>
            <a:ext cx="1406525" cy="18430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4" descr="C:\Users\pc\AppData\Local\Microsoft\Windows\Temporary Internet Files\Content.IE5\J12X6UJ6\MP900387868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1820" y="4710243"/>
            <a:ext cx="1364628" cy="1912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5" descr="C:\Users\pc\AppData\Local\Microsoft\Windows\Temporary Internet Files\Content.IE5\G9HC2RKH\MC900151163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03936" y="2597663"/>
            <a:ext cx="1822450" cy="14208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0" descr="C:\Users\pc\AppData\Local\Microsoft\Windows\Temporary Internet Files\Content.IE5\MFSGWU2F\MC900441780[1]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7629" y="508789"/>
            <a:ext cx="1663229" cy="16632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5" descr="C:\Users\pc\AppData\Local\Microsoft\Windows\Temporary Internet Files\Content.IE5\G9HC2RKH\MP900386723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7453" y="1196752"/>
            <a:ext cx="1309674" cy="1835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 descr="C:\Users\pc\AppData\Local\Microsoft\Windows\Temporary Internet Files\Content.IE5\MFSGWU2F\MC900358573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420888"/>
            <a:ext cx="1339304" cy="14083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-47104" y="0"/>
            <a:ext cx="598725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NAJDI OBRÁZKY SLOV, KTERÉ ZAČÍNAJÍ </a:t>
            </a:r>
            <a:r>
              <a:rPr lang="cs-CZ" b="1" dirty="0" smtClean="0"/>
              <a:t>HLÁSKOU  </a:t>
            </a:r>
            <a:r>
              <a:rPr lang="cs-CZ" sz="2400" b="1" dirty="0" smtClean="0">
                <a:solidFill>
                  <a:srgbClr val="FF6600"/>
                </a:solidFill>
              </a:rPr>
              <a:t>L.</a:t>
            </a:r>
            <a:endParaRPr lang="cs-CZ" sz="2400" dirty="0">
              <a:solidFill>
                <a:srgbClr val="FF66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510065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0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 tmFilter="0, 0; .2, .5; .8, .5; 1, 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1" dur="250" autoRev="1" fill="hold"/>
                                        <p:tgtEl>
                                          <p:spTgt spid="205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7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3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9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0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500" tmFilter="0, 0; .2, .5; .8, .5; 1, 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5" dur="250" autoRev="1" fill="hold"/>
                                        <p:tgtEl>
                                          <p:spTgt spid="205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2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20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500" tmFilter="0, 0; .2, .5; .8, .5; 1, 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1" dur="250" autoRev="1" fill="hold"/>
                                        <p:tgtEl>
                                          <p:spTgt spid="205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3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C:\Users\pc\AppData\Local\Microsoft\Windows\Temporary Internet Files\Content.IE5\J12X6UJ6\MP900180473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0537" y="2824336"/>
            <a:ext cx="1155192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7" descr="C:\Users\pc\AppData\Local\Microsoft\Windows\Temporary Internet Files\Content.IE5\G9HC2RKH\MC90039852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254298" y="2644804"/>
            <a:ext cx="1548171" cy="988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pc\AppData\Local\Microsoft\Windows\Temporary Internet Files\Content.IE5\J12X6UJ6\MC90029986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7930" y="2644804"/>
            <a:ext cx="1273175" cy="1827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pc\AppData\Local\Microsoft\Windows\Temporary Internet Files\Content.IE5\0W3ZSVZK\MP90044905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79269" y="5100198"/>
            <a:ext cx="1622537" cy="12169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c\AppData\Local\Microsoft\Windows\Temporary Internet Files\Content.IE5\0W3ZSVZK\MC90035859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5025" y="4122023"/>
            <a:ext cx="1243359" cy="1397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6" descr="C:\Users\pc\AppData\Local\Microsoft\Windows\Temporary Internet Files\Content.IE5\0W3ZSVZK\MC900434769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3720" y="4653136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6" descr="C:\Users\pc\AppData\Local\Microsoft\Windows\Temporary Internet Files\Content.IE5\G9HC2RKH\MP900448644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2971" y="1320716"/>
            <a:ext cx="1834332" cy="11852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8" descr="C:\Users\pc\AppData\Local\Microsoft\Windows\Temporary Internet Files\Content.IE5\J12X6UJ6\MC900436209[1]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4137" y="3645024"/>
            <a:ext cx="12954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C:\Users\pc\AppData\Local\Microsoft\Windows\Temporary Internet Files\Content.IE5\G9HC2RKH\MP900444794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273450"/>
            <a:ext cx="1486645" cy="19505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c\AppData\Local\Microsoft\Windows\Temporary Internet Files\Content.IE5\0W3ZSVZK\MP900178928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9737" y="1181922"/>
            <a:ext cx="1828800" cy="14628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08136" y="73228"/>
            <a:ext cx="6712135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ŠKRTNI OBRÁZKY SLOV, KTERÉ </a:t>
            </a:r>
            <a:r>
              <a:rPr lang="cs-CZ" b="1"/>
              <a:t>HLÁSKOU </a:t>
            </a:r>
            <a:r>
              <a:rPr lang="cs-CZ" sz="2400" b="1" smtClean="0">
                <a:solidFill>
                  <a:srgbClr val="FF6600"/>
                </a:solidFill>
              </a:rPr>
              <a:t> L NEZAČÍNAJÍ</a:t>
            </a:r>
            <a:r>
              <a:rPr lang="cs-CZ" sz="2400" b="1" dirty="0" smtClean="0">
                <a:solidFill>
                  <a:srgbClr val="FF6600"/>
                </a:solidFill>
              </a:rPr>
              <a:t>.</a:t>
            </a:r>
            <a:endParaRPr lang="cs-CZ" sz="2400" dirty="0">
              <a:solidFill>
                <a:srgbClr val="FF66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4275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20">
          <a:fgClr>
            <a:srgbClr val="FF0000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764704"/>
            <a:ext cx="51167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70C0"/>
                </a:solidFill>
              </a:rPr>
              <a:t>S</a:t>
            </a:r>
            <a:endParaRPr lang="cs-CZ" sz="5400" b="1" dirty="0">
              <a:solidFill>
                <a:srgbClr val="0070C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344206" y="4911032"/>
            <a:ext cx="47801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70C0"/>
                </a:solidFill>
              </a:rPr>
              <a:t>L</a:t>
            </a:r>
            <a:endParaRPr lang="cs-CZ" sz="5400" b="1" dirty="0">
              <a:solidFill>
                <a:srgbClr val="0070C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919868" y="1971037"/>
            <a:ext cx="47801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70C0"/>
                </a:solidFill>
              </a:rPr>
              <a:t>L</a:t>
            </a:r>
            <a:endParaRPr lang="cs-CZ" sz="5400" b="1" dirty="0">
              <a:solidFill>
                <a:srgbClr val="0070C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061047" y="609119"/>
            <a:ext cx="47801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70C0"/>
                </a:solidFill>
              </a:rPr>
              <a:t>L</a:t>
            </a:r>
            <a:endParaRPr lang="cs-CZ" sz="5400" b="1" dirty="0">
              <a:solidFill>
                <a:srgbClr val="0070C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315095" y="5432450"/>
            <a:ext cx="47801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70C0"/>
                </a:solidFill>
              </a:rPr>
              <a:t>L</a:t>
            </a:r>
            <a:endParaRPr lang="cs-CZ" sz="5400" b="1" dirty="0">
              <a:solidFill>
                <a:srgbClr val="0070C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995572" y="3451066"/>
            <a:ext cx="47801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70C0"/>
                </a:solidFill>
              </a:rPr>
              <a:t>L</a:t>
            </a:r>
            <a:endParaRPr lang="cs-CZ" sz="5400" b="1" dirty="0">
              <a:solidFill>
                <a:srgbClr val="0070C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7005585" y="5834362"/>
            <a:ext cx="47801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70C0"/>
                </a:solidFill>
              </a:rPr>
              <a:t>L</a:t>
            </a:r>
            <a:endParaRPr lang="cs-CZ" sz="5400" b="1" dirty="0">
              <a:solidFill>
                <a:srgbClr val="0070C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11560" y="1894766"/>
            <a:ext cx="47801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70C0"/>
                </a:solidFill>
              </a:rPr>
              <a:t>L</a:t>
            </a:r>
            <a:endParaRPr lang="cs-CZ" sz="5400" b="1" dirty="0">
              <a:solidFill>
                <a:srgbClr val="0070C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828517" y="487217"/>
            <a:ext cx="47801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70C0"/>
                </a:solidFill>
              </a:rPr>
              <a:t>L</a:t>
            </a:r>
            <a:endParaRPr lang="cs-CZ" sz="5400" b="1" dirty="0">
              <a:solidFill>
                <a:srgbClr val="0070C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2587" y="5815418"/>
            <a:ext cx="47801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70C0"/>
                </a:solidFill>
              </a:rPr>
              <a:t>L</a:t>
            </a:r>
            <a:endParaRPr lang="cs-CZ" sz="5400" b="1" dirty="0">
              <a:solidFill>
                <a:srgbClr val="0070C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4069362" y="2339679"/>
            <a:ext cx="79060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70C0"/>
                </a:solidFill>
              </a:rPr>
              <a:t>M</a:t>
            </a:r>
            <a:endParaRPr lang="cs-CZ" sz="5400" b="1" dirty="0">
              <a:solidFill>
                <a:srgbClr val="0070C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1012482" y="4970785"/>
            <a:ext cx="79060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70C0"/>
                </a:solidFill>
              </a:rPr>
              <a:t>M</a:t>
            </a:r>
            <a:endParaRPr lang="cs-CZ" sz="5400" b="1" dirty="0">
              <a:solidFill>
                <a:srgbClr val="0070C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6917341" y="1073295"/>
            <a:ext cx="41389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70C0"/>
                </a:solidFill>
              </a:rPr>
              <a:t>J</a:t>
            </a:r>
            <a:endParaRPr lang="cs-CZ" sz="5400" b="1" dirty="0">
              <a:solidFill>
                <a:srgbClr val="0070C0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4340430" y="487705"/>
            <a:ext cx="59343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70C0"/>
                </a:solidFill>
              </a:rPr>
              <a:t>V</a:t>
            </a:r>
            <a:endParaRPr lang="cs-CZ" sz="5400" b="1" dirty="0">
              <a:solidFill>
                <a:srgbClr val="0070C0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8157863" y="1840189"/>
            <a:ext cx="52290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70C0"/>
                </a:solidFill>
              </a:rPr>
              <a:t>E</a:t>
            </a:r>
            <a:endParaRPr lang="cs-CZ" sz="5400" b="1" dirty="0">
              <a:solidFill>
                <a:srgbClr val="0070C0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5433216" y="3124052"/>
            <a:ext cx="60465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70C0"/>
                </a:solidFill>
              </a:rPr>
              <a:t>A</a:t>
            </a:r>
            <a:endParaRPr lang="cs-CZ" sz="5400" b="1" dirty="0">
              <a:solidFill>
                <a:srgbClr val="0070C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557305" y="3707740"/>
            <a:ext cx="51167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70C0"/>
                </a:solidFill>
              </a:rPr>
              <a:t>S</a:t>
            </a:r>
            <a:endParaRPr lang="cs-CZ" sz="5400" b="1" dirty="0">
              <a:solidFill>
                <a:srgbClr val="0070C0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3337725" y="4881934"/>
            <a:ext cx="51648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70C0"/>
                </a:solidFill>
              </a:rPr>
              <a:t>Z</a:t>
            </a:r>
            <a:endParaRPr lang="cs-CZ" sz="5400" b="1" dirty="0">
              <a:solidFill>
                <a:srgbClr val="0070C0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5103139" y="1378524"/>
            <a:ext cx="59343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70C0"/>
                </a:solidFill>
              </a:rPr>
              <a:t>V</a:t>
            </a:r>
            <a:endParaRPr lang="cs-CZ" sz="5400" b="1" dirty="0">
              <a:solidFill>
                <a:srgbClr val="0070C0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7622797" y="129406"/>
            <a:ext cx="59343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70C0"/>
                </a:solidFill>
              </a:rPr>
              <a:t>V</a:t>
            </a:r>
            <a:endParaRPr lang="cs-CZ" sz="5400" b="1" dirty="0">
              <a:solidFill>
                <a:srgbClr val="0070C0"/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7193963" y="4523183"/>
            <a:ext cx="59343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70C0"/>
                </a:solidFill>
              </a:rPr>
              <a:t>V</a:t>
            </a:r>
            <a:endParaRPr lang="cs-CZ" sz="5400" b="1" dirty="0">
              <a:solidFill>
                <a:srgbClr val="0070C0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6030419" y="5428467"/>
            <a:ext cx="57259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70C0"/>
                </a:solidFill>
              </a:rPr>
              <a:t>B</a:t>
            </a:r>
            <a:endParaRPr lang="cs-CZ" sz="5400" b="1" dirty="0">
              <a:solidFill>
                <a:srgbClr val="0070C0"/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2811208" y="2171765"/>
            <a:ext cx="56297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70C0"/>
                </a:solidFill>
              </a:rPr>
              <a:t>K</a:t>
            </a:r>
            <a:endParaRPr lang="cs-CZ" sz="5400" b="1" dirty="0">
              <a:solidFill>
                <a:srgbClr val="0070C0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1787386" y="4352330"/>
            <a:ext cx="52770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70C0"/>
                </a:solidFill>
              </a:rPr>
              <a:t>T</a:t>
            </a:r>
            <a:endParaRPr lang="cs-CZ" sz="5400" b="1" dirty="0">
              <a:solidFill>
                <a:srgbClr val="0070C0"/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2555776" y="3429000"/>
            <a:ext cx="60465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70C0"/>
                </a:solidFill>
              </a:rPr>
              <a:t>A</a:t>
            </a:r>
            <a:endParaRPr lang="cs-CZ" sz="5400" b="1" dirty="0">
              <a:solidFill>
                <a:srgbClr val="0070C0"/>
              </a:solidFill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1490498" y="2301854"/>
            <a:ext cx="60465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70C0"/>
                </a:solidFill>
              </a:rPr>
              <a:t>A</a:t>
            </a:r>
            <a:endParaRPr lang="cs-CZ" sz="5400" b="1" dirty="0">
              <a:solidFill>
                <a:srgbClr val="0070C0"/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4782611" y="5375883"/>
            <a:ext cx="60465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70C0"/>
                </a:solidFill>
              </a:rPr>
              <a:t>A</a:t>
            </a:r>
            <a:endParaRPr lang="cs-CZ" sz="5400" b="1" dirty="0">
              <a:solidFill>
                <a:srgbClr val="0070C0"/>
              </a:solidFill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7855536" y="3567225"/>
            <a:ext cx="60465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70C0"/>
                </a:solidFill>
              </a:rPr>
              <a:t>A</a:t>
            </a:r>
            <a:endParaRPr lang="cs-CZ" sz="5400" b="1" dirty="0">
              <a:solidFill>
                <a:srgbClr val="0070C0"/>
              </a:solidFill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6953991" y="2432702"/>
            <a:ext cx="36901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70C0"/>
                </a:solidFill>
              </a:rPr>
              <a:t>I</a:t>
            </a:r>
            <a:endParaRPr lang="cs-CZ" sz="5400" b="1" dirty="0">
              <a:solidFill>
                <a:srgbClr val="0070C0"/>
              </a:solidFill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7973518" y="5805264"/>
            <a:ext cx="52290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70C0"/>
                </a:solidFill>
              </a:rPr>
              <a:t>E</a:t>
            </a:r>
            <a:endParaRPr lang="cs-CZ" sz="5400" b="1" dirty="0">
              <a:solidFill>
                <a:srgbClr val="0070C0"/>
              </a:solidFill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1927436" y="408826"/>
            <a:ext cx="55335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70C0"/>
                </a:solidFill>
              </a:rPr>
              <a:t>P</a:t>
            </a:r>
            <a:endParaRPr lang="cs-CZ" sz="5400" b="1" dirty="0">
              <a:solidFill>
                <a:srgbClr val="0070C0"/>
              </a:solidFill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5778823" y="4352330"/>
            <a:ext cx="65274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70C0"/>
                </a:solidFill>
              </a:rPr>
              <a:t>O</a:t>
            </a:r>
            <a:endParaRPr lang="cs-CZ" sz="5400" b="1" dirty="0">
              <a:solidFill>
                <a:srgbClr val="0070C0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62587" y="42790"/>
            <a:ext cx="33091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/>
              <a:t>HLEDEJ HLÁSKU </a:t>
            </a:r>
            <a:r>
              <a:rPr lang="cs-CZ" b="1" dirty="0" smtClean="0"/>
              <a:t> </a:t>
            </a:r>
            <a:r>
              <a:rPr lang="cs-CZ" b="1" dirty="0" smtClean="0">
                <a:solidFill>
                  <a:srgbClr val="FF6600"/>
                </a:solidFill>
              </a:rPr>
              <a:t>L. </a:t>
            </a:r>
            <a:r>
              <a:rPr lang="cs-CZ" b="1" dirty="0" smtClean="0"/>
              <a:t>KLIKNI </a:t>
            </a:r>
            <a:r>
              <a:rPr lang="cs-CZ" b="1" dirty="0"/>
              <a:t>NA NI.</a:t>
            </a:r>
          </a:p>
        </p:txBody>
      </p:sp>
    </p:spTree>
    <p:extLst>
      <p:ext uri="{BB962C8B-B14F-4D97-AF65-F5344CB8AC3E}">
        <p14:creationId xmlns:p14="http://schemas.microsoft.com/office/powerpoint/2010/main" val="2762649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1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2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5" dur="25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 tmFilter="0, 0; .2, .5; .8, .5; 1, 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1" dur="250" autoRev="1" fill="hold"/>
                                        <p:tgtEl>
                                          <p:spTgt spid="2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7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 tmFilter="0, 0; .2, .5; .8, .5; 1, 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3" dur="250" autoRev="1" fill="hold"/>
                                        <p:tgtEl>
                                          <p:spTgt spid="2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500" tmFilter="0, 0; .2, .5; .8, .5; 1, 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9" dur="250" autoRev="1" fill="hold"/>
                                        <p:tgtEl>
                                          <p:spTgt spid="1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500" tmFilter="0, 0; .2, .5; .8, .5; 1, 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5" dur="250" autoRev="1" fill="hold"/>
                                        <p:tgtEl>
                                          <p:spTgt spid="2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81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2" fill="hold">
                      <p:stCondLst>
                        <p:cond delay="0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91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2" fill="hold">
                      <p:stCondLst>
                        <p:cond delay="0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96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7" fill="hold">
                      <p:stCondLst>
                        <p:cond delay="0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11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2" fill="hold">
                      <p:stCondLst>
                        <p:cond delay="0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126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7" fill="hold">
                      <p:stCondLst>
                        <p:cond delay="0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131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2" fill="hold">
                      <p:stCondLst>
                        <p:cond delay="0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136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7" fill="hold">
                      <p:stCondLst>
                        <p:cond delay="0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141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2" fill="hold">
                      <p:stCondLst>
                        <p:cond delay="0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151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2" fill="hold">
                      <p:stCondLst>
                        <p:cond delay="0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156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7" fill="hold">
                      <p:stCondLst>
                        <p:cond delay="0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161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2" fill="hold">
                      <p:stCondLst>
                        <p:cond delay="0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16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7" fill="hold">
                      <p:stCondLst>
                        <p:cond delay="0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8" grpId="0"/>
      <p:bldP spid="14" grpId="0"/>
      <p:bldP spid="19" grpId="0"/>
      <p:bldP spid="20" grpId="0"/>
      <p:bldP spid="21" grpId="0"/>
      <p:bldP spid="22" grpId="0"/>
      <p:bldP spid="23" grpId="0"/>
      <p:bldP spid="24" grpId="0"/>
      <p:bldP spid="27" grpId="0"/>
      <p:bldP spid="32" grpId="0"/>
      <p:bldP spid="34" grpId="0"/>
      <p:bldP spid="35" grpId="0"/>
      <p:bldP spid="38" grpId="0"/>
      <p:bldP spid="39" grpId="0"/>
      <p:bldP spid="40" grpId="0"/>
      <p:bldP spid="41" grpId="0"/>
      <p:bldP spid="42" grpId="0"/>
      <p:bldP spid="43" grpId="0"/>
      <p:bldP spid="44" grpId="0"/>
      <p:bldP spid="45" grpId="0"/>
      <p:bldP spid="46" grpId="0"/>
      <p:bldP spid="47" grpId="0"/>
      <p:bldP spid="48" grpId="0"/>
      <p:bldP spid="49" grpId="0"/>
      <p:bldP spid="50" grpId="0"/>
      <p:bldP spid="51" grpId="0"/>
      <p:bldP spid="52" grpId="0"/>
      <p:bldP spid="53" grpId="0"/>
      <p:bldP spid="54" grpId="0"/>
      <p:bldP spid="5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07504" y="161271"/>
            <a:ext cx="68027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3366FF"/>
                </a:solidFill>
              </a:rPr>
              <a:t>Do slov doplň hlásku L. Přetáhni ji na správné místo.</a:t>
            </a:r>
            <a:endParaRPr lang="cs-CZ" sz="2400" b="1" dirty="0">
              <a:solidFill>
                <a:srgbClr val="3366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75649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lgGrid">
          <a:fgClr>
            <a:srgbClr val="FFFF00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TextovéPole 27"/>
          <p:cNvSpPr txBox="1"/>
          <p:nvPr/>
        </p:nvSpPr>
        <p:spPr>
          <a:xfrm>
            <a:off x="7175145" y="1427070"/>
            <a:ext cx="51007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B0F0"/>
                </a:solidFill>
              </a:rPr>
              <a:t>L</a:t>
            </a:r>
            <a:endParaRPr lang="cs-CZ" sz="6000" b="1" dirty="0">
              <a:solidFill>
                <a:srgbClr val="00B0F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7163538" y="3535441"/>
            <a:ext cx="51007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B0F0"/>
                </a:solidFill>
              </a:rPr>
              <a:t>L</a:t>
            </a:r>
            <a:endParaRPr lang="cs-CZ" sz="6000" b="1" dirty="0">
              <a:solidFill>
                <a:srgbClr val="00B0F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7175145" y="5660516"/>
            <a:ext cx="51007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B0F0"/>
                </a:solidFill>
              </a:rPr>
              <a:t>L</a:t>
            </a:r>
            <a:endParaRPr lang="cs-CZ" sz="6000" b="1" dirty="0">
              <a:solidFill>
                <a:srgbClr val="00B0F0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7164288" y="4644853"/>
            <a:ext cx="51007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B0F0"/>
                </a:solidFill>
              </a:rPr>
              <a:t>L</a:t>
            </a:r>
            <a:endParaRPr lang="cs-CZ" sz="6000" b="1" dirty="0">
              <a:solidFill>
                <a:srgbClr val="00B0F0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7156648" y="2468560"/>
            <a:ext cx="51007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B0F0"/>
                </a:solidFill>
              </a:rPr>
              <a:t>L</a:t>
            </a:r>
            <a:endParaRPr lang="cs-CZ" sz="6000" b="1" dirty="0">
              <a:solidFill>
                <a:srgbClr val="00B0F0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7149720" y="509063"/>
            <a:ext cx="51007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B0F0"/>
                </a:solidFill>
              </a:rPr>
              <a:t>L</a:t>
            </a:r>
            <a:endParaRPr lang="cs-CZ" sz="6000" b="1" dirty="0">
              <a:solidFill>
                <a:srgbClr val="00B0F0"/>
              </a:solidFill>
            </a:endParaRPr>
          </a:p>
        </p:txBody>
      </p:sp>
      <p:grpSp>
        <p:nvGrpSpPr>
          <p:cNvPr id="60" name="Skupina 59"/>
          <p:cNvGrpSpPr/>
          <p:nvPr/>
        </p:nvGrpSpPr>
        <p:grpSpPr>
          <a:xfrm>
            <a:off x="326425" y="437800"/>
            <a:ext cx="2813778" cy="1042671"/>
            <a:chOff x="326425" y="437800"/>
            <a:chExt cx="2813778" cy="1042671"/>
          </a:xfrm>
        </p:grpSpPr>
        <p:sp>
          <p:nvSpPr>
            <p:cNvPr id="9" name="Obdélník 8"/>
            <p:cNvSpPr/>
            <p:nvPr/>
          </p:nvSpPr>
          <p:spPr>
            <a:xfrm>
              <a:off x="2204099" y="475419"/>
              <a:ext cx="936104" cy="864096"/>
            </a:xfrm>
            <a:prstGeom prst="rect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10" name="Obdélník 9"/>
            <p:cNvSpPr/>
            <p:nvPr/>
          </p:nvSpPr>
          <p:spPr>
            <a:xfrm>
              <a:off x="1267995" y="476672"/>
              <a:ext cx="936104" cy="864096"/>
            </a:xfrm>
            <a:prstGeom prst="rect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11" name="Obdélník 10"/>
            <p:cNvSpPr/>
            <p:nvPr/>
          </p:nvSpPr>
          <p:spPr>
            <a:xfrm>
              <a:off x="326425" y="476672"/>
              <a:ext cx="936104" cy="864096"/>
            </a:xfrm>
            <a:prstGeom prst="rect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32" name="TextovéPole 31"/>
            <p:cNvSpPr txBox="1"/>
            <p:nvPr/>
          </p:nvSpPr>
          <p:spPr>
            <a:xfrm>
              <a:off x="2336963" y="464808"/>
              <a:ext cx="670376" cy="101566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6000" b="1" dirty="0"/>
                <a:t>Ď</a:t>
              </a:r>
            </a:p>
          </p:txBody>
        </p:sp>
        <p:sp>
          <p:nvSpPr>
            <p:cNvPr id="39" name="TextovéPole 38"/>
            <p:cNvSpPr txBox="1"/>
            <p:nvPr/>
          </p:nvSpPr>
          <p:spPr>
            <a:xfrm>
              <a:off x="1419251" y="437800"/>
              <a:ext cx="705642" cy="101566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6000" b="1" dirty="0" smtClean="0"/>
                <a:t>O</a:t>
              </a:r>
              <a:endParaRPr lang="cs-CZ" sz="6000" b="1" dirty="0"/>
            </a:p>
          </p:txBody>
        </p:sp>
      </p:grpSp>
      <p:grpSp>
        <p:nvGrpSpPr>
          <p:cNvPr id="61" name="Skupina 60"/>
          <p:cNvGrpSpPr/>
          <p:nvPr/>
        </p:nvGrpSpPr>
        <p:grpSpPr>
          <a:xfrm>
            <a:off x="334368" y="1620095"/>
            <a:ext cx="3744416" cy="1091447"/>
            <a:chOff x="334368" y="1620095"/>
            <a:chExt cx="3744416" cy="1091447"/>
          </a:xfrm>
        </p:grpSpPr>
        <p:grpSp>
          <p:nvGrpSpPr>
            <p:cNvPr id="23" name="Skupina 22"/>
            <p:cNvGrpSpPr/>
            <p:nvPr/>
          </p:nvGrpSpPr>
          <p:grpSpPr>
            <a:xfrm>
              <a:off x="334368" y="1695879"/>
              <a:ext cx="3744416" cy="865829"/>
              <a:chOff x="683568" y="326230"/>
              <a:chExt cx="3744416" cy="865829"/>
            </a:xfrm>
          </p:grpSpPr>
          <p:sp>
            <p:nvSpPr>
              <p:cNvPr id="17" name="Obdélník 16"/>
              <p:cNvSpPr/>
              <p:nvPr/>
            </p:nvSpPr>
            <p:spPr>
              <a:xfrm>
                <a:off x="683568" y="326230"/>
                <a:ext cx="936104" cy="864096"/>
              </a:xfrm>
              <a:prstGeom prst="rect">
                <a:avLst/>
              </a:prstGeom>
              <a:noFill/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  <p:sp>
            <p:nvSpPr>
              <p:cNvPr id="20" name="Obdélník 19"/>
              <p:cNvSpPr/>
              <p:nvPr/>
            </p:nvSpPr>
            <p:spPr>
              <a:xfrm>
                <a:off x="1619672" y="327963"/>
                <a:ext cx="936104" cy="864096"/>
              </a:xfrm>
              <a:prstGeom prst="rect">
                <a:avLst/>
              </a:prstGeom>
              <a:noFill/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  <p:sp>
            <p:nvSpPr>
              <p:cNvPr id="21" name="Obdélník 20"/>
              <p:cNvSpPr/>
              <p:nvPr/>
            </p:nvSpPr>
            <p:spPr>
              <a:xfrm>
                <a:off x="2555776" y="326230"/>
                <a:ext cx="936104" cy="864096"/>
              </a:xfrm>
              <a:prstGeom prst="rect">
                <a:avLst/>
              </a:prstGeom>
              <a:noFill/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  <p:sp>
            <p:nvSpPr>
              <p:cNvPr id="22" name="Obdélník 21"/>
              <p:cNvSpPr/>
              <p:nvPr/>
            </p:nvSpPr>
            <p:spPr>
              <a:xfrm>
                <a:off x="3491880" y="327963"/>
                <a:ext cx="936104" cy="864096"/>
              </a:xfrm>
              <a:prstGeom prst="rect">
                <a:avLst/>
              </a:prstGeom>
              <a:noFill/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</p:grpSp>
        <p:sp>
          <p:nvSpPr>
            <p:cNvPr id="35" name="TextovéPole 34"/>
            <p:cNvSpPr txBox="1"/>
            <p:nvPr/>
          </p:nvSpPr>
          <p:spPr>
            <a:xfrm>
              <a:off x="1502149" y="1695879"/>
              <a:ext cx="389850" cy="101566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6000" b="1" dirty="0" smtClean="0"/>
                <a:t>Í</a:t>
              </a:r>
              <a:endParaRPr lang="cs-CZ" sz="6000" b="1" dirty="0"/>
            </a:p>
          </p:txBody>
        </p:sp>
        <p:sp>
          <p:nvSpPr>
            <p:cNvPr id="37" name="TextovéPole 36"/>
            <p:cNvSpPr txBox="1"/>
            <p:nvPr/>
          </p:nvSpPr>
          <p:spPr>
            <a:xfrm>
              <a:off x="3293584" y="1620095"/>
              <a:ext cx="651140" cy="101566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6000" b="1" dirty="0" smtClean="0"/>
                <a:t>A</a:t>
              </a:r>
              <a:endParaRPr lang="cs-CZ" sz="6000" b="1" dirty="0"/>
            </a:p>
          </p:txBody>
        </p:sp>
        <p:sp>
          <p:nvSpPr>
            <p:cNvPr id="2" name="TextovéPole 1"/>
            <p:cNvSpPr txBox="1"/>
            <p:nvPr/>
          </p:nvSpPr>
          <p:spPr>
            <a:xfrm>
              <a:off x="2392665" y="1665857"/>
              <a:ext cx="593432" cy="101566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6000" b="1" dirty="0" smtClean="0"/>
                <a:t>P</a:t>
              </a:r>
              <a:endParaRPr lang="cs-CZ" sz="6000" b="1" dirty="0"/>
            </a:p>
          </p:txBody>
        </p:sp>
      </p:grpSp>
      <p:grpSp>
        <p:nvGrpSpPr>
          <p:cNvPr id="62" name="Skupina 61"/>
          <p:cNvGrpSpPr/>
          <p:nvPr/>
        </p:nvGrpSpPr>
        <p:grpSpPr>
          <a:xfrm>
            <a:off x="349121" y="2963659"/>
            <a:ext cx="4685986" cy="1048956"/>
            <a:chOff x="349121" y="2963659"/>
            <a:chExt cx="4685986" cy="1048956"/>
          </a:xfrm>
        </p:grpSpPr>
        <p:grpSp>
          <p:nvGrpSpPr>
            <p:cNvPr id="24" name="Skupina 23"/>
            <p:cNvGrpSpPr/>
            <p:nvPr/>
          </p:nvGrpSpPr>
          <p:grpSpPr>
            <a:xfrm>
              <a:off x="349121" y="2996952"/>
              <a:ext cx="4685986" cy="864096"/>
              <a:chOff x="349121" y="1504012"/>
              <a:chExt cx="4685986" cy="864096"/>
            </a:xfrm>
          </p:grpSpPr>
          <p:sp>
            <p:nvSpPr>
              <p:cNvPr id="5" name="Obdélník 4"/>
              <p:cNvSpPr/>
              <p:nvPr/>
            </p:nvSpPr>
            <p:spPr>
              <a:xfrm>
                <a:off x="349121" y="1504012"/>
                <a:ext cx="936104" cy="864096"/>
              </a:xfrm>
              <a:prstGeom prst="rect">
                <a:avLst/>
              </a:prstGeom>
              <a:noFill/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  <p:sp>
            <p:nvSpPr>
              <p:cNvPr id="12" name="Obdélník 11"/>
              <p:cNvSpPr/>
              <p:nvPr/>
            </p:nvSpPr>
            <p:spPr>
              <a:xfrm>
                <a:off x="2226795" y="1504012"/>
                <a:ext cx="936104" cy="864096"/>
              </a:xfrm>
              <a:prstGeom prst="rect">
                <a:avLst/>
              </a:prstGeom>
              <a:noFill/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  <p:sp>
            <p:nvSpPr>
              <p:cNvPr id="13" name="Obdélník 12"/>
              <p:cNvSpPr/>
              <p:nvPr/>
            </p:nvSpPr>
            <p:spPr>
              <a:xfrm>
                <a:off x="1290691" y="1504012"/>
                <a:ext cx="936104" cy="864096"/>
              </a:xfrm>
              <a:prstGeom prst="rect">
                <a:avLst/>
              </a:prstGeom>
              <a:noFill/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  <p:sp>
            <p:nvSpPr>
              <p:cNvPr id="18" name="Obdélník 17"/>
              <p:cNvSpPr/>
              <p:nvPr/>
            </p:nvSpPr>
            <p:spPr>
              <a:xfrm>
                <a:off x="4099003" y="1504012"/>
                <a:ext cx="936104" cy="864096"/>
              </a:xfrm>
              <a:prstGeom prst="rect">
                <a:avLst/>
              </a:prstGeom>
              <a:noFill/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  <p:sp>
            <p:nvSpPr>
              <p:cNvPr id="19" name="Obdélník 18"/>
              <p:cNvSpPr/>
              <p:nvPr/>
            </p:nvSpPr>
            <p:spPr>
              <a:xfrm>
                <a:off x="3162899" y="1504012"/>
                <a:ext cx="936104" cy="864096"/>
              </a:xfrm>
              <a:prstGeom prst="rect">
                <a:avLst/>
              </a:prstGeom>
              <a:noFill/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</p:grpSp>
        <p:sp>
          <p:nvSpPr>
            <p:cNvPr id="30" name="TextovéPole 29"/>
            <p:cNvSpPr txBox="1"/>
            <p:nvPr/>
          </p:nvSpPr>
          <p:spPr>
            <a:xfrm>
              <a:off x="2400354" y="2996952"/>
              <a:ext cx="548548" cy="101566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6000" b="1" dirty="0" smtClean="0"/>
                <a:t>Š</a:t>
              </a:r>
              <a:endParaRPr lang="cs-CZ" sz="6000" b="1" dirty="0"/>
            </a:p>
          </p:txBody>
        </p:sp>
        <p:sp>
          <p:nvSpPr>
            <p:cNvPr id="33" name="TextovéPole 32"/>
            <p:cNvSpPr txBox="1"/>
            <p:nvPr/>
          </p:nvSpPr>
          <p:spPr>
            <a:xfrm>
              <a:off x="3287668" y="2963659"/>
              <a:ext cx="606256" cy="101566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6000" b="1" dirty="0" smtClean="0"/>
                <a:t>K</a:t>
              </a:r>
              <a:endParaRPr lang="cs-CZ" sz="6000" b="1" dirty="0"/>
            </a:p>
          </p:txBody>
        </p:sp>
        <p:sp>
          <p:nvSpPr>
            <p:cNvPr id="46" name="TextovéPole 45"/>
            <p:cNvSpPr txBox="1"/>
            <p:nvPr/>
          </p:nvSpPr>
          <p:spPr>
            <a:xfrm>
              <a:off x="4241485" y="2973954"/>
              <a:ext cx="651140" cy="101566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6000" b="1" dirty="0" smtClean="0"/>
                <a:t>A</a:t>
              </a:r>
              <a:endParaRPr lang="cs-CZ" sz="6000" b="1" dirty="0"/>
            </a:p>
          </p:txBody>
        </p:sp>
        <p:sp>
          <p:nvSpPr>
            <p:cNvPr id="3" name="TextovéPole 2"/>
            <p:cNvSpPr txBox="1"/>
            <p:nvPr/>
          </p:nvSpPr>
          <p:spPr>
            <a:xfrm>
              <a:off x="1558352" y="2963659"/>
              <a:ext cx="389850" cy="101566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6000" b="1" dirty="0" smtClean="0"/>
                <a:t>I</a:t>
              </a:r>
              <a:endParaRPr lang="cs-CZ" sz="6000" b="1" dirty="0"/>
            </a:p>
          </p:txBody>
        </p:sp>
      </p:grpSp>
      <p:grpSp>
        <p:nvGrpSpPr>
          <p:cNvPr id="64" name="Skupina 63"/>
          <p:cNvGrpSpPr/>
          <p:nvPr/>
        </p:nvGrpSpPr>
        <p:grpSpPr>
          <a:xfrm>
            <a:off x="349121" y="5644650"/>
            <a:ext cx="3747402" cy="1032261"/>
            <a:chOff x="349121" y="5644650"/>
            <a:chExt cx="3747402" cy="1032261"/>
          </a:xfrm>
        </p:grpSpPr>
        <p:grpSp>
          <p:nvGrpSpPr>
            <p:cNvPr id="26" name="Skupina 25"/>
            <p:cNvGrpSpPr/>
            <p:nvPr/>
          </p:nvGrpSpPr>
          <p:grpSpPr>
            <a:xfrm>
              <a:off x="349121" y="5661248"/>
              <a:ext cx="2808312" cy="864096"/>
              <a:chOff x="367916" y="3861048"/>
              <a:chExt cx="2808312" cy="864096"/>
            </a:xfrm>
          </p:grpSpPr>
          <p:sp>
            <p:nvSpPr>
              <p:cNvPr id="7" name="Obdélník 6"/>
              <p:cNvSpPr/>
              <p:nvPr/>
            </p:nvSpPr>
            <p:spPr>
              <a:xfrm>
                <a:off x="1304020" y="3861048"/>
                <a:ext cx="936104" cy="864096"/>
              </a:xfrm>
              <a:prstGeom prst="rect">
                <a:avLst/>
              </a:prstGeom>
              <a:noFill/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  <p:sp>
            <p:nvSpPr>
              <p:cNvPr id="8" name="Obdélník 7"/>
              <p:cNvSpPr/>
              <p:nvPr/>
            </p:nvSpPr>
            <p:spPr>
              <a:xfrm>
                <a:off x="367916" y="3861048"/>
                <a:ext cx="936104" cy="864096"/>
              </a:xfrm>
              <a:prstGeom prst="rect">
                <a:avLst/>
              </a:prstGeom>
              <a:noFill/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  <p:sp>
            <p:nvSpPr>
              <p:cNvPr id="16" name="Obdélník 15"/>
              <p:cNvSpPr/>
              <p:nvPr/>
            </p:nvSpPr>
            <p:spPr>
              <a:xfrm>
                <a:off x="2240124" y="3861048"/>
                <a:ext cx="936104" cy="864096"/>
              </a:xfrm>
              <a:prstGeom prst="rect">
                <a:avLst/>
              </a:prstGeom>
              <a:noFill/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</p:grpSp>
        <p:sp>
          <p:nvSpPr>
            <p:cNvPr id="50" name="Obdélník 49"/>
            <p:cNvSpPr/>
            <p:nvPr/>
          </p:nvSpPr>
          <p:spPr>
            <a:xfrm>
              <a:off x="3160419" y="5660516"/>
              <a:ext cx="936104" cy="864096"/>
            </a:xfrm>
            <a:prstGeom prst="rect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51" name="TextovéPole 50"/>
            <p:cNvSpPr txBox="1"/>
            <p:nvPr/>
          </p:nvSpPr>
          <p:spPr>
            <a:xfrm>
              <a:off x="1371504" y="5661248"/>
              <a:ext cx="651140" cy="101566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6000" b="1" dirty="0" smtClean="0"/>
                <a:t>A</a:t>
              </a:r>
              <a:endParaRPr lang="cs-CZ" sz="6000" b="1" dirty="0"/>
            </a:p>
          </p:txBody>
        </p:sp>
        <p:sp>
          <p:nvSpPr>
            <p:cNvPr id="52" name="TextovéPole 51"/>
            <p:cNvSpPr txBox="1"/>
            <p:nvPr/>
          </p:nvSpPr>
          <p:spPr>
            <a:xfrm>
              <a:off x="2336963" y="5644651"/>
              <a:ext cx="691215" cy="101566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6000" b="1" dirty="0" smtClean="0"/>
                <a:t>N</a:t>
              </a:r>
              <a:endParaRPr lang="cs-CZ" sz="6000" b="1" dirty="0"/>
            </a:p>
          </p:txBody>
        </p:sp>
        <p:sp>
          <p:nvSpPr>
            <p:cNvPr id="53" name="TextovéPole 52"/>
            <p:cNvSpPr txBox="1"/>
            <p:nvPr/>
          </p:nvSpPr>
          <p:spPr>
            <a:xfrm>
              <a:off x="3293584" y="5644650"/>
              <a:ext cx="705642" cy="101566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6000" b="1" dirty="0" smtClean="0"/>
                <a:t>O</a:t>
              </a:r>
              <a:endParaRPr lang="cs-CZ" sz="6000" b="1" dirty="0"/>
            </a:p>
          </p:txBody>
        </p:sp>
      </p:grpSp>
      <p:grpSp>
        <p:nvGrpSpPr>
          <p:cNvPr id="63" name="Skupina 62"/>
          <p:cNvGrpSpPr/>
          <p:nvPr/>
        </p:nvGrpSpPr>
        <p:grpSpPr>
          <a:xfrm>
            <a:off x="367916" y="4296476"/>
            <a:ext cx="3744416" cy="1077138"/>
            <a:chOff x="367916" y="4296476"/>
            <a:chExt cx="3744416" cy="1077138"/>
          </a:xfrm>
        </p:grpSpPr>
        <p:grpSp>
          <p:nvGrpSpPr>
            <p:cNvPr id="25" name="Skupina 24"/>
            <p:cNvGrpSpPr/>
            <p:nvPr/>
          </p:nvGrpSpPr>
          <p:grpSpPr>
            <a:xfrm>
              <a:off x="367916" y="4365104"/>
              <a:ext cx="3744416" cy="866801"/>
              <a:chOff x="367916" y="2636912"/>
              <a:chExt cx="3744416" cy="866801"/>
            </a:xfrm>
          </p:grpSpPr>
          <p:sp>
            <p:nvSpPr>
              <p:cNvPr id="4" name="Obdélník 3"/>
              <p:cNvSpPr/>
              <p:nvPr/>
            </p:nvSpPr>
            <p:spPr>
              <a:xfrm>
                <a:off x="3176228" y="2639617"/>
                <a:ext cx="936104" cy="864096"/>
              </a:xfrm>
              <a:prstGeom prst="rect">
                <a:avLst/>
              </a:prstGeom>
              <a:noFill/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  <p:sp>
            <p:nvSpPr>
              <p:cNvPr id="6" name="Obdélník 5"/>
              <p:cNvSpPr/>
              <p:nvPr/>
            </p:nvSpPr>
            <p:spPr>
              <a:xfrm>
                <a:off x="367916" y="2636912"/>
                <a:ext cx="936104" cy="864096"/>
              </a:xfrm>
              <a:prstGeom prst="rect">
                <a:avLst/>
              </a:prstGeom>
              <a:noFill/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  <p:sp>
            <p:nvSpPr>
              <p:cNvPr id="14" name="Obdélník 13"/>
              <p:cNvSpPr/>
              <p:nvPr/>
            </p:nvSpPr>
            <p:spPr>
              <a:xfrm>
                <a:off x="2240124" y="2639617"/>
                <a:ext cx="936104" cy="864096"/>
              </a:xfrm>
              <a:prstGeom prst="rect">
                <a:avLst/>
              </a:prstGeom>
              <a:noFill/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  <p:sp>
            <p:nvSpPr>
              <p:cNvPr id="15" name="Obdélník 14"/>
              <p:cNvSpPr/>
              <p:nvPr/>
            </p:nvSpPr>
            <p:spPr>
              <a:xfrm>
                <a:off x="1304020" y="2639617"/>
                <a:ext cx="936104" cy="864096"/>
              </a:xfrm>
              <a:prstGeom prst="rect">
                <a:avLst/>
              </a:prstGeom>
              <a:noFill/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</p:grpSp>
        <p:sp>
          <p:nvSpPr>
            <p:cNvPr id="36" name="TextovéPole 35"/>
            <p:cNvSpPr txBox="1"/>
            <p:nvPr/>
          </p:nvSpPr>
          <p:spPr>
            <a:xfrm>
              <a:off x="2458791" y="4296476"/>
              <a:ext cx="548548" cy="101566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6000" b="1" dirty="0" smtClean="0"/>
                <a:t>S</a:t>
              </a:r>
              <a:endParaRPr lang="cs-CZ" sz="6000" b="1" dirty="0"/>
            </a:p>
          </p:txBody>
        </p:sp>
        <p:sp>
          <p:nvSpPr>
            <p:cNvPr id="40" name="TextovéPole 39"/>
            <p:cNvSpPr txBox="1"/>
            <p:nvPr/>
          </p:nvSpPr>
          <p:spPr>
            <a:xfrm>
              <a:off x="3336063" y="4296476"/>
              <a:ext cx="566181" cy="101566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6000" b="1" dirty="0" smtClean="0"/>
                <a:t>T</a:t>
              </a:r>
              <a:endParaRPr lang="cs-CZ" sz="6000" b="1" dirty="0"/>
            </a:p>
          </p:txBody>
        </p:sp>
        <p:sp>
          <p:nvSpPr>
            <p:cNvPr id="54" name="TextovéPole 53"/>
            <p:cNvSpPr txBox="1"/>
            <p:nvPr/>
          </p:nvSpPr>
          <p:spPr>
            <a:xfrm>
              <a:off x="1640687" y="4357951"/>
              <a:ext cx="389850" cy="101566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6000" b="1" dirty="0" smtClean="0"/>
                <a:t>I</a:t>
              </a:r>
              <a:endParaRPr lang="cs-CZ" sz="6000" b="1" dirty="0"/>
            </a:p>
          </p:txBody>
        </p:sp>
      </p:grpSp>
    </p:spTree>
    <p:extLst>
      <p:ext uri="{BB962C8B-B14F-4D97-AF65-F5344CB8AC3E}">
        <p14:creationId xmlns:p14="http://schemas.microsoft.com/office/powerpoint/2010/main" val="1420331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1520" y="101823"/>
            <a:ext cx="58040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Do slov doplňuj správné hlásky. Klikej na ně.</a:t>
            </a:r>
            <a:endParaRPr lang="cs-CZ" sz="2400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58943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dotGrid">
          <a:fgClr>
            <a:srgbClr val="CC99FF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TextovéPole 27"/>
          <p:cNvSpPr txBox="1"/>
          <p:nvPr/>
        </p:nvSpPr>
        <p:spPr>
          <a:xfrm>
            <a:off x="427298" y="474939"/>
            <a:ext cx="51007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L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449778" y="4289320"/>
            <a:ext cx="51007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L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7864321" y="2413583"/>
            <a:ext cx="51007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L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446092" y="1641695"/>
            <a:ext cx="51007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L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446093" y="2987228"/>
            <a:ext cx="51007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L</a:t>
            </a:r>
            <a:endParaRPr lang="cs-CZ" sz="6000" b="1" dirty="0">
              <a:solidFill>
                <a:srgbClr val="FF0000"/>
              </a:solidFill>
            </a:endParaRPr>
          </a:p>
        </p:txBody>
      </p:sp>
      <p:grpSp>
        <p:nvGrpSpPr>
          <p:cNvPr id="27" name="Skupina 26"/>
          <p:cNvGrpSpPr/>
          <p:nvPr/>
        </p:nvGrpSpPr>
        <p:grpSpPr>
          <a:xfrm>
            <a:off x="326425" y="476672"/>
            <a:ext cx="2816255" cy="864096"/>
            <a:chOff x="349121" y="5380360"/>
            <a:chExt cx="2816255" cy="864096"/>
          </a:xfrm>
        </p:grpSpPr>
        <p:sp>
          <p:nvSpPr>
            <p:cNvPr id="9" name="Obdélník 8"/>
            <p:cNvSpPr/>
            <p:nvPr/>
          </p:nvSpPr>
          <p:spPr>
            <a:xfrm>
              <a:off x="2229272" y="5380360"/>
              <a:ext cx="936104" cy="864096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Obdélník 9"/>
            <p:cNvSpPr/>
            <p:nvPr/>
          </p:nvSpPr>
          <p:spPr>
            <a:xfrm>
              <a:off x="1290691" y="5380360"/>
              <a:ext cx="936104" cy="864096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Obdélník 10"/>
            <p:cNvSpPr/>
            <p:nvPr/>
          </p:nvSpPr>
          <p:spPr>
            <a:xfrm>
              <a:off x="349121" y="5380360"/>
              <a:ext cx="936104" cy="864096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367916" y="4365104"/>
            <a:ext cx="3744416" cy="866801"/>
            <a:chOff x="367916" y="2636912"/>
            <a:chExt cx="3744416" cy="866801"/>
          </a:xfrm>
        </p:grpSpPr>
        <p:sp>
          <p:nvSpPr>
            <p:cNvPr id="4" name="Obdélník 3"/>
            <p:cNvSpPr/>
            <p:nvPr/>
          </p:nvSpPr>
          <p:spPr>
            <a:xfrm>
              <a:off x="3176228" y="2639617"/>
              <a:ext cx="936104" cy="864096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Obdélník 5"/>
            <p:cNvSpPr/>
            <p:nvPr/>
          </p:nvSpPr>
          <p:spPr>
            <a:xfrm>
              <a:off x="367916" y="2636912"/>
              <a:ext cx="936104" cy="864096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2240124" y="2639617"/>
              <a:ext cx="936104" cy="864096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1304020" y="2639617"/>
              <a:ext cx="936104" cy="864096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349121" y="5661248"/>
            <a:ext cx="2808312" cy="864096"/>
            <a:chOff x="367916" y="3861048"/>
            <a:chExt cx="2808312" cy="864096"/>
          </a:xfrm>
        </p:grpSpPr>
        <p:sp>
          <p:nvSpPr>
            <p:cNvPr id="7" name="Obdélník 6"/>
            <p:cNvSpPr/>
            <p:nvPr/>
          </p:nvSpPr>
          <p:spPr>
            <a:xfrm>
              <a:off x="1304020" y="3861048"/>
              <a:ext cx="936104" cy="864096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bdélník 7"/>
            <p:cNvSpPr/>
            <p:nvPr/>
          </p:nvSpPr>
          <p:spPr>
            <a:xfrm>
              <a:off x="367916" y="3861048"/>
              <a:ext cx="936104" cy="864096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Obdélník 15"/>
            <p:cNvSpPr/>
            <p:nvPr/>
          </p:nvSpPr>
          <p:spPr>
            <a:xfrm>
              <a:off x="2240124" y="3861048"/>
              <a:ext cx="936104" cy="864096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349121" y="2996952"/>
            <a:ext cx="4685986" cy="864096"/>
            <a:chOff x="349121" y="1504012"/>
            <a:chExt cx="4685986" cy="864096"/>
          </a:xfrm>
        </p:grpSpPr>
        <p:sp>
          <p:nvSpPr>
            <p:cNvPr id="5" name="Obdélník 4"/>
            <p:cNvSpPr/>
            <p:nvPr/>
          </p:nvSpPr>
          <p:spPr>
            <a:xfrm>
              <a:off x="349121" y="1504012"/>
              <a:ext cx="936104" cy="864096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2226795" y="1504012"/>
              <a:ext cx="936104" cy="864096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1290691" y="1504012"/>
              <a:ext cx="936104" cy="864096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Obdélník 17"/>
            <p:cNvSpPr/>
            <p:nvPr/>
          </p:nvSpPr>
          <p:spPr>
            <a:xfrm>
              <a:off x="4099003" y="1504012"/>
              <a:ext cx="936104" cy="864096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Obdélník 18"/>
            <p:cNvSpPr/>
            <p:nvPr/>
          </p:nvSpPr>
          <p:spPr>
            <a:xfrm>
              <a:off x="3162899" y="1504012"/>
              <a:ext cx="936104" cy="864096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334368" y="1695879"/>
            <a:ext cx="3744416" cy="865829"/>
            <a:chOff x="683568" y="326230"/>
            <a:chExt cx="3744416" cy="865829"/>
          </a:xfrm>
        </p:grpSpPr>
        <p:sp>
          <p:nvSpPr>
            <p:cNvPr id="17" name="Obdélník 16"/>
            <p:cNvSpPr/>
            <p:nvPr/>
          </p:nvSpPr>
          <p:spPr>
            <a:xfrm>
              <a:off x="683568" y="326230"/>
              <a:ext cx="936104" cy="864096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Obdélník 19"/>
            <p:cNvSpPr/>
            <p:nvPr/>
          </p:nvSpPr>
          <p:spPr>
            <a:xfrm>
              <a:off x="1619672" y="327963"/>
              <a:ext cx="936104" cy="864096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Obdélník 20"/>
            <p:cNvSpPr/>
            <p:nvPr/>
          </p:nvSpPr>
          <p:spPr>
            <a:xfrm>
              <a:off x="2555776" y="326230"/>
              <a:ext cx="936104" cy="864096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Obdélník 21"/>
            <p:cNvSpPr/>
            <p:nvPr/>
          </p:nvSpPr>
          <p:spPr>
            <a:xfrm>
              <a:off x="3491880" y="327963"/>
              <a:ext cx="936104" cy="864096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9" name="TextovéPole 28"/>
          <p:cNvSpPr txBox="1"/>
          <p:nvPr/>
        </p:nvSpPr>
        <p:spPr>
          <a:xfrm>
            <a:off x="1444140" y="5585464"/>
            <a:ext cx="559769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B050"/>
                </a:solidFill>
              </a:rPr>
              <a:t>E</a:t>
            </a:r>
            <a:endParaRPr lang="cs-CZ" sz="6000" b="1" dirty="0">
              <a:solidFill>
                <a:srgbClr val="00B05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2433902" y="5617115"/>
            <a:ext cx="639919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B050"/>
                </a:solidFill>
              </a:rPr>
              <a:t>V</a:t>
            </a:r>
            <a:endParaRPr lang="cs-CZ" sz="6000" b="1" dirty="0">
              <a:solidFill>
                <a:srgbClr val="00B05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7740353" y="3429000"/>
            <a:ext cx="705642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B050"/>
                </a:solidFill>
              </a:rPr>
              <a:t>O</a:t>
            </a:r>
            <a:endParaRPr lang="cs-CZ" sz="6000" b="1" dirty="0">
              <a:solidFill>
                <a:srgbClr val="00B05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2368051" y="446061"/>
            <a:ext cx="67037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B050"/>
                </a:solidFill>
              </a:rPr>
              <a:t>Ď</a:t>
            </a:r>
            <a:endParaRPr lang="cs-CZ" sz="6000" b="1" dirty="0">
              <a:solidFill>
                <a:srgbClr val="00B050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7864321" y="1360571"/>
            <a:ext cx="38985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B050"/>
                </a:solidFill>
              </a:rPr>
              <a:t>Í</a:t>
            </a:r>
            <a:endParaRPr lang="cs-CZ" sz="6000" b="1" dirty="0">
              <a:solidFill>
                <a:srgbClr val="00B05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2451535" y="1695879"/>
            <a:ext cx="593432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B050"/>
                </a:solidFill>
              </a:rPr>
              <a:t>P</a:t>
            </a:r>
            <a:endParaRPr lang="cs-CZ" sz="6000" b="1" dirty="0">
              <a:solidFill>
                <a:srgbClr val="00B05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7740353" y="193811"/>
            <a:ext cx="65114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B050"/>
                </a:solidFill>
              </a:rPr>
              <a:t>A</a:t>
            </a:r>
            <a:endParaRPr lang="cs-CZ" sz="6000" b="1" dirty="0">
              <a:solidFill>
                <a:srgbClr val="00B050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7858204" y="4569800"/>
            <a:ext cx="38985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B050"/>
                </a:solidFill>
              </a:rPr>
              <a:t>I</a:t>
            </a:r>
            <a:endParaRPr lang="cs-CZ" sz="6000" b="1" dirty="0">
              <a:solidFill>
                <a:srgbClr val="00B05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2433902" y="2997469"/>
            <a:ext cx="51007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L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3278130" y="2987228"/>
            <a:ext cx="559769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B050"/>
                </a:solidFill>
              </a:rPr>
              <a:t>E</a:t>
            </a:r>
            <a:endParaRPr lang="cs-CZ" sz="6000" b="1" dirty="0">
              <a:solidFill>
                <a:srgbClr val="00B05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363292" y="2997469"/>
            <a:ext cx="60625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B050"/>
                </a:solidFill>
              </a:rPr>
              <a:t>K</a:t>
            </a:r>
            <a:endParaRPr lang="cs-CZ" sz="6000" b="1" dirty="0">
              <a:solidFill>
                <a:srgbClr val="00B050"/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1486143" y="4361240"/>
            <a:ext cx="38985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B050"/>
                </a:solidFill>
              </a:rPr>
              <a:t>I</a:t>
            </a:r>
            <a:endParaRPr lang="cs-CZ" sz="6000" b="1" dirty="0">
              <a:solidFill>
                <a:srgbClr val="00B050"/>
              </a:solidFill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7864321" y="5661248"/>
            <a:ext cx="57606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00B050"/>
                </a:solidFill>
              </a:rPr>
              <a:t>S</a:t>
            </a:r>
            <a:endParaRPr lang="cs-CZ" sz="6000" b="1" dirty="0">
              <a:solidFill>
                <a:srgbClr val="00B050"/>
              </a:solidFill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3267277" y="4345595"/>
            <a:ext cx="56618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>
                <a:solidFill>
                  <a:srgbClr val="00B050"/>
                </a:solidFill>
              </a:rPr>
              <a:t>T</a:t>
            </a:r>
          </a:p>
        </p:txBody>
      </p:sp>
    </p:spTree>
    <p:extLst>
      <p:ext uri="{BB962C8B-B14F-4D97-AF65-F5344CB8AC3E}">
        <p14:creationId xmlns:p14="http://schemas.microsoft.com/office/powerpoint/2010/main" val="10136792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4.31182E-6 L -0.69705 -0.4307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4861" y="-2153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2.5399E-6 L -0.70538 0.05204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5278" y="259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1.50359E-7 L -0.50173 0.20935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087" y="104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4.05274E-6 L -0.69601 -0.2297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4809" y="-1149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2.79204E-6 L -0.59618 -0.18945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809" y="-948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-3.49294E-7 L -0.79948 0.46218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9983" y="2310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</p:childTnLst>
        </p:cTn>
      </p:par>
    </p:tnLst>
    <p:bldLst>
      <p:bldP spid="38" grpId="0"/>
      <p:bldP spid="32" grpId="0"/>
      <p:bldP spid="35" grpId="0"/>
      <p:bldP spid="37" grpId="0"/>
      <p:bldP spid="39" grpId="0"/>
      <p:bldP spid="4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260648"/>
            <a:ext cx="76452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Skládej slova. Na správné hlásky klikej. Obrázek ti pomůže.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79519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openDmnd">
          <a:fgClr>
            <a:srgbClr val="00B0F0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ovéPole 12"/>
          <p:cNvSpPr txBox="1"/>
          <p:nvPr/>
        </p:nvSpPr>
        <p:spPr>
          <a:xfrm>
            <a:off x="6273187" y="1169786"/>
            <a:ext cx="51007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chemeClr val="accent6">
                    <a:lumMod val="75000"/>
                  </a:schemeClr>
                </a:solidFill>
              </a:rPr>
              <a:t>L</a:t>
            </a:r>
            <a:endParaRPr lang="cs-CZ" sz="6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380312" y="1199266"/>
            <a:ext cx="705642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7030A0"/>
                </a:solidFill>
              </a:rPr>
              <a:t>O</a:t>
            </a:r>
            <a:endParaRPr lang="cs-CZ" sz="6000" b="1" dirty="0">
              <a:solidFill>
                <a:srgbClr val="7030A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245639" y="1176688"/>
            <a:ext cx="67037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>
                <a:solidFill>
                  <a:srgbClr val="7030A0"/>
                </a:solidFill>
              </a:rPr>
              <a:t>Ď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8028384" y="4075548"/>
            <a:ext cx="72008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chemeClr val="accent6">
                    <a:lumMod val="75000"/>
                  </a:schemeClr>
                </a:solidFill>
              </a:rPr>
              <a:t>L</a:t>
            </a:r>
            <a:endParaRPr lang="cs-CZ" sz="6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444208" y="4090262"/>
            <a:ext cx="38985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7030A0"/>
                </a:solidFill>
              </a:rPr>
              <a:t>I</a:t>
            </a:r>
            <a:endParaRPr lang="cs-CZ" sz="6000" b="1" dirty="0">
              <a:solidFill>
                <a:srgbClr val="7030A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192752" y="4095499"/>
            <a:ext cx="93488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7030A0"/>
                </a:solidFill>
              </a:rPr>
              <a:t>S</a:t>
            </a:r>
            <a:endParaRPr lang="cs-CZ" sz="6000" b="1" dirty="0">
              <a:solidFill>
                <a:srgbClr val="7030A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519913" y="4095499"/>
            <a:ext cx="56618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7030A0"/>
                </a:solidFill>
              </a:rPr>
              <a:t>T</a:t>
            </a:r>
            <a:endParaRPr lang="cs-CZ" sz="6000" b="1" dirty="0">
              <a:solidFill>
                <a:srgbClr val="7030A0"/>
              </a:solidFill>
            </a:endParaRPr>
          </a:p>
        </p:txBody>
      </p:sp>
      <p:grpSp>
        <p:nvGrpSpPr>
          <p:cNvPr id="2" name="Skupina 1"/>
          <p:cNvGrpSpPr/>
          <p:nvPr/>
        </p:nvGrpSpPr>
        <p:grpSpPr>
          <a:xfrm>
            <a:off x="666084" y="1224417"/>
            <a:ext cx="3617884" cy="961032"/>
            <a:chOff x="666084" y="1224417"/>
            <a:chExt cx="3617884" cy="961032"/>
          </a:xfrm>
        </p:grpSpPr>
        <p:grpSp>
          <p:nvGrpSpPr>
            <p:cNvPr id="11" name="Skupina 10"/>
            <p:cNvGrpSpPr/>
            <p:nvPr/>
          </p:nvGrpSpPr>
          <p:grpSpPr>
            <a:xfrm>
              <a:off x="1907704" y="1288476"/>
              <a:ext cx="2376264" cy="793807"/>
              <a:chOff x="433009" y="1493168"/>
              <a:chExt cx="2376264" cy="793807"/>
            </a:xfrm>
          </p:grpSpPr>
          <p:sp>
            <p:nvSpPr>
              <p:cNvPr id="4" name="Obdélník 3"/>
              <p:cNvSpPr/>
              <p:nvPr/>
            </p:nvSpPr>
            <p:spPr>
              <a:xfrm>
                <a:off x="2017185" y="1494887"/>
                <a:ext cx="792088" cy="792088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" name="Obdélník 4"/>
              <p:cNvSpPr/>
              <p:nvPr/>
            </p:nvSpPr>
            <p:spPr>
              <a:xfrm>
                <a:off x="1225097" y="1494887"/>
                <a:ext cx="792088" cy="792088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" name="Obdélník 5"/>
              <p:cNvSpPr/>
              <p:nvPr/>
            </p:nvSpPr>
            <p:spPr>
              <a:xfrm>
                <a:off x="433009" y="1493168"/>
                <a:ext cx="792088" cy="792088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pic>
          <p:nvPicPr>
            <p:cNvPr id="23" name="Picture 11" descr="C:\Users\pc\AppData\Local\Microsoft\Windows\Temporary Internet Files\Content.IE5\MFSGWU2F\MC900440390[1].pn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66084" y="1224417"/>
              <a:ext cx="1225827" cy="96103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3" name="Skupina 2"/>
          <p:cNvGrpSpPr/>
          <p:nvPr/>
        </p:nvGrpSpPr>
        <p:grpSpPr>
          <a:xfrm>
            <a:off x="951368" y="3862730"/>
            <a:ext cx="3944668" cy="1081716"/>
            <a:chOff x="951368" y="3862730"/>
            <a:chExt cx="3944668" cy="1081716"/>
          </a:xfrm>
        </p:grpSpPr>
        <p:grpSp>
          <p:nvGrpSpPr>
            <p:cNvPr id="12" name="Skupina 11"/>
            <p:cNvGrpSpPr/>
            <p:nvPr/>
          </p:nvGrpSpPr>
          <p:grpSpPr>
            <a:xfrm>
              <a:off x="1727684" y="4006304"/>
              <a:ext cx="3168352" cy="793328"/>
              <a:chOff x="736340" y="5299968"/>
              <a:chExt cx="3168352" cy="793328"/>
            </a:xfrm>
          </p:grpSpPr>
          <p:sp>
            <p:nvSpPr>
              <p:cNvPr id="7" name="Obdélník 6"/>
              <p:cNvSpPr/>
              <p:nvPr/>
            </p:nvSpPr>
            <p:spPr>
              <a:xfrm>
                <a:off x="3112604" y="5301208"/>
                <a:ext cx="792088" cy="792088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" name="Obdélník 7"/>
              <p:cNvSpPr/>
              <p:nvPr/>
            </p:nvSpPr>
            <p:spPr>
              <a:xfrm>
                <a:off x="2320516" y="5301208"/>
                <a:ext cx="792088" cy="792088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" name="Obdélník 8"/>
              <p:cNvSpPr/>
              <p:nvPr/>
            </p:nvSpPr>
            <p:spPr>
              <a:xfrm>
                <a:off x="1528428" y="5299968"/>
                <a:ext cx="792088" cy="792088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" name="Obdélník 9"/>
              <p:cNvSpPr/>
              <p:nvPr/>
            </p:nvSpPr>
            <p:spPr>
              <a:xfrm>
                <a:off x="736340" y="5301208"/>
                <a:ext cx="792088" cy="792088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pic>
          <p:nvPicPr>
            <p:cNvPr id="26" name="Picture 12" descr="C:\Users\pc\AppData\Local\Microsoft\Windows\Temporary Internet Files\Content.IE5\MFSGWU2F\MP900411770[1]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51368" y="3862730"/>
              <a:ext cx="799667" cy="108171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0263094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9.48415E-8 L -0.47031 0.0097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524" y="48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9.48415E-8 L -0.51093 0.00972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556" y="48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1.41337E-6 L -0.19028 0.01296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514" y="64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3.27088E-6 L -0.69305 -0.02128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4653" y="-106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4.84155E-6 L -0.4243 -0.02337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215" y="-118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4.41823E-7 L -0.43211 -0.02429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615" y="-122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4.41823E-7 L -0.1658 -0.02429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299" y="-122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15" grpId="0"/>
      <p:bldP spid="16" grpId="0"/>
      <p:bldP spid="17" grpId="0"/>
      <p:bldP spid="18" grpId="0"/>
      <p:bldP spid="1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6632"/>
            <a:ext cx="8435280" cy="6009531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Zdroje a citace: Microsoft - </a:t>
            </a:r>
            <a:r>
              <a:rPr lang="cs-CZ"/>
              <a:t>O</a:t>
            </a:r>
            <a:r>
              <a:rPr lang="cs-CZ" smtClean="0"/>
              <a:t>ffice klipart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1674654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</TotalTime>
  <Words>471</Words>
  <Application>Microsoft Office PowerPoint</Application>
  <PresentationFormat>Předvádění na obrazovce (4:3)</PresentationFormat>
  <Paragraphs>113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Hláska L VY_32_INOVACE_1B_03 Číslo projektu: CZ.1.07/1.5.00/34.1056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pc</cp:lastModifiedBy>
  <cp:revision>20</cp:revision>
  <dcterms:created xsi:type="dcterms:W3CDTF">2013-07-18T13:33:22Z</dcterms:created>
  <dcterms:modified xsi:type="dcterms:W3CDTF">2013-12-04T16:05:41Z</dcterms:modified>
</cp:coreProperties>
</file>