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E1FF"/>
    <a:srgbClr val="FFCCFF"/>
    <a:srgbClr val="8AE1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811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079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602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970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7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205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308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799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601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78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734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3E6656-3420-42EC-859D-5807C889E197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7395A8-96ED-429D-855B-CF19FD23F3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662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wmf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jpeg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jpeg"/><Relationship Id="rId7" Type="http://schemas.openxmlformats.org/officeDocument/2006/relationships/image" Target="../media/image2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jpeg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14.png"/><Relationship Id="rId9" Type="http://schemas.openxmlformats.org/officeDocument/2006/relationships/image" Target="../media/image2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Hláska S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VY_32_INOVACE_1B_04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413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3400" b="1" dirty="0" smtClean="0"/>
              <a:t>Anotace: </a:t>
            </a:r>
            <a:r>
              <a:rPr lang="cs-CZ" sz="3400" dirty="0"/>
              <a:t>Tento materiál je určen pro žáky při spodní hranici těžké MR a zároveň s autismem. Někteří z </a:t>
            </a:r>
            <a:r>
              <a:rPr lang="cs-CZ" sz="3400" dirty="0" smtClean="0"/>
              <a:t>nich obtížně </a:t>
            </a:r>
            <a:r>
              <a:rPr lang="cs-CZ" sz="3400" dirty="0"/>
              <a:t>komunikují, neznají základní pojmy. M</a:t>
            </a:r>
            <a:r>
              <a:rPr lang="cs-CZ" sz="3400" dirty="0" smtClean="0"/>
              <a:t>ateriál </a:t>
            </a:r>
            <a:r>
              <a:rPr lang="cs-CZ" sz="3400" dirty="0"/>
              <a:t>je vzhledem k jejich postižení adekvátní jejich možnostem. Úkoly </a:t>
            </a:r>
            <a:r>
              <a:rPr lang="cs-CZ" sz="3400" dirty="0" smtClean="0"/>
              <a:t> jsou určeny k upevnění učiva – hláska S. Žáci si rozvíjejí fonematický sluch, zároveň se učí hlásku S poznat. Na první straně pojmenovávají obrázky – učí se vnímat hlásku S. Druhá strana je interaktivní. Žáci rozlišují obrázky slov, která hláskou S začínají. Správný obrázek po kliknutí zůstává na ploše, ostatní „zmizí“. Na třetím </a:t>
            </a:r>
            <a:r>
              <a:rPr lang="cs-CZ" sz="3400" dirty="0" err="1" smtClean="0"/>
              <a:t>slidu</a:t>
            </a:r>
            <a:r>
              <a:rPr lang="cs-CZ" sz="3400" dirty="0" smtClean="0"/>
              <a:t> pracují pomocí rukopisných poznámek – škrtají obrázky slov, která hláskou S nezačínají. Čtvrtá strana je interaktivní – žáci vyhledávají hlásku S mezi ostatními. Na páté straně doplňují hlásku S do slov. Zde pracují přetahováním. Na šestém </a:t>
            </a:r>
            <a:r>
              <a:rPr lang="cs-CZ" sz="3400" dirty="0" err="1" smtClean="0"/>
              <a:t>slidu</a:t>
            </a:r>
            <a:r>
              <a:rPr lang="cs-CZ" sz="3400" dirty="0" smtClean="0"/>
              <a:t> jsou slova, která začínají hláskou S. Úkolem žáků je doplňovat do slov ostatní hlásky. Tento </a:t>
            </a:r>
            <a:r>
              <a:rPr lang="cs-CZ" sz="3400" dirty="0" err="1" smtClean="0"/>
              <a:t>slide</a:t>
            </a:r>
            <a:r>
              <a:rPr lang="cs-CZ" sz="3400" dirty="0" smtClean="0"/>
              <a:t> je interaktivní, po kliknutí hláska „přiletí“ na správné místo. V posledním úkole již skládají celá slova z hlásek za pomoci obrázků. </a:t>
            </a:r>
          </a:p>
          <a:p>
            <a:pPr marL="0" indent="0">
              <a:buNone/>
            </a:pPr>
            <a:r>
              <a:rPr lang="cs-CZ" sz="3400" b="1" dirty="0" smtClean="0"/>
              <a:t>Délka trvání práce s tímto materiálem: </a:t>
            </a:r>
            <a:r>
              <a:rPr lang="cs-CZ" sz="3400" dirty="0" smtClean="0"/>
              <a:t>Zhruba 30 minut</a:t>
            </a:r>
          </a:p>
          <a:p>
            <a:pPr marL="0" indent="0">
              <a:buNone/>
            </a:pPr>
            <a:r>
              <a:rPr lang="cs-CZ" sz="3400" b="1" dirty="0" smtClean="0"/>
              <a:t>Autor</a:t>
            </a:r>
            <a:r>
              <a:rPr lang="cs-CZ" sz="3400" b="1" dirty="0"/>
              <a:t>:</a:t>
            </a:r>
            <a:r>
              <a:rPr lang="cs-CZ" sz="3400" dirty="0"/>
              <a:t> Daniela </a:t>
            </a:r>
            <a:r>
              <a:rPr lang="cs-CZ" sz="3400" dirty="0" err="1"/>
              <a:t>Tájková</a:t>
            </a:r>
            <a:endParaRPr lang="cs-CZ" sz="3400" dirty="0"/>
          </a:p>
          <a:p>
            <a:pPr marL="0" indent="0">
              <a:buNone/>
            </a:pPr>
            <a:r>
              <a:rPr lang="cs-CZ" sz="3400" b="1" dirty="0"/>
              <a:t>Datum </a:t>
            </a:r>
            <a:r>
              <a:rPr lang="cs-CZ" sz="3400" b="1" dirty="0" smtClean="0"/>
              <a:t>vytvoření: </a:t>
            </a:r>
            <a:r>
              <a:rPr lang="cs-CZ" sz="3400" dirty="0"/>
              <a:t>L</a:t>
            </a:r>
            <a:r>
              <a:rPr lang="cs-CZ" sz="3400" dirty="0" smtClean="0"/>
              <a:t>éto 2013</a:t>
            </a:r>
          </a:p>
          <a:p>
            <a:pPr marL="0" indent="0">
              <a:buNone/>
            </a:pPr>
            <a:r>
              <a:rPr lang="cs-CZ" sz="3400" b="1" dirty="0"/>
              <a:t>Speciální vzdělávací potřeby: </a:t>
            </a:r>
            <a:r>
              <a:rPr lang="cs-CZ" sz="34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3400" b="1" dirty="0" smtClean="0"/>
              <a:t>Vzdělávací </a:t>
            </a:r>
            <a:r>
              <a:rPr lang="cs-CZ" sz="3400" b="1" dirty="0"/>
              <a:t>obor: </a:t>
            </a:r>
            <a:r>
              <a:rPr lang="cs-CZ" sz="3400" dirty="0" smtClean="0"/>
              <a:t>Jazyková komunikace</a:t>
            </a:r>
          </a:p>
          <a:p>
            <a:pPr marL="0" lvl="0" indent="0">
              <a:buNone/>
            </a:pPr>
            <a:r>
              <a:rPr lang="cs-CZ" sz="3400" b="1" dirty="0"/>
              <a:t>Vyučovací předmět: </a:t>
            </a:r>
            <a:r>
              <a:rPr lang="cs-CZ" sz="3400" dirty="0"/>
              <a:t>Český jazyk a </a:t>
            </a:r>
            <a:r>
              <a:rPr lang="cs-CZ" sz="3400" dirty="0" smtClean="0"/>
              <a:t>literatura</a:t>
            </a:r>
          </a:p>
          <a:p>
            <a:pPr marL="0" indent="0">
              <a:buNone/>
            </a:pPr>
            <a:r>
              <a:rPr lang="cs-CZ" sz="3400" b="1" dirty="0" smtClean="0"/>
              <a:t>Druh </a:t>
            </a:r>
            <a:r>
              <a:rPr lang="cs-CZ" sz="3400" b="1" dirty="0"/>
              <a:t>učebního materiálu: </a:t>
            </a:r>
            <a:r>
              <a:rPr lang="cs-CZ" sz="3400" dirty="0"/>
              <a:t>Interaktivní DUM</a:t>
            </a:r>
          </a:p>
          <a:p>
            <a:pPr marL="0" indent="0">
              <a:buNone/>
            </a:pPr>
            <a:r>
              <a:rPr lang="cs-CZ" sz="3400" b="1" dirty="0" smtClean="0"/>
              <a:t>Inovace:</a:t>
            </a:r>
            <a:r>
              <a:rPr lang="cs-CZ" sz="3400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sz="3400" b="1" dirty="0" smtClean="0"/>
              <a:t>Cílová </a:t>
            </a:r>
            <a:r>
              <a:rPr lang="cs-CZ" sz="3400" b="1" dirty="0"/>
              <a:t>skupina: </a:t>
            </a:r>
            <a:r>
              <a:rPr lang="cs-CZ" sz="3400" dirty="0" smtClean="0"/>
              <a:t>Žák (PAS</a:t>
            </a:r>
            <a:r>
              <a:rPr lang="cs-CZ" sz="3400" dirty="0"/>
              <a:t>, MP, kombinované postižení </a:t>
            </a:r>
            <a:r>
              <a:rPr lang="cs-CZ" sz="3400" dirty="0" smtClean="0"/>
              <a:t>- MP </a:t>
            </a:r>
            <a:r>
              <a:rPr lang="cs-CZ" sz="3400" dirty="0"/>
              <a:t>v kombinaci se zdravotním znevýhodněním, MP v kombinaci s </a:t>
            </a:r>
            <a:r>
              <a:rPr lang="cs-CZ" sz="3400" dirty="0" smtClean="0"/>
              <a:t>PAS, </a:t>
            </a:r>
            <a:r>
              <a:rPr lang="cs-CZ" sz="3400" dirty="0"/>
              <a:t>vícečetné </a:t>
            </a:r>
            <a:r>
              <a:rPr lang="cs-CZ" sz="3400" dirty="0" smtClean="0"/>
              <a:t>postižení)</a:t>
            </a:r>
            <a:endParaRPr lang="cs-CZ" sz="3400" dirty="0"/>
          </a:p>
          <a:p>
            <a:pPr marL="0" indent="0">
              <a:buNone/>
            </a:pPr>
            <a:r>
              <a:rPr lang="cs-CZ" sz="3400" b="1" dirty="0" smtClean="0"/>
              <a:t>Stupeň </a:t>
            </a:r>
            <a:r>
              <a:rPr lang="cs-CZ" sz="3400" b="1" dirty="0"/>
              <a:t>a typ vzdělávání: </a:t>
            </a:r>
            <a:r>
              <a:rPr lang="cs-CZ" sz="3400" dirty="0" smtClean="0"/>
              <a:t>Praktická škola jednoletá</a:t>
            </a:r>
            <a:endParaRPr lang="cs-CZ" sz="3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1649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463815" y="916370"/>
            <a:ext cx="2010071" cy="1720091"/>
            <a:chOff x="365129" y="118294"/>
            <a:chExt cx="2010071" cy="1720091"/>
          </a:xfrm>
        </p:grpSpPr>
        <p:pic>
          <p:nvPicPr>
            <p:cNvPr id="1026" name="Picture 2" descr="C:\Users\pc\AppData\Local\Microsoft\Windows\Temporary Internet Files\Content.IE5\G9HC2RKH\MP900180637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29" y="118294"/>
              <a:ext cx="2010071" cy="13199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891272" y="1438275"/>
              <a:ext cx="75245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LON</a:t>
              </a:r>
              <a:endParaRPr lang="cs-CZ" sz="20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040079" y="2294501"/>
            <a:ext cx="1800225" cy="2197586"/>
            <a:chOff x="2582862" y="137511"/>
            <a:chExt cx="1800225" cy="2197586"/>
          </a:xfrm>
        </p:grpSpPr>
        <p:pic>
          <p:nvPicPr>
            <p:cNvPr id="1034" name="Picture 10" descr="C:\Users\pc\AppData\Local\Microsoft\Windows\Temporary Internet Files\Content.IE5\J12X6UJ6\MC90043583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2862" y="137511"/>
              <a:ext cx="1800225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3059832" y="1934987"/>
              <a:ext cx="7521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ÁNĚ</a:t>
              </a:r>
              <a:endParaRPr lang="cs-CZ" sz="20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564196" y="1867960"/>
            <a:ext cx="1226319" cy="1252085"/>
            <a:chOff x="4716016" y="462597"/>
            <a:chExt cx="1226319" cy="1252085"/>
          </a:xfrm>
        </p:grpSpPr>
        <p:pic>
          <p:nvPicPr>
            <p:cNvPr id="1029" name="Picture 5" descr="C:\Users\pc\AppData\Local\Microsoft\Windows\Temporary Internet Files\Content.IE5\0W3ZSVZK\MP90034147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462597"/>
              <a:ext cx="1226319" cy="8750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932040" y="1314572"/>
              <a:ext cx="70634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TŮL</a:t>
              </a:r>
              <a:endParaRPr lang="cs-CZ" sz="20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268473" y="230570"/>
            <a:ext cx="1371600" cy="1732123"/>
            <a:chOff x="6828369" y="382211"/>
            <a:chExt cx="1371600" cy="1732123"/>
          </a:xfrm>
        </p:grpSpPr>
        <p:pic>
          <p:nvPicPr>
            <p:cNvPr id="1027" name="Picture 3" descr="C:\Users\pc\AppData\Local\Microsoft\Windows\Temporary Internet Files\Content.IE5\J12X6UJ6\MC900440405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28369" y="382211"/>
              <a:ext cx="1371600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074824" y="1714224"/>
              <a:ext cx="100553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LUNCE</a:t>
              </a:r>
              <a:endParaRPr lang="cs-CZ" sz="20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7451325" y="2197586"/>
            <a:ext cx="1288876" cy="1759397"/>
            <a:chOff x="6691589" y="1678746"/>
            <a:chExt cx="1288876" cy="1759397"/>
          </a:xfrm>
        </p:grpSpPr>
        <p:sp>
          <p:nvSpPr>
            <p:cNvPr id="5" name="Tree"/>
            <p:cNvSpPr>
              <a:spLocks noEditPoints="1" noChangeArrowheads="1"/>
            </p:cNvSpPr>
            <p:nvPr/>
          </p:nvSpPr>
          <p:spPr bwMode="auto">
            <a:xfrm>
              <a:off x="6691589" y="1678746"/>
              <a:ext cx="1288876" cy="1333872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851054" y="3038033"/>
              <a:ext cx="96994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TROM</a:t>
              </a:r>
              <a:endParaRPr lang="cs-CZ" sz="20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95392" y="4244355"/>
            <a:ext cx="2139724" cy="1933495"/>
            <a:chOff x="611561" y="3573016"/>
            <a:chExt cx="2139724" cy="1933495"/>
          </a:xfrm>
        </p:grpSpPr>
        <p:pic>
          <p:nvPicPr>
            <p:cNvPr id="1031" name="Picture 7" descr="C:\Users\pc\AppData\Local\Microsoft\Windows\Temporary Internet Files\Content.IE5\0W3ZSVZK\MC900440286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1" y="3573016"/>
              <a:ext cx="2139724" cy="15469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898244" y="5106401"/>
              <a:ext cx="133402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NĚHULÁK</a:t>
              </a:r>
              <a:endParaRPr lang="cs-CZ" sz="20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638387" y="3889675"/>
            <a:ext cx="1298798" cy="1521483"/>
            <a:chOff x="5426444" y="2368192"/>
            <a:chExt cx="1298798" cy="1521483"/>
          </a:xfrm>
        </p:grpSpPr>
        <p:pic>
          <p:nvPicPr>
            <p:cNvPr id="1030" name="Picture 6" descr="C:\Users\pc\AppData\Local\Microsoft\Windows\Temporary Internet Files\Content.IE5\G9HC2RKH\MC900215775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6444" y="2368192"/>
              <a:ext cx="1298798" cy="12048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829388" y="3489565"/>
              <a:ext cx="57894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ÝR</a:t>
              </a:r>
              <a:endParaRPr lang="cs-CZ" sz="2000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06899" y="5013176"/>
            <a:ext cx="1533302" cy="1408222"/>
            <a:chOff x="7206899" y="5013176"/>
            <a:chExt cx="1533302" cy="1408222"/>
          </a:xfrm>
        </p:grpSpPr>
        <p:pic>
          <p:nvPicPr>
            <p:cNvPr id="1035" name="Picture 11" descr="C:\Users\pc\AppData\Local\Microsoft\Windows\Temporary Internet Files\Content.IE5\0MO71SHS\MC900415484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6899" y="5013176"/>
              <a:ext cx="1533302" cy="11283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692378" y="6021288"/>
              <a:ext cx="74642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EŠIT</a:t>
              </a:r>
              <a:endParaRPr lang="cs-CZ" sz="20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000361" y="4679468"/>
            <a:ext cx="1017017" cy="1654086"/>
            <a:chOff x="3482975" y="3759200"/>
            <a:chExt cx="1017017" cy="1654086"/>
          </a:xfrm>
        </p:grpSpPr>
        <p:pic>
          <p:nvPicPr>
            <p:cNvPr id="1028" name="Picture 4" descr="C:\Users\pc\AppData\Local\Microsoft\Windows\Temporary Internet Files\Content.IE5\MFSGWU2F\MC900441419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2975" y="3759200"/>
              <a:ext cx="1017017" cy="13607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3509557" y="5013176"/>
              <a:ext cx="76937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000" b="1" dirty="0" smtClean="0"/>
                <a:t>OVA</a:t>
              </a:r>
              <a:endParaRPr lang="cs-CZ" sz="2000" b="1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502686" y="131540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9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11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MFSGWU2F\MP9004486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28" y="666750"/>
            <a:ext cx="1941546" cy="129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12X6UJ6\MC9004413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502" y="2041623"/>
            <a:ext cx="1196727" cy="119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G9HC2RKH\MP900406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00" y="5284192"/>
            <a:ext cx="798208" cy="119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MFSGWU2F\MC9003015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763" y="3719513"/>
            <a:ext cx="1442045" cy="1083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0W3ZSVZK\MC9004417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444" y="4509121"/>
            <a:ext cx="1278350" cy="127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UBCK7WHC\MC90044179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866" y="4759380"/>
            <a:ext cx="1600076" cy="160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I0284AEK\MC90043627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932" y="3001653"/>
            <a:ext cx="1077297" cy="1077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\AppData\Local\Microsoft\Windows\Temporary Internet Files\Content.IE5\MFSGWU2F\MC9003871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563" y="5135536"/>
            <a:ext cx="1494037" cy="149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pc\AppData\Local\Microsoft\Windows\Temporary Internet Files\Content.IE5\0MO71SHS\MC9003264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01" y="2276872"/>
            <a:ext cx="1420813" cy="105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\AppData\Local\Microsoft\Windows\Temporary Internet Files\Content.IE5\W3EC231V\MP90044867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636912"/>
            <a:ext cx="1807509" cy="120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c\AppData\Local\Microsoft\Windows\Temporary Internet Files\Content.IE5\SSWO048N\MC90044141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024" y="1196752"/>
            <a:ext cx="1828800" cy="103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pc\AppData\Local\Microsoft\Windows\Temporary Internet Files\Content.IE5\0MO71SHS\MC90033236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538" y="666750"/>
            <a:ext cx="1830387" cy="12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-7563"/>
            <a:ext cx="59401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NAJDI OBRÁZKY SLOV, KTERÉ ZAČÍNAJÍ </a:t>
            </a:r>
            <a:r>
              <a:rPr lang="cs-CZ" b="1" dirty="0" smtClean="0"/>
              <a:t>HLÁSKOU </a:t>
            </a:r>
            <a:r>
              <a:rPr lang="cs-CZ" sz="2400" b="1" dirty="0" smtClean="0">
                <a:solidFill>
                  <a:srgbClr val="FF6600"/>
                </a:solidFill>
              </a:rPr>
              <a:t>S.</a:t>
            </a:r>
            <a:endParaRPr lang="cs-CZ" sz="24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446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0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0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0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0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5" descr="C:\Users\pc\AppData\Local\Microsoft\Windows\Temporary Internet Files\Content.IE5\0W3ZSVZK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050" y="1982468"/>
            <a:ext cx="1634942" cy="130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0MO71SHS\MP900406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112" y="1432205"/>
            <a:ext cx="1274666" cy="191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pc\AppData\Local\Microsoft\Windows\Temporary Internet Files\Content.IE5\0W3ZSVZK\MC9004417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836" y="3531958"/>
            <a:ext cx="1278350" cy="127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0MO71SHS\MC9003314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594" y="4653136"/>
            <a:ext cx="1166812" cy="179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0MO71SHS\MC900413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200477"/>
            <a:ext cx="1367450" cy="66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SSWO048N\MC9003561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76465"/>
            <a:ext cx="1658937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0MO71SHS\MC90043391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62" y="49022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BWREW4RW\MC9002523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06568"/>
            <a:ext cx="1825625" cy="130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368" y="4509120"/>
            <a:ext cx="1825625" cy="172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\AppData\Local\Microsoft\Windows\Temporary Internet Files\Content.IE5\SSWO048N\MP90014912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964383"/>
            <a:ext cx="1395065" cy="937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7142"/>
            <a:ext cx="6012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ŠKRTNI OBRÁZKY SLOV, KTERÉ HLÁSKOU </a:t>
            </a:r>
            <a:r>
              <a:rPr lang="cs-CZ" sz="2400" b="1" dirty="0" smtClean="0">
                <a:solidFill>
                  <a:srgbClr val="FF6600"/>
                </a:solidFill>
              </a:rPr>
              <a:t>S</a:t>
            </a:r>
            <a:r>
              <a:rPr lang="cs-CZ" b="1" dirty="0" smtClean="0"/>
              <a:t> </a:t>
            </a:r>
            <a:r>
              <a:rPr lang="cs-CZ" sz="2400" b="1" dirty="0" smtClean="0">
                <a:solidFill>
                  <a:srgbClr val="FF6600"/>
                </a:solidFill>
              </a:rPr>
              <a:t>NEZAČÍNAJÍ.</a:t>
            </a:r>
            <a:endParaRPr lang="cs-CZ" sz="2400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538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8AE1F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5725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44206" y="4911032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19868" y="1971037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61047" y="609119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15095" y="5432450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95572" y="3451066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05585" y="5834362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1560" y="1894766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28517" y="487217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2476" y="5733256"/>
            <a:ext cx="511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69362" y="2339679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12482" y="4970785"/>
            <a:ext cx="4780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17341" y="1073295"/>
            <a:ext cx="4138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40430" y="487705"/>
            <a:ext cx="5741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R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157863" y="1840189"/>
            <a:ext cx="790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433216" y="3124052"/>
            <a:ext cx="5725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B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7305" y="3707740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337725" y="4881934"/>
            <a:ext cx="790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103139" y="1378524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622797" y="129406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3963" y="4523183"/>
            <a:ext cx="59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030419" y="5428467"/>
            <a:ext cx="5277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811208" y="2171765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787386" y="4352330"/>
            <a:ext cx="562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55776" y="3429000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490498" y="2301854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82611" y="5375883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855536" y="3567225"/>
            <a:ext cx="6046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953991" y="2432702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73518" y="5805264"/>
            <a:ext cx="52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927436" y="408826"/>
            <a:ext cx="5629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778823" y="4352330"/>
            <a:ext cx="6527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O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2" y="13315"/>
            <a:ext cx="33925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HLEDEJ </a:t>
            </a:r>
            <a:r>
              <a:rPr lang="cs-CZ" b="1" dirty="0" smtClean="0"/>
              <a:t>HLÁSKU </a:t>
            </a:r>
            <a:r>
              <a:rPr lang="cs-CZ" sz="2800" b="1" dirty="0" smtClean="0">
                <a:solidFill>
                  <a:srgbClr val="00B050"/>
                </a:solidFill>
              </a:rPr>
              <a:t>S. </a:t>
            </a:r>
            <a:r>
              <a:rPr lang="cs-CZ" b="1" dirty="0"/>
              <a:t>KLIKNI NA NI.</a:t>
            </a:r>
          </a:p>
        </p:txBody>
      </p:sp>
    </p:spTree>
    <p:extLst>
      <p:ext uri="{BB962C8B-B14F-4D97-AF65-F5344CB8AC3E}">
        <p14:creationId xmlns:p14="http://schemas.microsoft.com/office/powerpoint/2010/main" val="319478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4" grpId="0"/>
      <p:bldP spid="19" grpId="0"/>
      <p:bldP spid="20" grpId="0"/>
      <p:bldP spid="21" grpId="0"/>
      <p:bldP spid="22" grpId="0"/>
      <p:bldP spid="23" grpId="0"/>
      <p:bldP spid="24" grpId="0"/>
      <p:bldP spid="27" grpId="0"/>
      <p:bldP spid="32" grpId="0"/>
      <p:bldP spid="34" grpId="0"/>
      <p:bldP spid="35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161271"/>
            <a:ext cx="6802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Do slov doplň hlásku S. Přetáhni ji na správné místo.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70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ovéPole 42"/>
          <p:cNvSpPr txBox="1"/>
          <p:nvPr/>
        </p:nvSpPr>
        <p:spPr>
          <a:xfrm>
            <a:off x="902678" y="2878996"/>
            <a:ext cx="66075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R</a:t>
            </a:r>
            <a:endParaRPr lang="cs-CZ" sz="6600" b="1" dirty="0"/>
          </a:p>
        </p:txBody>
      </p:sp>
      <p:grpSp>
        <p:nvGrpSpPr>
          <p:cNvPr id="70" name="Skupina 69"/>
          <p:cNvGrpSpPr/>
          <p:nvPr/>
        </p:nvGrpSpPr>
        <p:grpSpPr>
          <a:xfrm>
            <a:off x="267292" y="80739"/>
            <a:ext cx="4952613" cy="6706978"/>
            <a:chOff x="267292" y="80739"/>
            <a:chExt cx="4952613" cy="6706978"/>
          </a:xfrm>
        </p:grpSpPr>
        <p:grpSp>
          <p:nvGrpSpPr>
            <p:cNvPr id="12" name="Skupina 11"/>
            <p:cNvGrpSpPr/>
            <p:nvPr/>
          </p:nvGrpSpPr>
          <p:grpSpPr>
            <a:xfrm>
              <a:off x="291941" y="202689"/>
              <a:ext cx="3312368" cy="864096"/>
              <a:chOff x="899592" y="429816"/>
              <a:chExt cx="3312368" cy="864096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899592" y="429816"/>
                <a:ext cx="3312368" cy="86409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1547664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2195736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2843808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3503713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Skupina 18"/>
            <p:cNvGrpSpPr/>
            <p:nvPr/>
          </p:nvGrpSpPr>
          <p:grpSpPr>
            <a:xfrm>
              <a:off x="292928" y="1556792"/>
              <a:ext cx="3312368" cy="864096"/>
              <a:chOff x="899592" y="429816"/>
              <a:chExt cx="3312368" cy="864096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899592" y="429816"/>
                <a:ext cx="3312368" cy="86409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nice 20"/>
              <p:cNvCxnSpPr/>
              <p:nvPr/>
            </p:nvCxnSpPr>
            <p:spPr>
              <a:xfrm>
                <a:off x="1547664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2195736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2843808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3503713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6" name="Obdélník 25"/>
            <p:cNvSpPr/>
            <p:nvPr/>
          </p:nvSpPr>
          <p:spPr>
            <a:xfrm>
              <a:off x="291941" y="2996952"/>
              <a:ext cx="3312368" cy="86409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26"/>
            <p:cNvCxnSpPr/>
            <p:nvPr/>
          </p:nvCxnSpPr>
          <p:spPr>
            <a:xfrm>
              <a:off x="940013" y="2996952"/>
              <a:ext cx="0" cy="86409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588085" y="2996952"/>
              <a:ext cx="0" cy="86409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2236157" y="2996952"/>
              <a:ext cx="0" cy="86409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2896062" y="2996952"/>
              <a:ext cx="0" cy="864096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grpSp>
          <p:nvGrpSpPr>
            <p:cNvPr id="31" name="Skupina 30"/>
            <p:cNvGrpSpPr/>
            <p:nvPr/>
          </p:nvGrpSpPr>
          <p:grpSpPr>
            <a:xfrm>
              <a:off x="267292" y="4365104"/>
              <a:ext cx="3312368" cy="864096"/>
              <a:chOff x="899592" y="429816"/>
              <a:chExt cx="3312368" cy="864096"/>
            </a:xfrm>
          </p:grpSpPr>
          <p:sp>
            <p:nvSpPr>
              <p:cNvPr id="32" name="Obdélník 31"/>
              <p:cNvSpPr/>
              <p:nvPr/>
            </p:nvSpPr>
            <p:spPr>
              <a:xfrm>
                <a:off x="899592" y="429816"/>
                <a:ext cx="3312368" cy="86409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>
                <a:off x="1547664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2195736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2843808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>
                <a:off x="3503713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37" name="Skupina 36"/>
            <p:cNvGrpSpPr/>
            <p:nvPr/>
          </p:nvGrpSpPr>
          <p:grpSpPr>
            <a:xfrm>
              <a:off x="267292" y="5807494"/>
              <a:ext cx="3312368" cy="864096"/>
              <a:chOff x="899592" y="429816"/>
              <a:chExt cx="3312368" cy="864096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899592" y="429816"/>
                <a:ext cx="3312368" cy="86409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9" name="Přímá spojnice 38"/>
              <p:cNvCxnSpPr/>
              <p:nvPr/>
            </p:nvCxnSpPr>
            <p:spPr>
              <a:xfrm>
                <a:off x="1547664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2195736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2843808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3503713" y="429816"/>
                <a:ext cx="0" cy="864096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8" name="TextovéPole 47"/>
            <p:cNvSpPr txBox="1"/>
            <p:nvPr/>
          </p:nvSpPr>
          <p:spPr>
            <a:xfrm>
              <a:off x="4132654" y="3644944"/>
              <a:ext cx="18473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945019" y="89692"/>
              <a:ext cx="69762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Á</a:t>
              </a:r>
              <a:endParaRPr lang="cs-CZ" sz="6600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1539486" y="2878996"/>
              <a:ext cx="74251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N</a:t>
              </a:r>
              <a:endParaRPr lang="cs-CZ" sz="66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932328" y="5679721"/>
              <a:ext cx="720080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b="1" dirty="0" smtClean="0"/>
                <a:t>E</a:t>
              </a:r>
              <a:endParaRPr lang="cs-CZ" sz="66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 flipH="1">
              <a:off x="4416895" y="2542838"/>
              <a:ext cx="602353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2158311" y="1405491"/>
              <a:ext cx="75693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O</a:t>
              </a:r>
              <a:endParaRPr lang="cs-CZ" sz="66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1549342" y="80739"/>
              <a:ext cx="71846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D</a:t>
              </a:r>
              <a:endParaRPr lang="cs-CZ" sz="6600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2273172" y="2878996"/>
              <a:ext cx="59824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E</a:t>
              </a:r>
              <a:endParaRPr lang="cs-CZ" sz="6600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4695585" y="3567206"/>
              <a:ext cx="18473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891414" y="4243154"/>
              <a:ext cx="64807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b="1" dirty="0" smtClean="0"/>
                <a:t>O</a:t>
              </a:r>
              <a:endParaRPr lang="cs-CZ" sz="6600" b="1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447083" y="4365104"/>
              <a:ext cx="18473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4466588" y="5338467"/>
              <a:ext cx="18473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2860954" y="89692"/>
              <a:ext cx="75693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O</a:t>
              </a:r>
              <a:endParaRPr lang="cs-CZ" sz="6600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265712" y="80739"/>
              <a:ext cx="54213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L</a:t>
              </a:r>
              <a:endParaRPr lang="cs-CZ" sz="66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5035174" y="5386183"/>
              <a:ext cx="18473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4136373" y="5229200"/>
              <a:ext cx="18473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sz="6600" b="1" dirty="0">
                <a:solidFill>
                  <a:srgbClr val="0070C0"/>
                </a:solidFill>
              </a:endParaRPr>
            </a:p>
          </p:txBody>
        </p:sp>
      </p:grpSp>
      <p:sp>
        <p:nvSpPr>
          <p:cNvPr id="65" name="TextovéPole 64"/>
          <p:cNvSpPr txBox="1"/>
          <p:nvPr/>
        </p:nvSpPr>
        <p:spPr>
          <a:xfrm>
            <a:off x="6219935" y="264552"/>
            <a:ext cx="585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33CCFF"/>
                </a:solidFill>
              </a:rPr>
              <a:t>S</a:t>
            </a:r>
            <a:endParaRPr lang="cs-CZ" sz="6600" b="1" dirty="0">
              <a:solidFill>
                <a:srgbClr val="33CCFF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297603" y="1700808"/>
            <a:ext cx="103763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33CCFF"/>
                </a:solidFill>
              </a:rPr>
              <a:t>S</a:t>
            </a:r>
            <a:endParaRPr lang="cs-CZ" sz="6600" b="1" dirty="0">
              <a:solidFill>
                <a:srgbClr val="33CCFF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308301" y="5253496"/>
            <a:ext cx="585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33CCFF"/>
                </a:solidFill>
              </a:rPr>
              <a:t>S</a:t>
            </a:r>
            <a:endParaRPr lang="cs-CZ" sz="6600" b="1" dirty="0">
              <a:solidFill>
                <a:srgbClr val="33CCFF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313154" y="2947010"/>
            <a:ext cx="585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33CCFF"/>
                </a:solidFill>
              </a:rPr>
              <a:t>S</a:t>
            </a:r>
            <a:endParaRPr lang="cs-CZ" sz="6600" b="1" dirty="0">
              <a:solidFill>
                <a:srgbClr val="33CCFF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313154" y="4121204"/>
            <a:ext cx="585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33CCFF"/>
                </a:solidFill>
              </a:rPr>
              <a:t>S</a:t>
            </a:r>
            <a:endParaRPr lang="cs-CZ" sz="6600" b="1" dirty="0">
              <a:solidFill>
                <a:srgbClr val="33CCFF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930820" y="2869410"/>
            <a:ext cx="63190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C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52408" y="4278187"/>
            <a:ext cx="54213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L</a:t>
            </a:r>
            <a:endParaRPr lang="cs-CZ" sz="6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1435" y="4278187"/>
            <a:ext cx="4106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Í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63138" y="4212958"/>
            <a:ext cx="9236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M</a:t>
            </a:r>
            <a:endParaRPr lang="cs-CZ" sz="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85035" y="1405491"/>
            <a:ext cx="6030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T</a:t>
            </a:r>
            <a:endParaRPr lang="cs-CZ" sz="6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65537" y="1385250"/>
            <a:ext cx="66075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R</a:t>
            </a:r>
            <a:endParaRPr lang="cs-CZ" sz="6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84946" y="1434842"/>
            <a:ext cx="9236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M</a:t>
            </a:r>
            <a:endParaRPr lang="cs-CZ" sz="6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09127" y="5752127"/>
            <a:ext cx="585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Š</a:t>
            </a:r>
            <a:endParaRPr lang="cs-CZ" sz="6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31435" y="5685544"/>
            <a:ext cx="4106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I</a:t>
            </a:r>
            <a:endParaRPr lang="cs-CZ" sz="6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96354" y="5679721"/>
            <a:ext cx="6030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/>
              <a:t>T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83064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7645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Skládej slova. Na správné hlásky klikej. Obrázek ti pomůže.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91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273187" y="1199266"/>
            <a:ext cx="5485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36EF6"/>
                </a:solidFill>
              </a:rPr>
              <a:t>S</a:t>
            </a:r>
            <a:endParaRPr lang="cs-CZ" sz="6000" b="1" dirty="0">
              <a:solidFill>
                <a:srgbClr val="F36EF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312" y="1199266"/>
            <a:ext cx="68640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U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28384" y="4075548"/>
            <a:ext cx="7200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36EF6"/>
                </a:solidFill>
              </a:rPr>
              <a:t>S</a:t>
            </a:r>
            <a:endParaRPr lang="cs-CZ" sz="6000" b="1" dirty="0">
              <a:solidFill>
                <a:srgbClr val="F36EF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4090262"/>
            <a:ext cx="5100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L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92752" y="4095499"/>
            <a:ext cx="934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O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19913" y="4095499"/>
            <a:ext cx="69121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N</a:t>
            </a:r>
            <a:endParaRPr lang="cs-CZ" sz="6000" b="1" dirty="0">
              <a:solidFill>
                <a:srgbClr val="7030A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377007" y="3953538"/>
            <a:ext cx="4519029" cy="900100"/>
            <a:chOff x="377007" y="3953538"/>
            <a:chExt cx="4519029" cy="900100"/>
          </a:xfrm>
        </p:grpSpPr>
        <p:grpSp>
          <p:nvGrpSpPr>
            <p:cNvPr id="12" name="Skupina 11"/>
            <p:cNvGrpSpPr/>
            <p:nvPr/>
          </p:nvGrpSpPr>
          <p:grpSpPr>
            <a:xfrm>
              <a:off x="1727684" y="4006304"/>
              <a:ext cx="3168352" cy="793328"/>
              <a:chOff x="736340" y="5299968"/>
              <a:chExt cx="3168352" cy="793328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3112604" y="530120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>
                <a:off x="2320516" y="530120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1528428" y="529996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736340" y="530120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22" name="Picture 2" descr="C:\Users\pc\AppData\Local\Microsoft\Windows\Temporary Internet Files\Content.IE5\0MO71SHS\MP900409213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007" y="3953538"/>
              <a:ext cx="1350677" cy="9001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5" name="TextovéPole 14"/>
          <p:cNvSpPr txBox="1"/>
          <p:nvPr/>
        </p:nvSpPr>
        <p:spPr>
          <a:xfrm>
            <a:off x="5245639" y="1176688"/>
            <a:ext cx="6703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D</a:t>
            </a:r>
            <a:endParaRPr lang="cs-CZ" sz="6000" b="1" dirty="0">
              <a:solidFill>
                <a:srgbClr val="7030A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776969" y="1041700"/>
            <a:ext cx="3506999" cy="1173229"/>
            <a:chOff x="776969" y="1041700"/>
            <a:chExt cx="3506999" cy="1173229"/>
          </a:xfrm>
        </p:grpSpPr>
        <p:grpSp>
          <p:nvGrpSpPr>
            <p:cNvPr id="11" name="Skupina 10"/>
            <p:cNvGrpSpPr/>
            <p:nvPr/>
          </p:nvGrpSpPr>
          <p:grpSpPr>
            <a:xfrm>
              <a:off x="1907704" y="1288476"/>
              <a:ext cx="2376264" cy="793807"/>
              <a:chOff x="433009" y="1493168"/>
              <a:chExt cx="2376264" cy="793807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2017185" y="1494887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1225097" y="1494887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433009" y="1493168"/>
                <a:ext cx="792088" cy="79208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24" name="Picture 3" descr="C:\Users\pc\AppData\Local\Microsoft\Windows\Temporary Internet Files\Content.IE5\BWREW4RW\MC90037950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6969" y="1041700"/>
              <a:ext cx="1148829" cy="1173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23872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9.48415E-8 L -0.47031 0.009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24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48415E-8 L -0.51093 0.009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56" y="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27088E-6 L -0.69305 -0.0212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53" y="-1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4155E-6 L -0.4243 -0.0233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15" y="-1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1823E-7 L -0.43211 -0.0242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15" y="-1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41823E-7 L -0.1658 -0.0242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99" y="-1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41337E-6 L -0.18906 0.0129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62" y="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  <p:bldP spid="19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251524" y="116631"/>
            <a:ext cx="8435275" cy="6009528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Zdroje a citace: Microsoft - Office klipart</a:t>
            </a:r>
          </a:p>
        </p:txBody>
      </p:sp>
    </p:spTree>
    <p:extLst>
      <p:ext uri="{BB962C8B-B14F-4D97-AF65-F5344CB8AC3E}">
        <p14:creationId xmlns:p14="http://schemas.microsoft.com/office/powerpoint/2010/main" val="338280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444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Hláska S VY_32_INOVACE_1B_04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19</cp:revision>
  <dcterms:created xsi:type="dcterms:W3CDTF">2013-08-01T18:06:32Z</dcterms:created>
  <dcterms:modified xsi:type="dcterms:W3CDTF">2013-12-10T09:30:13Z</dcterms:modified>
</cp:coreProperties>
</file>