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DEF9FE"/>
    <a:srgbClr val="FFFFCC"/>
    <a:srgbClr val="FED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121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86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519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823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6318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194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5522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819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392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45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333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1FAE8-247D-4350-9920-46CE9728A904}" type="datetimeFigureOut">
              <a:rPr lang="cs-CZ" smtClean="0"/>
              <a:t>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5551E-6AB0-4FD7-A2C8-13F2E3E83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889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4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11" Type="http://schemas.openxmlformats.org/officeDocument/2006/relationships/image" Target="../media/image23.wmf"/><Relationship Id="rId5" Type="http://schemas.openxmlformats.org/officeDocument/2006/relationships/image" Target="../media/image12.jpeg"/><Relationship Id="rId10" Type="http://schemas.openxmlformats.org/officeDocument/2006/relationships/image" Target="../media/image22.wmf"/><Relationship Id="rId4" Type="http://schemas.openxmlformats.org/officeDocument/2006/relationships/image" Target="../media/image5.png"/><Relationship Id="rId9" Type="http://schemas.openxmlformats.org/officeDocument/2006/relationships/image" Target="../media/image21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Hláska J</a:t>
            </a:r>
            <a:r>
              <a:rPr lang="cs-CZ"/>
              <a:t/>
            </a:r>
            <a:br>
              <a:rPr lang="cs-CZ"/>
            </a:br>
            <a:r>
              <a:rPr lang="cs-CZ" smtClean="0"/>
              <a:t>VY_32_INOVACE_1B_05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100" dirty="0"/>
              <a:t>Číslo projektu: CZ.1.07/1.5.00/34.1056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</a:p>
          <a:p>
            <a:r>
              <a:rPr lang="cs-CZ" smtClean="0"/>
              <a:t>Jazyková </a:t>
            </a:r>
            <a:r>
              <a:rPr lang="cs-CZ" dirty="0" smtClean="0"/>
              <a:t>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62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sz="3400" b="1" dirty="0" smtClean="0"/>
              <a:t>Anotace: </a:t>
            </a:r>
            <a:r>
              <a:rPr lang="cs-CZ" sz="3400" dirty="0"/>
              <a:t>Tento materiál je určen pro žáky při spodní hranici těžké MR a zároveň s autismem. Někteří z </a:t>
            </a:r>
            <a:r>
              <a:rPr lang="cs-CZ" sz="3400" dirty="0" smtClean="0"/>
              <a:t>nich obtížně </a:t>
            </a:r>
            <a:r>
              <a:rPr lang="cs-CZ" sz="3400" dirty="0"/>
              <a:t>komunikují, neznají základní pojmy. </a:t>
            </a:r>
            <a:r>
              <a:rPr lang="cs-CZ" sz="3400" dirty="0" smtClean="0"/>
              <a:t>Materiál </a:t>
            </a:r>
            <a:r>
              <a:rPr lang="cs-CZ" sz="3400" dirty="0"/>
              <a:t>je vzhledem k </a:t>
            </a:r>
            <a:r>
              <a:rPr lang="cs-CZ" sz="3400" dirty="0" smtClean="0"/>
              <a:t>postižení </a:t>
            </a:r>
            <a:r>
              <a:rPr lang="cs-CZ" sz="3400" dirty="0"/>
              <a:t>adekvátní jejich možnostem. </a:t>
            </a:r>
            <a:r>
              <a:rPr lang="cs-CZ" sz="3400" dirty="0" smtClean="0"/>
              <a:t>Úkoly  jsou určeny k upevnění učiva – hláska J. Žáci si rozvíjejí fonematický sluch, zároveň se učí hlásku J poznat. Na první straně pojmenovávají obrázky – učí se vnímat hlásku J. Druhá strana je interaktivní. Žáci rozlišují obrázky slov, která hláskou J začínají. Správný obrázek po kliknutí zůstává na ploše, ostatní „zmizí“. Na třetím </a:t>
            </a:r>
            <a:r>
              <a:rPr lang="cs-CZ" sz="3400" dirty="0" err="1" smtClean="0"/>
              <a:t>slidu</a:t>
            </a:r>
            <a:r>
              <a:rPr lang="cs-CZ" sz="3400" dirty="0" smtClean="0"/>
              <a:t> pracují pomocí rukopisných poznámek – škrtají obrázky slov, která hláskou J nezačínají. Čtvrtá strana je interaktivní – žáci vyhledávají hlásku J mezi ostatními. Na páté straně doplňují hlásku J do slov. Zde pracují přetahováním. Na šestém </a:t>
            </a:r>
            <a:r>
              <a:rPr lang="cs-CZ" sz="3400" dirty="0" err="1" smtClean="0"/>
              <a:t>slidu</a:t>
            </a:r>
            <a:r>
              <a:rPr lang="cs-CZ" sz="3400" dirty="0" smtClean="0"/>
              <a:t> jsou slova, která začínají hláskou P. Úkolem žáků je doplňovat do slov ostatní hlásky. Tento </a:t>
            </a:r>
            <a:r>
              <a:rPr lang="cs-CZ" sz="3400" dirty="0" err="1" smtClean="0"/>
              <a:t>slide</a:t>
            </a:r>
            <a:r>
              <a:rPr lang="cs-CZ" sz="3400" dirty="0" smtClean="0"/>
              <a:t> je interaktivní, po kliknutí hláska „přiletí“ na správné místo. V posledním úkole již skládají celá slova z hlásek za pomoci obrázků. </a:t>
            </a:r>
          </a:p>
          <a:p>
            <a:pPr marL="0" indent="0">
              <a:buNone/>
            </a:pPr>
            <a:r>
              <a:rPr lang="cs-CZ" sz="3400" b="1" dirty="0" smtClean="0"/>
              <a:t>Délka trvání práce s tímto materiálem: </a:t>
            </a:r>
            <a:r>
              <a:rPr lang="cs-CZ" sz="3400" dirty="0" smtClean="0"/>
              <a:t>Zhruba 30 minut</a:t>
            </a:r>
          </a:p>
          <a:p>
            <a:pPr marL="0" indent="0">
              <a:buNone/>
            </a:pPr>
            <a:r>
              <a:rPr lang="cs-CZ" sz="3400" b="1" dirty="0" smtClean="0"/>
              <a:t>Autor</a:t>
            </a:r>
            <a:r>
              <a:rPr lang="cs-CZ" sz="3400" b="1" dirty="0"/>
              <a:t>:</a:t>
            </a:r>
            <a:r>
              <a:rPr lang="cs-CZ" sz="3400" dirty="0"/>
              <a:t> Daniela </a:t>
            </a:r>
            <a:r>
              <a:rPr lang="cs-CZ" sz="3400" dirty="0" err="1"/>
              <a:t>Tájková</a:t>
            </a:r>
            <a:endParaRPr lang="cs-CZ" sz="3400" dirty="0"/>
          </a:p>
          <a:p>
            <a:pPr marL="0" indent="0">
              <a:buNone/>
            </a:pPr>
            <a:r>
              <a:rPr lang="cs-CZ" sz="3400" b="1" dirty="0"/>
              <a:t>Datum </a:t>
            </a:r>
            <a:r>
              <a:rPr lang="cs-CZ" sz="3400" b="1" dirty="0" smtClean="0"/>
              <a:t>vytvoření: </a:t>
            </a:r>
            <a:r>
              <a:rPr lang="cs-CZ" sz="3400" dirty="0"/>
              <a:t>L</a:t>
            </a:r>
            <a:r>
              <a:rPr lang="cs-CZ" sz="3400" dirty="0" smtClean="0"/>
              <a:t>éto 2013</a:t>
            </a:r>
          </a:p>
          <a:p>
            <a:pPr marL="0" indent="0">
              <a:buNone/>
            </a:pPr>
            <a:r>
              <a:rPr lang="cs-CZ" sz="3400" b="1" dirty="0"/>
              <a:t>Speciální vzdělávací potřeby: </a:t>
            </a:r>
            <a:r>
              <a:rPr lang="cs-CZ" sz="3400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sz="3400" b="1" dirty="0" smtClean="0"/>
              <a:t>Vzdělávací </a:t>
            </a:r>
            <a:r>
              <a:rPr lang="cs-CZ" sz="3400" b="1" dirty="0"/>
              <a:t>obor: </a:t>
            </a:r>
            <a:r>
              <a:rPr lang="cs-CZ" sz="3400" dirty="0" smtClean="0"/>
              <a:t>Jazyková komunikace</a:t>
            </a:r>
          </a:p>
          <a:p>
            <a:pPr marL="0" lvl="0" indent="0">
              <a:buNone/>
            </a:pPr>
            <a:r>
              <a:rPr lang="cs-CZ" sz="3400" b="1" dirty="0"/>
              <a:t>Vyučovací předmět: </a:t>
            </a:r>
            <a:r>
              <a:rPr lang="cs-CZ" sz="3400" dirty="0"/>
              <a:t>Český jazyk a </a:t>
            </a:r>
            <a:r>
              <a:rPr lang="cs-CZ" sz="3400" dirty="0" smtClean="0"/>
              <a:t>literatura</a:t>
            </a:r>
          </a:p>
          <a:p>
            <a:pPr marL="0" indent="0">
              <a:buNone/>
            </a:pPr>
            <a:r>
              <a:rPr lang="cs-CZ" sz="3400" b="1" dirty="0" smtClean="0"/>
              <a:t>Druh </a:t>
            </a:r>
            <a:r>
              <a:rPr lang="cs-CZ" sz="3400" b="1" dirty="0"/>
              <a:t>učebního materiálu: </a:t>
            </a:r>
            <a:r>
              <a:rPr lang="cs-CZ" sz="3400" dirty="0"/>
              <a:t>Interaktivní DUM</a:t>
            </a:r>
          </a:p>
          <a:p>
            <a:pPr marL="0" indent="0">
              <a:buNone/>
            </a:pPr>
            <a:r>
              <a:rPr lang="cs-CZ" sz="3400" b="1" dirty="0" smtClean="0"/>
              <a:t>Inovace:</a:t>
            </a:r>
            <a:r>
              <a:rPr lang="cs-CZ" sz="3400" dirty="0" smtClean="0"/>
              <a:t> Rukopisné poznámky v rámci nového softwaru Microsoft 2010</a:t>
            </a:r>
          </a:p>
          <a:p>
            <a:pPr marL="0" indent="0">
              <a:buNone/>
            </a:pPr>
            <a:r>
              <a:rPr lang="cs-CZ" sz="3400" b="1" dirty="0" smtClean="0"/>
              <a:t>Cílová </a:t>
            </a:r>
            <a:r>
              <a:rPr lang="cs-CZ" sz="3400" b="1" dirty="0"/>
              <a:t>skupina: </a:t>
            </a:r>
            <a:r>
              <a:rPr lang="cs-CZ" sz="3400" dirty="0" smtClean="0"/>
              <a:t>Žák (PAS</a:t>
            </a:r>
            <a:r>
              <a:rPr lang="cs-CZ" sz="3400" dirty="0"/>
              <a:t>, MP, kombinované postižení </a:t>
            </a:r>
            <a:r>
              <a:rPr lang="cs-CZ" sz="3400" dirty="0" smtClean="0"/>
              <a:t>- MP </a:t>
            </a:r>
            <a:r>
              <a:rPr lang="cs-CZ" sz="3400" dirty="0"/>
              <a:t>v kombinaci se zdravotním znevýhodněním, MP v kombinaci </a:t>
            </a:r>
            <a:r>
              <a:rPr lang="cs-CZ" sz="3400"/>
              <a:t>s </a:t>
            </a:r>
            <a:r>
              <a:rPr lang="cs-CZ" sz="3400" smtClean="0"/>
              <a:t>PAS, </a:t>
            </a:r>
            <a:r>
              <a:rPr lang="cs-CZ" sz="3400"/>
              <a:t>vícečetné </a:t>
            </a:r>
            <a:r>
              <a:rPr lang="cs-CZ" sz="3400" smtClean="0"/>
              <a:t>postižení)</a:t>
            </a:r>
            <a:endParaRPr lang="cs-CZ" sz="3400" dirty="0"/>
          </a:p>
          <a:p>
            <a:pPr marL="0" indent="0">
              <a:buNone/>
            </a:pPr>
            <a:r>
              <a:rPr lang="cs-CZ" sz="3400" b="1" dirty="0" smtClean="0"/>
              <a:t>Stupeň </a:t>
            </a:r>
            <a:r>
              <a:rPr lang="cs-CZ" sz="3400" b="1" dirty="0"/>
              <a:t>a typ vzdělávání: </a:t>
            </a:r>
            <a:r>
              <a:rPr lang="cs-CZ" sz="3400" dirty="0" smtClean="0"/>
              <a:t>Praktická škola jednoletá</a:t>
            </a:r>
            <a:endParaRPr lang="cs-CZ" sz="3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860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5527639" y="1021931"/>
            <a:ext cx="2016224" cy="1747760"/>
            <a:chOff x="3477815" y="202957"/>
            <a:chExt cx="2016224" cy="1747760"/>
          </a:xfrm>
        </p:grpSpPr>
        <p:pic>
          <p:nvPicPr>
            <p:cNvPr id="1028" name="Picture 4" descr="C:\Users\pc\AppData\Local\Microsoft\Windows\Temporary Internet Files\Content.IE5\SSWO048N\MP900178693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7815" y="202957"/>
              <a:ext cx="2016224" cy="1347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3960432" y="1550607"/>
              <a:ext cx="8499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EHNĚ</a:t>
              </a:r>
              <a:endParaRPr lang="cs-CZ" sz="2000" b="1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7714617" y="2449902"/>
            <a:ext cx="1170362" cy="2037955"/>
            <a:chOff x="6345319" y="188640"/>
            <a:chExt cx="1170362" cy="2037955"/>
          </a:xfrm>
        </p:grpSpPr>
        <p:pic>
          <p:nvPicPr>
            <p:cNvPr id="1033" name="Picture 9" descr="C:\Users\pc\AppData\Local\Microsoft\Windows\Temporary Internet Files\Content.IE5\BWREW4RW\MP900309618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5319" y="188640"/>
              <a:ext cx="1170362" cy="16402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525304" y="1826485"/>
              <a:ext cx="82105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EHLA</a:t>
              </a:r>
              <a:endParaRPr lang="cs-CZ" sz="2000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6596498" y="5063603"/>
            <a:ext cx="1833562" cy="1171459"/>
            <a:chOff x="3569146" y="605356"/>
            <a:chExt cx="1833562" cy="1171459"/>
          </a:xfrm>
        </p:grpSpPr>
        <p:pic>
          <p:nvPicPr>
            <p:cNvPr id="1029" name="Picture 5" descr="C:\Users\pc\AppData\Local\Microsoft\Windows\Temporary Internet Files\Content.IE5\0MO71SHS\MC900337944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9146" y="605356"/>
              <a:ext cx="1833562" cy="768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3883935" y="1376705"/>
              <a:ext cx="12039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EŠTĚRKA</a:t>
              </a:r>
              <a:endParaRPr lang="cs-CZ" sz="2000" b="1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355655" y="4487857"/>
            <a:ext cx="1504377" cy="1824505"/>
            <a:chOff x="3139631" y="1357085"/>
            <a:chExt cx="1504377" cy="1824505"/>
          </a:xfrm>
        </p:grpSpPr>
        <p:pic>
          <p:nvPicPr>
            <p:cNvPr id="1037" name="Picture 13" descr="C:\Users\pc\AppData\Local\Microsoft\Windows\Temporary Internet Files\Content.IE5\W3EC231V\MC900441708[1]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9631" y="1357085"/>
              <a:ext cx="1504377" cy="15043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3403993" y="2781480"/>
              <a:ext cx="97565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ABLKO</a:t>
              </a:r>
              <a:endParaRPr lang="cs-CZ" sz="2000" b="1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1707066" y="2662284"/>
            <a:ext cx="1934473" cy="1689307"/>
            <a:chOff x="3189921" y="4169754"/>
            <a:chExt cx="1934473" cy="1689307"/>
          </a:xfrm>
        </p:grpSpPr>
        <p:pic>
          <p:nvPicPr>
            <p:cNvPr id="1038" name="Picture 14" descr="C:\Users\pc\AppData\Local\Microsoft\Windows\Temporary Internet Files\Content.IE5\0MO71SHS\MP900448497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9921" y="4169754"/>
              <a:ext cx="1934473" cy="1289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707904" y="5458951"/>
              <a:ext cx="7780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ÍDLO</a:t>
              </a:r>
              <a:endParaRPr lang="cs-CZ" sz="2000" b="1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352539" y="4428633"/>
            <a:ext cx="1812925" cy="2060635"/>
            <a:chOff x="3051051" y="1412776"/>
            <a:chExt cx="1812925" cy="2060635"/>
          </a:xfrm>
        </p:grpSpPr>
        <p:pic>
          <p:nvPicPr>
            <p:cNvPr id="1031" name="Picture 7" descr="C:\Users\pc\AppData\Local\Microsoft\Windows\Temporary Internet Files\Content.IE5\BWREW4RW\MC900157183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1051" y="1412776"/>
              <a:ext cx="1812925" cy="1660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419872" y="3073301"/>
              <a:ext cx="9551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EZERO</a:t>
              </a:r>
              <a:endParaRPr lang="cs-CZ" sz="2000" b="1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385079" y="1412776"/>
            <a:ext cx="1172815" cy="1477923"/>
            <a:chOff x="697817" y="2808781"/>
            <a:chExt cx="1172815" cy="1477923"/>
          </a:xfrm>
        </p:grpSpPr>
        <p:pic>
          <p:nvPicPr>
            <p:cNvPr id="1036" name="Picture 12" descr="C:\Users\pc\AppData\Local\Microsoft\Windows\Temporary Internet Files\Content.IE5\BWREW4RW\MC900436899[1].pn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817" y="2808781"/>
              <a:ext cx="1172815" cy="1172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726828" y="3886594"/>
              <a:ext cx="106586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AHODA</a:t>
              </a:r>
              <a:endParaRPr lang="cs-CZ" sz="20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989056" y="2973624"/>
            <a:ext cx="1324069" cy="1847083"/>
            <a:chOff x="3422556" y="598794"/>
            <a:chExt cx="1324069" cy="1847083"/>
          </a:xfrm>
        </p:grpSpPr>
        <p:pic>
          <p:nvPicPr>
            <p:cNvPr id="1026" name="Picture 2" descr="C:\Users\pc\AppData\Local\Microsoft\Windows\Temporary Internet Files\Content.IE5\BWREW4RW\MC900356157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2556" y="598794"/>
              <a:ext cx="1324069" cy="14469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3779912" y="2045767"/>
              <a:ext cx="7970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solidFill>
                    <a:srgbClr val="FF0000"/>
                  </a:solidFill>
                </a:rPr>
                <a:t>J</a:t>
              </a:r>
              <a:r>
                <a:rPr lang="cs-CZ" sz="2000" b="1" dirty="0" smtClean="0"/>
                <a:t>ELEN</a:t>
              </a:r>
              <a:endParaRPr lang="cs-CZ" sz="2000" b="1" dirty="0"/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3611011" y="237101"/>
            <a:ext cx="5918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J</a:t>
            </a:r>
            <a:endParaRPr lang="cs-CZ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45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AppData\Local\Microsoft\Windows\Temporary Internet Files\Content.IE5\BWREW4RW\MC9003324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83" y="1124744"/>
            <a:ext cx="1404392" cy="136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W3EC231V\MC9003469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80" y="836712"/>
            <a:ext cx="1828800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SSWO048N\MP9004393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284984"/>
            <a:ext cx="1224136" cy="183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BWREW4RW\MC90034694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75" y="4617827"/>
            <a:ext cx="1614960" cy="118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AppData\Local\Microsoft\Windows\Temporary Internet Files\Content.IE5\SSWO048N\MC9004119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23605"/>
            <a:ext cx="1668610" cy="152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AppData\Local\Microsoft\Windows\Temporary Internet Files\Content.IE5\0MO71SHS\MC90024609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79" y="5380077"/>
            <a:ext cx="1694383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C:\Users\pc\AppData\Local\Microsoft\Windows\Temporary Internet Files\Content.IE5\SSWO048N\MC90033236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45" y="2866577"/>
            <a:ext cx="1830388" cy="139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pc\AppData\Local\Microsoft\Windows\Temporary Internet Files\Content.IE5\BWREW4RW\MC900441395[1].wmf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068960"/>
            <a:ext cx="1809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C:\Users\pc\AppData\Local\Microsoft\Windows\Temporary Internet Files\Content.IE5\BWREW4RW\MP90040153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720" y="1444421"/>
            <a:ext cx="1238567" cy="154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2178" y="0"/>
            <a:ext cx="64940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NAJDI OBRÁZKY SLOV, KTERÉ </a:t>
            </a:r>
            <a:r>
              <a:rPr lang="cs-CZ" b="1" smtClean="0"/>
              <a:t>ZAČÍNAJÍ HLÁSKOU </a:t>
            </a:r>
            <a:r>
              <a:rPr lang="cs-CZ" b="1" smtClean="0">
                <a:solidFill>
                  <a:srgbClr val="FF6600"/>
                </a:solidFill>
              </a:rPr>
              <a:t> </a:t>
            </a:r>
            <a:r>
              <a:rPr lang="cs-CZ" sz="2400" b="1" dirty="0" smtClean="0">
                <a:solidFill>
                  <a:srgbClr val="FF6600"/>
                </a:solidFill>
              </a:rPr>
              <a:t>J .</a:t>
            </a:r>
            <a:endParaRPr lang="cs-CZ" sz="24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79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F9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385079" y="1412776"/>
            <a:ext cx="1172815" cy="1477923"/>
            <a:chOff x="697817" y="2808781"/>
            <a:chExt cx="1172815" cy="1477923"/>
          </a:xfrm>
        </p:grpSpPr>
        <p:pic>
          <p:nvPicPr>
            <p:cNvPr id="9" name="Picture 12" descr="C:\Users\pc\AppData\Local\Microsoft\Windows\Temporary Internet Files\Content.IE5\BWREW4RW\MC900436899[1]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7817" y="2808781"/>
              <a:ext cx="1172815" cy="11728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726828" y="3886594"/>
              <a:ext cx="106586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/>
                <a:t>JAHODA</a:t>
              </a:r>
              <a:endParaRPr lang="cs-CZ" sz="2000" b="1" dirty="0"/>
            </a:p>
          </p:txBody>
        </p:sp>
      </p:grpSp>
      <p:pic>
        <p:nvPicPr>
          <p:cNvPr id="12" name="Picture 5" descr="C:\Users\pc\AppData\Local\Microsoft\Windows\Temporary Internet Files\Content.IE5\0MO71SHS\MC9003379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498" y="5063603"/>
            <a:ext cx="1833562" cy="76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3" descr="C:\Users\pc\AppData\Local\Microsoft\Windows\Temporary Internet Files\Content.IE5\W3EC231V\MC90044170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098920"/>
            <a:ext cx="1504377" cy="150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:\Users\pc\AppData\Local\Microsoft\Windows\Temporary Internet Files\Content.IE5\SSWO048N\MP90043931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74403"/>
            <a:ext cx="1224136" cy="1837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pc\AppData\Local\Microsoft\Windows\Temporary Internet Files\Content.IE5\W3EC231V\MC90034698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056" y="3302744"/>
            <a:ext cx="1828800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c\AppData\Local\Microsoft\Windows\Temporary Internet Files\Content.IE5\W3EC231V\MC90032445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5101"/>
            <a:ext cx="1272803" cy="1283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0MO71SHS\MC90010935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407" y="4725144"/>
            <a:ext cx="1394730" cy="122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SSWO048N\MC90043457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5" y="3074292"/>
            <a:ext cx="1333783" cy="152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\AppData\Local\Microsoft\Windows\Temporary Internet Files\Content.IE5\W3EC231V\MC90043820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730" y="2690644"/>
            <a:ext cx="1177925" cy="163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pc\AppData\Local\Microsoft\Windows\Temporary Internet Files\Content.IE5\0MO71SHS\MC90003042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313" y="847766"/>
            <a:ext cx="2189931" cy="92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pc\AppData\Local\Microsoft\Windows\Temporary Internet Files\Content.IE5\BWREW4RW\MC90025216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407" y="1585466"/>
            <a:ext cx="1825625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0" y="1056"/>
            <a:ext cx="6660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ŠKRTNI OBRÁZKY SLOV, KTERÉ HLÁSKOU </a:t>
            </a:r>
            <a:r>
              <a:rPr lang="cs-CZ" sz="2400" b="1" dirty="0" smtClean="0">
                <a:solidFill>
                  <a:srgbClr val="FF6600"/>
                </a:solidFill>
              </a:rPr>
              <a:t>J NEZAČÍNAJÍ.</a:t>
            </a:r>
            <a:endParaRPr lang="cs-CZ" sz="2400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2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CCFFFF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764704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344206" y="4911032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919868" y="1971037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61047" y="609119"/>
            <a:ext cx="5533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P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15095" y="5432450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995572" y="3451066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05585" y="5834362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11560" y="1894766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828517" y="487217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587" y="5815418"/>
            <a:ext cx="4138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069362" y="2339679"/>
            <a:ext cx="4780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L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012482" y="4970785"/>
            <a:ext cx="4780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L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917341" y="1073295"/>
            <a:ext cx="6206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40430" y="487705"/>
            <a:ext cx="5020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F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8157863" y="1840189"/>
            <a:ext cx="5277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T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433216" y="3124052"/>
            <a:ext cx="6222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H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57305" y="3707740"/>
            <a:ext cx="5629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337725" y="4881934"/>
            <a:ext cx="7906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M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103139" y="1378524"/>
            <a:ext cx="5517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C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622797" y="129406"/>
            <a:ext cx="5934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V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7193963" y="4523183"/>
            <a:ext cx="5934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V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6030419" y="5428467"/>
            <a:ext cx="6367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2811208" y="2171765"/>
            <a:ext cx="572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B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1787386" y="4352330"/>
            <a:ext cx="6415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N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555776" y="3429000"/>
            <a:ext cx="6046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1490498" y="2301854"/>
            <a:ext cx="6046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82611" y="5375883"/>
            <a:ext cx="6046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7855536" y="3567225"/>
            <a:ext cx="6046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953991" y="2432702"/>
            <a:ext cx="5229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7973518" y="5805264"/>
            <a:ext cx="5229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927436" y="408826"/>
            <a:ext cx="5741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R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778823" y="4352330"/>
            <a:ext cx="6527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3979" y="100584"/>
            <a:ext cx="32337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HLEDEJ </a:t>
            </a:r>
            <a:r>
              <a:rPr lang="cs-CZ" b="1" dirty="0" smtClean="0">
                <a:solidFill>
                  <a:schemeClr val="bg1"/>
                </a:solidFill>
              </a:rPr>
              <a:t>HLÁSKU J. KLIKNI </a:t>
            </a:r>
            <a:r>
              <a:rPr lang="cs-CZ" b="1" dirty="0">
                <a:solidFill>
                  <a:schemeClr val="bg1"/>
                </a:solidFill>
              </a:rPr>
              <a:t>NA NI.</a:t>
            </a:r>
          </a:p>
        </p:txBody>
      </p:sp>
    </p:spTree>
    <p:extLst>
      <p:ext uri="{BB962C8B-B14F-4D97-AF65-F5344CB8AC3E}">
        <p14:creationId xmlns:p14="http://schemas.microsoft.com/office/powerpoint/2010/main" val="373668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4" grpId="0"/>
      <p:bldP spid="19" grpId="0"/>
      <p:bldP spid="20" grpId="0"/>
      <p:bldP spid="21" grpId="0"/>
      <p:bldP spid="22" grpId="0"/>
      <p:bldP spid="23" grpId="0"/>
      <p:bldP spid="24" grpId="0"/>
      <p:bldP spid="27" grpId="0"/>
      <p:bldP spid="32" grpId="0"/>
      <p:bldP spid="34" grpId="0"/>
      <p:bldP spid="35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7504" y="161271"/>
            <a:ext cx="6802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468EA"/>
                </a:solidFill>
              </a:rPr>
              <a:t>Do slov doplň hlásku J. Přetáhni ji na správné místo.</a:t>
            </a:r>
            <a:endParaRPr lang="cs-CZ" sz="2400" b="1" dirty="0">
              <a:solidFill>
                <a:srgbClr val="F468E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11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ovéPole 42"/>
          <p:cNvSpPr txBox="1"/>
          <p:nvPr/>
        </p:nvSpPr>
        <p:spPr>
          <a:xfrm>
            <a:off x="2319399" y="5685544"/>
            <a:ext cx="5421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L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1552788" y="5687667"/>
            <a:ext cx="71846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D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959381" y="1432950"/>
            <a:ext cx="5982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E</a:t>
            </a:r>
            <a:endParaRPr lang="cs-CZ" sz="6600" b="1" dirty="0">
              <a:solidFill>
                <a:srgbClr val="008000"/>
              </a:solidFill>
            </a:endParaRPr>
          </a:p>
        </p:txBody>
      </p:sp>
      <p:grpSp>
        <p:nvGrpSpPr>
          <p:cNvPr id="25" name="Skupina 24"/>
          <p:cNvGrpSpPr/>
          <p:nvPr/>
        </p:nvGrpSpPr>
        <p:grpSpPr>
          <a:xfrm>
            <a:off x="292928" y="1556792"/>
            <a:ext cx="3312368" cy="864096"/>
            <a:chOff x="292928" y="1556792"/>
            <a:chExt cx="3312368" cy="864096"/>
          </a:xfrm>
        </p:grpSpPr>
        <p:sp>
          <p:nvSpPr>
            <p:cNvPr id="20" name="Obdélník 19"/>
            <p:cNvSpPr/>
            <p:nvPr/>
          </p:nvSpPr>
          <p:spPr>
            <a:xfrm>
              <a:off x="292928" y="1556792"/>
              <a:ext cx="3312368" cy="86409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8000"/>
                </a:solidFill>
              </a:endParaRPr>
            </a:p>
          </p:txBody>
        </p:sp>
        <p:cxnSp>
          <p:nvCxnSpPr>
            <p:cNvPr id="21" name="Přímá spojnice 20"/>
            <p:cNvCxnSpPr/>
            <p:nvPr/>
          </p:nvCxnSpPr>
          <p:spPr>
            <a:xfrm>
              <a:off x="941000" y="155679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1589072" y="155679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2237144" y="155679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897049" y="155679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2" name="Skupina 71"/>
          <p:cNvGrpSpPr/>
          <p:nvPr/>
        </p:nvGrpSpPr>
        <p:grpSpPr>
          <a:xfrm>
            <a:off x="267292" y="5807494"/>
            <a:ext cx="3312368" cy="864096"/>
            <a:chOff x="267292" y="5807494"/>
            <a:chExt cx="3312368" cy="864096"/>
          </a:xfrm>
        </p:grpSpPr>
        <p:sp>
          <p:nvSpPr>
            <p:cNvPr id="38" name="Obdélník 37"/>
            <p:cNvSpPr/>
            <p:nvPr/>
          </p:nvSpPr>
          <p:spPr>
            <a:xfrm>
              <a:off x="267292" y="5807494"/>
              <a:ext cx="3312368" cy="86409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8000"/>
                </a:solidFill>
              </a:endParaRPr>
            </a:p>
          </p:txBody>
        </p:sp>
        <p:cxnSp>
          <p:nvCxnSpPr>
            <p:cNvPr id="39" name="Přímá spojnice 38"/>
            <p:cNvCxnSpPr/>
            <p:nvPr/>
          </p:nvCxnSpPr>
          <p:spPr>
            <a:xfrm>
              <a:off x="915364" y="580749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1563436" y="580749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2211508" y="580749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2871413" y="580749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1" name="TextovéPole 50"/>
          <p:cNvSpPr txBox="1"/>
          <p:nvPr/>
        </p:nvSpPr>
        <p:spPr>
          <a:xfrm>
            <a:off x="2951877" y="1434842"/>
            <a:ext cx="74251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N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219193" y="1441828"/>
            <a:ext cx="5982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E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1617710" y="1441828"/>
            <a:ext cx="5421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L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6219935" y="264552"/>
            <a:ext cx="4651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6600"/>
                </a:solidFill>
              </a:rPr>
              <a:t>J</a:t>
            </a:r>
            <a:endParaRPr lang="cs-CZ" sz="6600" b="1" dirty="0">
              <a:solidFill>
                <a:srgbClr val="FF66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6297603" y="1700808"/>
            <a:ext cx="10376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6600"/>
                </a:solidFill>
              </a:rPr>
              <a:t>J</a:t>
            </a:r>
            <a:endParaRPr lang="cs-CZ" sz="6600" b="1" dirty="0">
              <a:solidFill>
                <a:srgbClr val="FF6600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6308301" y="5253496"/>
            <a:ext cx="4651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6600"/>
                </a:solidFill>
              </a:rPr>
              <a:t>J</a:t>
            </a:r>
            <a:endParaRPr lang="cs-CZ" sz="6600" b="1" dirty="0">
              <a:solidFill>
                <a:srgbClr val="FF660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313154" y="2947010"/>
            <a:ext cx="4651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6600"/>
                </a:solidFill>
              </a:rPr>
              <a:t>J</a:t>
            </a:r>
            <a:endParaRPr lang="cs-CZ" sz="6600" b="1" dirty="0">
              <a:solidFill>
                <a:srgbClr val="FF6600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6313154" y="4121204"/>
            <a:ext cx="46519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FF6600"/>
                </a:solidFill>
              </a:rPr>
              <a:t>J</a:t>
            </a:r>
            <a:endParaRPr lang="cs-CZ" sz="6600" b="1" dirty="0">
              <a:solidFill>
                <a:srgbClr val="FF6600"/>
              </a:solidFill>
            </a:endParaRPr>
          </a:p>
        </p:txBody>
      </p:sp>
      <p:grpSp>
        <p:nvGrpSpPr>
          <p:cNvPr id="46" name="Skupina 45"/>
          <p:cNvGrpSpPr/>
          <p:nvPr/>
        </p:nvGrpSpPr>
        <p:grpSpPr>
          <a:xfrm>
            <a:off x="267292" y="4243154"/>
            <a:ext cx="3312368" cy="1141786"/>
            <a:chOff x="267292" y="4243154"/>
            <a:chExt cx="3312368" cy="1141786"/>
          </a:xfrm>
        </p:grpSpPr>
        <p:sp>
          <p:nvSpPr>
            <p:cNvPr id="32" name="Obdélník 31"/>
            <p:cNvSpPr/>
            <p:nvPr/>
          </p:nvSpPr>
          <p:spPr>
            <a:xfrm>
              <a:off x="267292" y="4365104"/>
              <a:ext cx="3312368" cy="86409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8000"/>
                </a:solidFill>
              </a:endParaRPr>
            </a:p>
          </p:txBody>
        </p:sp>
        <p:cxnSp>
          <p:nvCxnSpPr>
            <p:cNvPr id="33" name="Přímá spojnice 32"/>
            <p:cNvCxnSpPr/>
            <p:nvPr/>
          </p:nvCxnSpPr>
          <p:spPr>
            <a:xfrm>
              <a:off x="915364" y="436510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1563436" y="436510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Přímá spojnice 34"/>
            <p:cNvCxnSpPr/>
            <p:nvPr/>
          </p:nvCxnSpPr>
          <p:spPr>
            <a:xfrm>
              <a:off x="2211508" y="436510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2871413" y="4365104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TextovéPole 58"/>
            <p:cNvSpPr txBox="1"/>
            <p:nvPr/>
          </p:nvSpPr>
          <p:spPr>
            <a:xfrm>
              <a:off x="2206333" y="4276944"/>
              <a:ext cx="74251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N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965195" y="4243154"/>
              <a:ext cx="59824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E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1517691" y="4276944"/>
              <a:ext cx="71846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H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2951877" y="4276944"/>
              <a:ext cx="59824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Ě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291941" y="2872917"/>
            <a:ext cx="3355270" cy="1131667"/>
            <a:chOff x="291941" y="2872917"/>
            <a:chExt cx="3355270" cy="1131667"/>
          </a:xfrm>
        </p:grpSpPr>
        <p:sp>
          <p:nvSpPr>
            <p:cNvPr id="26" name="Obdélník 25"/>
            <p:cNvSpPr/>
            <p:nvPr/>
          </p:nvSpPr>
          <p:spPr>
            <a:xfrm>
              <a:off x="291941" y="2996952"/>
              <a:ext cx="3312368" cy="86409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8000"/>
                </a:solidFill>
              </a:endParaRPr>
            </a:p>
          </p:txBody>
        </p:sp>
        <p:cxnSp>
          <p:nvCxnSpPr>
            <p:cNvPr id="27" name="Přímá spojnice 26"/>
            <p:cNvCxnSpPr/>
            <p:nvPr/>
          </p:nvCxnSpPr>
          <p:spPr>
            <a:xfrm>
              <a:off x="940013" y="299695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1588085" y="299695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>
              <a:off x="2236157" y="299695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2896062" y="2996952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4" name="TextovéPole 53"/>
            <p:cNvSpPr txBox="1"/>
            <p:nvPr/>
          </p:nvSpPr>
          <p:spPr>
            <a:xfrm>
              <a:off x="2890273" y="2872917"/>
              <a:ext cx="756938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O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1599925" y="2875002"/>
              <a:ext cx="71846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D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146932" y="2896588"/>
              <a:ext cx="41069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Í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291752" y="2885317"/>
              <a:ext cx="54213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L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2947068" y="5685544"/>
            <a:ext cx="5982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E</a:t>
            </a:r>
            <a:endParaRPr lang="cs-CZ" sz="6600" b="1" dirty="0">
              <a:solidFill>
                <a:srgbClr val="008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968951" y="5685544"/>
            <a:ext cx="5982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b="1" dirty="0" smtClean="0">
                <a:solidFill>
                  <a:srgbClr val="008000"/>
                </a:solidFill>
              </a:rPr>
              <a:t>E</a:t>
            </a:r>
            <a:endParaRPr lang="cs-CZ" sz="6600" b="1" dirty="0">
              <a:solidFill>
                <a:srgbClr val="008000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291941" y="80739"/>
            <a:ext cx="3312368" cy="1121058"/>
            <a:chOff x="291941" y="80739"/>
            <a:chExt cx="3312368" cy="1121058"/>
          </a:xfrm>
        </p:grpSpPr>
        <p:sp>
          <p:nvSpPr>
            <p:cNvPr id="5" name="Obdélník 4"/>
            <p:cNvSpPr/>
            <p:nvPr/>
          </p:nvSpPr>
          <p:spPr>
            <a:xfrm>
              <a:off x="291941" y="202689"/>
              <a:ext cx="3312368" cy="86409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008000"/>
                </a:solidFill>
              </a:endParaRPr>
            </a:p>
          </p:txBody>
        </p:sp>
        <p:cxnSp>
          <p:nvCxnSpPr>
            <p:cNvPr id="7" name="Přímá spojnice 6"/>
            <p:cNvCxnSpPr/>
            <p:nvPr/>
          </p:nvCxnSpPr>
          <p:spPr>
            <a:xfrm>
              <a:off x="940013" y="202689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>
              <a:off x="1588085" y="202689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>
              <a:off x="2236157" y="202689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>
              <a:off x="2896062" y="202689"/>
              <a:ext cx="0" cy="864096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52" name="TextovéPole 51"/>
            <p:cNvSpPr txBox="1"/>
            <p:nvPr/>
          </p:nvSpPr>
          <p:spPr>
            <a:xfrm>
              <a:off x="952222" y="93801"/>
              <a:ext cx="7200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E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2236157" y="93801"/>
              <a:ext cx="598241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E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617710" y="93801"/>
              <a:ext cx="588623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Ž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2922222" y="80739"/>
              <a:ext cx="647934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b="1" dirty="0" smtClean="0">
                  <a:solidFill>
                    <a:srgbClr val="008000"/>
                  </a:solidFill>
                </a:rPr>
                <a:t>K</a:t>
              </a:r>
              <a:endParaRPr lang="cs-CZ" sz="6600" b="1" dirty="0">
                <a:solidFill>
                  <a:srgbClr val="008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988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00953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Zdroje a citace: Microsoft - </a:t>
            </a:r>
            <a:r>
              <a:rPr lang="cs-CZ"/>
              <a:t>O</a:t>
            </a:r>
            <a:r>
              <a:rPr lang="cs-CZ" smtClean="0"/>
              <a:t>ffice klipart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2276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424</Words>
  <Application>Microsoft Office PowerPoint</Application>
  <PresentationFormat>Předvádění na obrazovce (4:3)</PresentationFormat>
  <Paragraphs>87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Hláska J VY_32_INOVACE_1B_05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17</cp:revision>
  <dcterms:created xsi:type="dcterms:W3CDTF">2013-08-01T20:30:17Z</dcterms:created>
  <dcterms:modified xsi:type="dcterms:W3CDTF">2013-12-04T16:06:28Z</dcterms:modified>
</cp:coreProperties>
</file>