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64" r:id="rId2"/>
    <p:sldId id="266" r:id="rId3"/>
    <p:sldId id="256" r:id="rId4"/>
    <p:sldId id="257" r:id="rId5"/>
    <p:sldId id="263" r:id="rId6"/>
    <p:sldId id="258" r:id="rId7"/>
    <p:sldId id="259" r:id="rId8"/>
    <p:sldId id="260" r:id="rId9"/>
    <p:sldId id="261" r:id="rId10"/>
    <p:sldId id="262" r:id="rId11"/>
    <p:sldId id="265" r:id="rId12"/>
    <p:sldId id="26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57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0E39BACE-D87C-4A28-B8CD-6FC9A57FDBAD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A774E-1BE0-473D-AC11-31638E0520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ACE-D87C-4A28-B8CD-6FC9A57FDBAD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A774E-1BE0-473D-AC11-31638E0520AC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ACE-D87C-4A28-B8CD-6FC9A57FDBAD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A774E-1BE0-473D-AC11-31638E0520AC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ACE-D87C-4A28-B8CD-6FC9A57FDBAD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A774E-1BE0-473D-AC11-31638E0520A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ACE-D87C-4A28-B8CD-6FC9A57FDBAD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A774E-1BE0-473D-AC11-31638E0520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ACE-D87C-4A28-B8CD-6FC9A57FDBAD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A774E-1BE0-473D-AC11-31638E0520AC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ACE-D87C-4A28-B8CD-6FC9A57FDBAD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A774E-1BE0-473D-AC11-31638E0520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ACE-D87C-4A28-B8CD-6FC9A57FDBAD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A774E-1BE0-473D-AC11-31638E0520A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ACE-D87C-4A28-B8CD-6FC9A57FDBAD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A774E-1BE0-473D-AC11-31638E0520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ACE-D87C-4A28-B8CD-6FC9A57FDBAD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A774E-1BE0-473D-AC11-31638E0520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9BACE-D87C-4A28-B8CD-6FC9A57FDBAD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A774E-1BE0-473D-AC11-31638E0520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0E39BACE-D87C-4A28-B8CD-6FC9A57FDBAD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6F4A774E-1BE0-473D-AC11-31638E0520A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1.e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1011014"/>
              </p:ext>
            </p:extLst>
          </p:nvPr>
        </p:nvGraphicFramePr>
        <p:xfrm>
          <a:off x="1187624" y="3171698"/>
          <a:ext cx="6552727" cy="17601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9719"/>
                <a:gridCol w="4963008"/>
              </a:tblGrid>
              <a:tr h="3017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bg2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bg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7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</a:rPr>
                        <a:t> Petra Pláničková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7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VY_32_INOVACE_364_ZNAKY</a:t>
                      </a:r>
                      <a:r>
                        <a:rPr lang="cs-CZ" sz="1100" baseline="0" dirty="0" smtClean="0">
                          <a:effectLst/>
                        </a:rPr>
                        <a:t> POHÁDKY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7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ZNAKY POHÁDKY, USTÁLENÝ ZAČÁTEK-KONEC, TRIÁDA, POHÁDKOVÉ POSTAVY, KOUZELNÉ PŘEDMĚTY A NADPŘIROZENÉ JEVY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37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2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2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33994"/>
            <a:ext cx="4248472" cy="890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 pole 2"/>
          <p:cNvSpPr txBox="1">
            <a:spLocks noChangeArrowheads="1"/>
          </p:cNvSpPr>
          <p:nvPr/>
        </p:nvSpPr>
        <p:spPr bwMode="auto">
          <a:xfrm>
            <a:off x="10752138" y="3354388"/>
            <a:ext cx="1506537" cy="204787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577975" y="31718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577975" y="36290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8042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1124744"/>
            <a:ext cx="3816424" cy="6858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00808"/>
            <a:ext cx="7272808" cy="4032448"/>
          </a:xfrm>
        </p:spPr>
        <p:txBody>
          <a:bodyPr>
            <a:normAutofit lnSpcReduction="10000"/>
          </a:bodyPr>
          <a:lstStyle/>
          <a:p>
            <a:r>
              <a:rPr lang="cs-CZ" sz="1600" b="1" dirty="0" smtClean="0">
                <a:solidFill>
                  <a:schemeClr val="bg1">
                    <a:lumMod val="10000"/>
                  </a:schemeClr>
                </a:solidFill>
              </a:rPr>
              <a:t>Prezentace je určena žákům 4. tříd, jako výklad v hodině čtení.</a:t>
            </a:r>
          </a:p>
          <a:p>
            <a:r>
              <a:rPr lang="cs-CZ" sz="1600" b="1" dirty="0" smtClean="0">
                <a:solidFill>
                  <a:schemeClr val="bg1">
                    <a:lumMod val="10000"/>
                  </a:schemeClr>
                </a:solidFill>
              </a:rPr>
              <a:t>Žáci se seznámí s jednotlivými znaky pohádky.</a:t>
            </a:r>
          </a:p>
          <a:p>
            <a:r>
              <a:rPr lang="cs-CZ" sz="1600" b="1" dirty="0" smtClean="0">
                <a:solidFill>
                  <a:schemeClr val="bg1">
                    <a:lumMod val="10000"/>
                  </a:schemeClr>
                </a:solidFill>
              </a:rPr>
              <a:t>Orientují se v textu, pracují s vlastní pohádkou.</a:t>
            </a:r>
          </a:p>
          <a:p>
            <a:r>
              <a:rPr lang="cs-CZ" sz="1600" b="1" dirty="0" smtClean="0">
                <a:solidFill>
                  <a:schemeClr val="bg1">
                    <a:lumMod val="10000"/>
                  </a:schemeClr>
                </a:solidFill>
              </a:rPr>
              <a:t>Snímek č. 5 – Vypráví příklady , kdy dobro vítězí nad zlem.</a:t>
            </a:r>
          </a:p>
          <a:p>
            <a:r>
              <a:rPr lang="cs-CZ" sz="1600" b="1" dirty="0" smtClean="0">
                <a:solidFill>
                  <a:schemeClr val="bg1">
                    <a:lumMod val="10000"/>
                  </a:schemeClr>
                </a:solidFill>
              </a:rPr>
              <a:t>Snímek č. 6 a č. 7 – Z pohádek vyhledávají, čtou začátky a konce.</a:t>
            </a:r>
          </a:p>
          <a:p>
            <a:r>
              <a:rPr lang="cs-CZ" sz="1600" b="1" dirty="0" smtClean="0">
                <a:solidFill>
                  <a:schemeClr val="bg1">
                    <a:lumMod val="10000"/>
                  </a:schemeClr>
                </a:solidFill>
              </a:rPr>
              <a:t>Snímek č. 8, 9, a 10  – Uvádí další případy triády, </a:t>
            </a:r>
            <a:r>
              <a:rPr lang="cs-CZ" sz="1600" b="1" dirty="0" err="1" smtClean="0">
                <a:solidFill>
                  <a:schemeClr val="bg1">
                    <a:lumMod val="10000"/>
                  </a:schemeClr>
                </a:solidFill>
              </a:rPr>
              <a:t>poh</a:t>
            </a:r>
            <a:r>
              <a:rPr lang="cs-CZ" sz="1600" b="1" dirty="0" smtClean="0">
                <a:solidFill>
                  <a:schemeClr val="bg1">
                    <a:lumMod val="10000"/>
                  </a:schemeClr>
                </a:solidFill>
              </a:rPr>
              <a:t>. postav a kouzelných předmětů, které znají.</a:t>
            </a:r>
          </a:p>
          <a:p>
            <a:r>
              <a:rPr lang="cs-CZ" sz="1600" b="1" dirty="0" smtClean="0">
                <a:solidFill>
                  <a:schemeClr val="bg1">
                    <a:lumMod val="10000"/>
                  </a:schemeClr>
                </a:solidFill>
              </a:rPr>
              <a:t>Snímek č. 11 – Žáci popisují další nadpřirozené jevy, se kterými se v pohádkách setkáváme.</a:t>
            </a:r>
          </a:p>
          <a:p>
            <a:r>
              <a:rPr lang="cs-CZ" sz="1600" b="1" dirty="0" smtClean="0">
                <a:solidFill>
                  <a:schemeClr val="bg1">
                    <a:lumMod val="10000"/>
                  </a:schemeClr>
                </a:solidFill>
              </a:rPr>
              <a:t>Na závěr vyplní pracovní list podle připravené a vybrané pohádky.</a:t>
            </a:r>
          </a:p>
          <a:p>
            <a:endParaRPr lang="cs-CZ" sz="1600" b="1" dirty="0" smtClean="0">
              <a:solidFill>
                <a:schemeClr val="bg1">
                  <a:lumMod val="10000"/>
                </a:schemeClr>
              </a:solidFill>
            </a:endParaRPr>
          </a:p>
          <a:p>
            <a:endParaRPr lang="cs-CZ" sz="1600" b="1" dirty="0" smtClean="0">
              <a:solidFill>
                <a:schemeClr val="bg1">
                  <a:lumMod val="10000"/>
                </a:schemeClr>
              </a:solidFill>
            </a:endParaRPr>
          </a:p>
          <a:p>
            <a:endParaRPr lang="cs-CZ" sz="1600" b="1" dirty="0" smtClean="0">
              <a:solidFill>
                <a:schemeClr val="bg1">
                  <a:lumMod val="10000"/>
                </a:schemeClr>
              </a:solidFill>
            </a:endParaRPr>
          </a:p>
          <a:p>
            <a:endParaRPr lang="cs-CZ" sz="1600" b="1" dirty="0" smtClean="0">
              <a:solidFill>
                <a:schemeClr val="bg1">
                  <a:lumMod val="10000"/>
                </a:schemeClr>
              </a:solidFill>
            </a:endParaRPr>
          </a:p>
          <a:p>
            <a:endParaRPr lang="cs-CZ" sz="1600" b="1" dirty="0" smtClean="0">
              <a:solidFill>
                <a:schemeClr val="bg1">
                  <a:lumMod val="10000"/>
                </a:schemeClr>
              </a:solidFill>
            </a:endParaRPr>
          </a:p>
          <a:p>
            <a:endParaRPr lang="cs-CZ" sz="2800" b="1" dirty="0" smtClean="0">
              <a:solidFill>
                <a:schemeClr val="bg1">
                  <a:lumMod val="10000"/>
                </a:schemeClr>
              </a:solidFill>
            </a:endParaRPr>
          </a:p>
          <a:p>
            <a:endParaRPr lang="cs-CZ" sz="2800" b="1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698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31164" y="1295400"/>
            <a:ext cx="5169228" cy="1845568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ZNAKY</a:t>
            </a:r>
            <a:r>
              <a:rPr lang="cs-CZ" sz="8000" b="1" dirty="0" smtClean="0">
                <a:solidFill>
                  <a:srgbClr val="C00000"/>
                </a:solidFill>
              </a:rPr>
              <a:t/>
            </a:r>
            <a:br>
              <a:rPr lang="cs-CZ" sz="8000" b="1" dirty="0" smtClean="0">
                <a:solidFill>
                  <a:srgbClr val="C00000"/>
                </a:solidFill>
              </a:rPr>
            </a:br>
            <a:r>
              <a:rPr lang="cs-CZ" sz="7200" b="1" dirty="0" smtClean="0">
                <a:solidFill>
                  <a:srgbClr val="C00000"/>
                </a:solidFill>
              </a:rPr>
              <a:t>POHÁDKY</a:t>
            </a:r>
            <a:endParaRPr lang="cs-CZ" sz="72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Documents and Settings\profesor\Local Settings\Temporary Internet Files\Content.IE5\7SVVMLP3\MC900237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78" y="1628800"/>
            <a:ext cx="1872208" cy="1323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rofesor\Local Settings\Temporary Internet Files\Content.IE5\2WCR1T0A\MC9004156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098165"/>
            <a:ext cx="2662298" cy="2595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Documents and Settings\profesor\Local Settings\Temporary Internet Files\Content.IE5\2WCR1T0A\MC9003607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201021"/>
            <a:ext cx="1849368" cy="2389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277355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476672"/>
            <a:ext cx="6400800" cy="1584176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OBSAH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412776"/>
            <a:ext cx="6696744" cy="439248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Pohádka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Začátek pohádky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Konec pohádky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Triáda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Pohádkové postavy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Kouzelné věci</a:t>
            </a:r>
          </a:p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Nadpřirozené jevy</a:t>
            </a:r>
          </a:p>
          <a:p>
            <a:endParaRPr lang="cs-CZ" sz="32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Picture 3" descr="C:\Documents and Settings\profesor\Local Settings\Temporary Internet Files\Content.IE5\7SVVMLP3\MC9003542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132856"/>
            <a:ext cx="3299634" cy="3589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104350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908720"/>
            <a:ext cx="6400800" cy="1152128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POHÁDKA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0"/>
            <a:ext cx="5112568" cy="3960440"/>
          </a:xfrm>
        </p:spPr>
        <p:txBody>
          <a:bodyPr>
            <a:normAutofit fontScale="92500" lnSpcReduction="20000"/>
          </a:bodyPr>
          <a:lstStyle/>
          <a:p>
            <a:pPr marL="457200" indent="-457200"/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Zpravidla mívá šťastný konec. Zlo bývá potrestáno, dobro vítězí.</a:t>
            </a:r>
          </a:p>
          <a:p>
            <a:pPr marL="457200" indent="-457200"/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Výjimky: např. Hans Christian Andersen: Holčička se sirkami…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4" name="Picture 2" descr="C:\Documents and Settings\profesor\Local Settings\Temporary Internet Files\Content.IE5\QT3M48QX\MC90043584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65513">
            <a:off x="5495291" y="2764208"/>
            <a:ext cx="2520565" cy="2480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14177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16224" y="1196752"/>
            <a:ext cx="6400800" cy="1197496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ZAČÁTEK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07904" y="2436179"/>
            <a:ext cx="4608512" cy="3048001"/>
          </a:xfrm>
        </p:spPr>
        <p:txBody>
          <a:bodyPr>
            <a:normAutofit fontScale="85000" lnSpcReduction="10000"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Ustálený začátek pohádky:</a:t>
            </a:r>
          </a:p>
          <a:p>
            <a:pPr indent="0">
              <a:buNone/>
            </a:pP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 Bylo nebylo…</a:t>
            </a:r>
          </a:p>
          <a:p>
            <a:pPr indent="0">
              <a:buNone/>
            </a:pP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 Za devatero horami…</a:t>
            </a:r>
          </a:p>
          <a:p>
            <a:pPr indent="0">
              <a:buNone/>
            </a:pP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 Žil král a ten měl…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098" name="Picture 2" descr="C:\Documents and Settings\profesor\Local Settings\Temporary Internet Files\Content.IE5\2V6I1P9X\MC9004263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420888"/>
            <a:ext cx="2016224" cy="2917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0934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1052736"/>
            <a:ext cx="6400800" cy="1152128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KONEC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060848"/>
            <a:ext cx="7016824" cy="3539219"/>
          </a:xfrm>
        </p:spPr>
        <p:txBody>
          <a:bodyPr>
            <a:normAutofit/>
          </a:bodyPr>
          <a:lstStyle/>
          <a:p>
            <a:pPr marL="457200" indent="-457200"/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Ustálený konec pohádek:</a:t>
            </a:r>
          </a:p>
          <a:p>
            <a:pPr indent="0">
              <a:buNone/>
            </a:pP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  Zazvonil zvonec…</a:t>
            </a:r>
          </a:p>
          <a:p>
            <a:pPr indent="0">
              <a:buNone/>
            </a:pP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  Dokud neumřeli…</a:t>
            </a:r>
          </a:p>
          <a:p>
            <a:pPr indent="0">
              <a:buNone/>
            </a:pP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  A byla svatba…</a:t>
            </a:r>
          </a:p>
          <a:p>
            <a:pPr indent="0">
              <a:buNone/>
            </a:pP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122" name="Picture 2" descr="C:\Documents and Settings\profesor\Local Settings\Temporary Internet Files\Content.IE5\2V6I1P9X\MC90043442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24944"/>
            <a:ext cx="2592288" cy="2715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580065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980728"/>
            <a:ext cx="6400800" cy="1197496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TRIÁDA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19624" y="2204864"/>
            <a:ext cx="5640808" cy="3384376"/>
          </a:xfrm>
        </p:spPr>
        <p:txBody>
          <a:bodyPr>
            <a:normAutofit fontScale="77500" lnSpcReduction="20000"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Používá se číslovka tři – </a:t>
            </a:r>
          </a:p>
          <a:p>
            <a:pPr indent="0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  Tři přadleny, tři úkoly, tři </a:t>
            </a:r>
          </a:p>
          <a:p>
            <a:pPr indent="0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  oříšky, tři přání, tři úkoly…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Používají se násobky tří – </a:t>
            </a:r>
          </a:p>
          <a:p>
            <a:pPr indent="0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  drak má šest hlav, za devíti horami…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340" y="2348880"/>
            <a:ext cx="1828800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45196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052736"/>
            <a:ext cx="6400800" cy="1224136"/>
          </a:xfrm>
        </p:spPr>
        <p:txBody>
          <a:bodyPr>
            <a:normAutofit fontScale="90000"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POSTAVY</a:t>
            </a:r>
            <a:endParaRPr lang="cs-CZ" sz="8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132856"/>
            <a:ext cx="6984776" cy="36724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Vystupují nadpřirozené bytosti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335520"/>
            <a:ext cx="1900808" cy="1900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 descr="C:\Documents and Settings\profesor\Local Settings\Temporary Internet Files\Content.IE5\2V6I1P9X\MC9004450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960948"/>
            <a:ext cx="2046352" cy="2649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profesor\Local Settings\Temporary Internet Files\Content.IE5\QT3M48QX\MC9004077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674735"/>
            <a:ext cx="121602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profesor\Local Settings\Temporary Internet Files\Content.IE5\QT3M48QX\MC9004345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777" y="2752070"/>
            <a:ext cx="1196975" cy="189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65518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124744"/>
            <a:ext cx="6400800" cy="1197496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PŘEDMĚTY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4653136"/>
            <a:ext cx="7344816" cy="100811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Objevují se kouzelné předměty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585357"/>
            <a:ext cx="2138536" cy="2138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 descr="C:\Documents and Settings\profesor\Local Settings\Temporary Internet Files\Content.IE5\2WCR1T0A\MC9001924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22552">
            <a:off x="1054793" y="2132856"/>
            <a:ext cx="2437087" cy="2807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profesor\Local Settings\Temporary Internet Files\Content.IE5\2V6I1P9X\MC9004124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348880"/>
            <a:ext cx="2199992" cy="2918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53195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971600" y="908720"/>
            <a:ext cx="7056784" cy="224596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NADPŘIROZENÉ JEVY</a:t>
            </a:r>
            <a:endParaRPr lang="cs-CZ" sz="6000" b="1" dirty="0">
              <a:solidFill>
                <a:srgbClr val="C000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11560" y="3068960"/>
            <a:ext cx="3888432" cy="3024336"/>
          </a:xfrm>
        </p:spPr>
        <p:txBody>
          <a:bodyPr>
            <a:noAutofit/>
          </a:bodyPr>
          <a:lstStyle/>
          <a:p>
            <a:r>
              <a:rPr lang="cs-CZ" sz="2800" b="1" i="0" dirty="0" smtClean="0">
                <a:solidFill>
                  <a:schemeClr val="tx1"/>
                </a:solidFill>
              </a:rPr>
              <a:t>Vyskytují se zde nepravděpodobné, kouzelné děje –</a:t>
            </a:r>
          </a:p>
          <a:p>
            <a:r>
              <a:rPr lang="cs-CZ" sz="2800" b="1" i="0" dirty="0">
                <a:solidFill>
                  <a:schemeClr val="tx1"/>
                </a:solidFill>
              </a:rPr>
              <a:t>m</a:t>
            </a:r>
            <a:r>
              <a:rPr lang="cs-CZ" sz="2800" b="1" i="0" dirty="0" smtClean="0">
                <a:solidFill>
                  <a:schemeClr val="tx1"/>
                </a:solidFill>
              </a:rPr>
              <a:t>luvící zvířata, věci.</a:t>
            </a:r>
          </a:p>
          <a:p>
            <a:endParaRPr lang="cs-CZ" sz="3200" b="1" i="0" dirty="0">
              <a:solidFill>
                <a:schemeClr val="tx1"/>
              </a:solidFill>
            </a:endParaRPr>
          </a:p>
        </p:txBody>
      </p:sp>
      <p:pic>
        <p:nvPicPr>
          <p:cNvPr id="8194" name="Picture 2" descr="C:\Documents and Settings\profesor\Local Settings\Temporary Internet Files\Content.IE5\QT3M48QX\MC900426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636912"/>
            <a:ext cx="3051066" cy="269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233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68542017"/>
              </p:ext>
            </p:extLst>
          </p:nvPr>
        </p:nvGraphicFramePr>
        <p:xfrm>
          <a:off x="3347864" y="836712"/>
          <a:ext cx="3557139" cy="5084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4" name="Dokument" r:id="rId3" imgW="5929991" imgH="8474918" progId="Word.Document.12">
                  <p:embed/>
                </p:oleObj>
              </mc:Choice>
              <mc:Fallback>
                <p:oleObj name="Dokument" r:id="rId3" imgW="5929991" imgH="847491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347864" y="836712"/>
                        <a:ext cx="3557139" cy="50844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599841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Program Microsoft Office 2010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8297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Celebration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A2A2FF"/>
      </a:hlink>
      <a:folHlink>
        <a:srgbClr val="CF9BF7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160</TotalTime>
  <Words>286</Words>
  <Application>Microsoft Office PowerPoint</Application>
  <PresentationFormat>Předvádění na obrazovce (4:3)</PresentationFormat>
  <Paragraphs>62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Svět módy</vt:lpstr>
      <vt:lpstr>Dokument aplikace Microsoft Word</vt:lpstr>
      <vt:lpstr>Prezentace aplikace PowerPoint</vt:lpstr>
      <vt:lpstr>ANOTACE</vt:lpstr>
      <vt:lpstr>ZNAKY POHÁDKY</vt:lpstr>
      <vt:lpstr>OBSAH</vt:lpstr>
      <vt:lpstr>POHÁDKA</vt:lpstr>
      <vt:lpstr>ZAČÁTEK</vt:lpstr>
      <vt:lpstr>KONEC</vt:lpstr>
      <vt:lpstr>TRIÁDA</vt:lpstr>
      <vt:lpstr>POSTAVY</vt:lpstr>
      <vt:lpstr>PŘEDMĚTY</vt:lpstr>
      <vt:lpstr>NADPŘIROZENÉ JEVY</vt:lpstr>
      <vt:lpstr>Prezentace aplikace PowerPoint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POHÁDKA</dc:title>
  <dc:creator>MP</dc:creator>
  <cp:lastModifiedBy>profesor</cp:lastModifiedBy>
  <cp:revision>19</cp:revision>
  <dcterms:created xsi:type="dcterms:W3CDTF">2012-01-07T12:36:04Z</dcterms:created>
  <dcterms:modified xsi:type="dcterms:W3CDTF">2012-03-02T06:38:54Z</dcterms:modified>
</cp:coreProperties>
</file>