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21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EE40DC9-EDC8-4B34-B279-756BFE6B54B4}" type="datetimeFigureOut">
              <a:rPr lang="cs-CZ" smtClean="0"/>
              <a:t>4.12.2013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EAE96C-0610-45C6-A467-E9FE679B03C6}" type="slidenum">
              <a:rPr lang="cs-CZ" smtClean="0"/>
              <a:t>‹#›</a:t>
            </a:fld>
            <a:endParaRPr lang="cs-CZ"/>
          </a:p>
        </p:txBody>
      </p:sp>
    </p:spTree>
    <p:extLst>
      <p:ext uri="{BB962C8B-B14F-4D97-AF65-F5344CB8AC3E}">
        <p14:creationId xmlns:p14="http://schemas.microsoft.com/office/powerpoint/2010/main" val="1647416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EE40DC9-EDC8-4B34-B279-756BFE6B54B4}" type="datetimeFigureOut">
              <a:rPr lang="cs-CZ" smtClean="0"/>
              <a:t>4.12.2013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EAE96C-0610-45C6-A467-E9FE679B03C6}" type="slidenum">
              <a:rPr lang="cs-CZ" smtClean="0"/>
              <a:t>‹#›</a:t>
            </a:fld>
            <a:endParaRPr lang="cs-CZ"/>
          </a:p>
        </p:txBody>
      </p:sp>
    </p:spTree>
    <p:extLst>
      <p:ext uri="{BB962C8B-B14F-4D97-AF65-F5344CB8AC3E}">
        <p14:creationId xmlns:p14="http://schemas.microsoft.com/office/powerpoint/2010/main" val="43598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EE40DC9-EDC8-4B34-B279-756BFE6B54B4}" type="datetimeFigureOut">
              <a:rPr lang="cs-CZ" smtClean="0"/>
              <a:t>4.12.2013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EAE96C-0610-45C6-A467-E9FE679B03C6}" type="slidenum">
              <a:rPr lang="cs-CZ" smtClean="0"/>
              <a:t>‹#›</a:t>
            </a:fld>
            <a:endParaRPr lang="cs-CZ"/>
          </a:p>
        </p:txBody>
      </p:sp>
    </p:spTree>
    <p:extLst>
      <p:ext uri="{BB962C8B-B14F-4D97-AF65-F5344CB8AC3E}">
        <p14:creationId xmlns:p14="http://schemas.microsoft.com/office/powerpoint/2010/main" val="1037351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EE40DC9-EDC8-4B34-B279-756BFE6B54B4}" type="datetimeFigureOut">
              <a:rPr lang="cs-CZ" smtClean="0"/>
              <a:t>4.12.2013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DEAE96C-0610-45C6-A467-E9FE679B03C6}" type="slidenum">
              <a:rPr lang="cs-CZ" smtClean="0"/>
              <a:t>‹#›</a:t>
            </a:fld>
            <a:endParaRPr lang="cs-CZ"/>
          </a:p>
        </p:txBody>
      </p:sp>
    </p:spTree>
    <p:extLst>
      <p:ext uri="{BB962C8B-B14F-4D97-AF65-F5344CB8AC3E}">
        <p14:creationId xmlns:p14="http://schemas.microsoft.com/office/powerpoint/2010/main" val="2093826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EE40DC9-EDC8-4B34-B279-756BFE6B54B4}" type="datetimeFigureOut">
              <a:rPr lang="cs-CZ" smtClean="0"/>
              <a:t>4.12.2013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DEAE96C-0610-45C6-A467-E9FE679B03C6}" type="slidenum">
              <a:rPr lang="cs-CZ" smtClean="0"/>
              <a:t>‹#›</a:t>
            </a:fld>
            <a:endParaRPr lang="cs-CZ"/>
          </a:p>
        </p:txBody>
      </p:sp>
    </p:spTree>
    <p:extLst>
      <p:ext uri="{BB962C8B-B14F-4D97-AF65-F5344CB8AC3E}">
        <p14:creationId xmlns:p14="http://schemas.microsoft.com/office/powerpoint/2010/main" val="1163808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EE40DC9-EDC8-4B34-B279-756BFE6B54B4}" type="datetimeFigureOut">
              <a:rPr lang="cs-CZ" smtClean="0"/>
              <a:t>4.12.2013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DEAE96C-0610-45C6-A467-E9FE679B03C6}" type="slidenum">
              <a:rPr lang="cs-CZ" smtClean="0"/>
              <a:t>‹#›</a:t>
            </a:fld>
            <a:endParaRPr lang="cs-CZ"/>
          </a:p>
        </p:txBody>
      </p:sp>
    </p:spTree>
    <p:extLst>
      <p:ext uri="{BB962C8B-B14F-4D97-AF65-F5344CB8AC3E}">
        <p14:creationId xmlns:p14="http://schemas.microsoft.com/office/powerpoint/2010/main" val="337212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EE40DC9-EDC8-4B34-B279-756BFE6B54B4}" type="datetimeFigureOut">
              <a:rPr lang="cs-CZ" smtClean="0"/>
              <a:t>4.12.2013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DEAE96C-0610-45C6-A467-E9FE679B03C6}" type="slidenum">
              <a:rPr lang="cs-CZ" smtClean="0"/>
              <a:t>‹#›</a:t>
            </a:fld>
            <a:endParaRPr lang="cs-CZ"/>
          </a:p>
        </p:txBody>
      </p:sp>
    </p:spTree>
    <p:extLst>
      <p:ext uri="{BB962C8B-B14F-4D97-AF65-F5344CB8AC3E}">
        <p14:creationId xmlns:p14="http://schemas.microsoft.com/office/powerpoint/2010/main" val="532272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EE40DC9-EDC8-4B34-B279-756BFE6B54B4}" type="datetimeFigureOut">
              <a:rPr lang="cs-CZ" smtClean="0"/>
              <a:t>4.12.2013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DEAE96C-0610-45C6-A467-E9FE679B03C6}" type="slidenum">
              <a:rPr lang="cs-CZ" smtClean="0"/>
              <a:t>‹#›</a:t>
            </a:fld>
            <a:endParaRPr lang="cs-CZ"/>
          </a:p>
        </p:txBody>
      </p:sp>
    </p:spTree>
    <p:extLst>
      <p:ext uri="{BB962C8B-B14F-4D97-AF65-F5344CB8AC3E}">
        <p14:creationId xmlns:p14="http://schemas.microsoft.com/office/powerpoint/2010/main" val="1877456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EE40DC9-EDC8-4B34-B279-756BFE6B54B4}" type="datetimeFigureOut">
              <a:rPr lang="cs-CZ" smtClean="0"/>
              <a:t>4.12.2013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DEAE96C-0610-45C6-A467-E9FE679B03C6}" type="slidenum">
              <a:rPr lang="cs-CZ" smtClean="0"/>
              <a:t>‹#›</a:t>
            </a:fld>
            <a:endParaRPr lang="cs-CZ"/>
          </a:p>
        </p:txBody>
      </p:sp>
    </p:spTree>
    <p:extLst>
      <p:ext uri="{BB962C8B-B14F-4D97-AF65-F5344CB8AC3E}">
        <p14:creationId xmlns:p14="http://schemas.microsoft.com/office/powerpoint/2010/main" val="2477239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EE40DC9-EDC8-4B34-B279-756BFE6B54B4}" type="datetimeFigureOut">
              <a:rPr lang="cs-CZ" smtClean="0"/>
              <a:t>4.12.2013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EAE96C-0610-45C6-A467-E9FE679B03C6}" type="slidenum">
              <a:rPr lang="cs-CZ" smtClean="0"/>
              <a:t>‹#›</a:t>
            </a:fld>
            <a:endParaRPr lang="cs-CZ"/>
          </a:p>
        </p:txBody>
      </p:sp>
    </p:spTree>
    <p:extLst>
      <p:ext uri="{BB962C8B-B14F-4D97-AF65-F5344CB8AC3E}">
        <p14:creationId xmlns:p14="http://schemas.microsoft.com/office/powerpoint/2010/main" val="558410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EE40DC9-EDC8-4B34-B279-756BFE6B54B4}" type="datetimeFigureOut">
              <a:rPr lang="cs-CZ" smtClean="0"/>
              <a:t>4.12.2013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EAE96C-0610-45C6-A467-E9FE679B03C6}" type="slidenum">
              <a:rPr lang="cs-CZ" smtClean="0"/>
              <a:t>‹#›</a:t>
            </a:fld>
            <a:endParaRPr lang="cs-CZ"/>
          </a:p>
        </p:txBody>
      </p:sp>
    </p:spTree>
    <p:extLst>
      <p:ext uri="{BB962C8B-B14F-4D97-AF65-F5344CB8AC3E}">
        <p14:creationId xmlns:p14="http://schemas.microsoft.com/office/powerpoint/2010/main" val="1601813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E40DC9-EDC8-4B34-B279-756BFE6B54B4}" type="datetimeFigureOut">
              <a:rPr lang="cs-CZ" smtClean="0"/>
              <a:t>4.12.2013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EAE96C-0610-45C6-A467-E9FE679B03C6}" type="slidenum">
              <a:rPr lang="cs-CZ" smtClean="0"/>
              <a:t>‹#›</a:t>
            </a:fld>
            <a:endParaRPr lang="cs-CZ"/>
          </a:p>
        </p:txBody>
      </p:sp>
    </p:spTree>
    <p:extLst>
      <p:ext uri="{BB962C8B-B14F-4D97-AF65-F5344CB8AC3E}">
        <p14:creationId xmlns:p14="http://schemas.microsoft.com/office/powerpoint/2010/main" val="1903054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wmf"/><Relationship Id="rId7" Type="http://schemas.openxmlformats.org/officeDocument/2006/relationships/image" Target="../media/image8.wmf"/><Relationship Id="rId2" Type="http://schemas.openxmlformats.org/officeDocument/2006/relationships/image" Target="../media/image3.wmf"/><Relationship Id="rId1" Type="http://schemas.openxmlformats.org/officeDocument/2006/relationships/slideLayout" Target="../slideLayouts/slideLayout2.xml"/><Relationship Id="rId6" Type="http://schemas.openxmlformats.org/officeDocument/2006/relationships/image" Target="../media/image7.wmf"/><Relationship Id="rId5" Type="http://schemas.openxmlformats.org/officeDocument/2006/relationships/image" Target="../media/image6.wmf"/><Relationship Id="rId4" Type="http://schemas.openxmlformats.org/officeDocument/2006/relationships/image" Target="../media/image5.w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wmf"/><Relationship Id="rId7" Type="http://schemas.openxmlformats.org/officeDocument/2006/relationships/image" Target="../media/image14.pn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wmf"/><Relationship Id="rId5" Type="http://schemas.openxmlformats.org/officeDocument/2006/relationships/image" Target="../media/image12.jpeg"/><Relationship Id="rId4" Type="http://schemas.openxmlformats.org/officeDocument/2006/relationships/image" Target="../media/image11.w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smtClean="0"/>
              <a:t>Slabiky I.</a:t>
            </a:r>
            <a:r>
              <a:rPr lang="cs-CZ"/>
              <a:t/>
            </a:r>
            <a:br>
              <a:rPr lang="cs-CZ"/>
            </a:br>
            <a:r>
              <a:rPr lang="cs-CZ" dirty="0" smtClean="0"/>
              <a:t>VY_32_INOVACE_1B_06</a:t>
            </a:r>
            <a:r>
              <a:rPr lang="cs-CZ" sz="4000" dirty="0"/>
              <a:t/>
            </a:r>
            <a:br>
              <a:rPr lang="cs-CZ" sz="4000" dirty="0"/>
            </a:br>
            <a:r>
              <a:rPr lang="cs-CZ" sz="3100" dirty="0"/>
              <a:t>Číslo projektu: CZ.1.07/1.5.00/34.1056</a:t>
            </a:r>
            <a:endParaRPr lang="cs-CZ" sz="3600" dirty="0"/>
          </a:p>
        </p:txBody>
      </p:sp>
      <p:sp>
        <p:nvSpPr>
          <p:cNvPr id="3" name="Podnadpis 2"/>
          <p:cNvSpPr>
            <a:spLocks noGrp="1"/>
          </p:cNvSpPr>
          <p:nvPr>
            <p:ph type="subTitle" idx="1"/>
          </p:nvPr>
        </p:nvSpPr>
        <p:spPr/>
        <p:txBody>
          <a:bodyPr/>
          <a:lstStyle/>
          <a:p>
            <a:r>
              <a:rPr lang="cs-CZ"/>
              <a:t>Sada </a:t>
            </a:r>
            <a:r>
              <a:rPr lang="cs-CZ" smtClean="0"/>
              <a:t>2</a:t>
            </a:r>
          </a:p>
          <a:p>
            <a:r>
              <a:rPr lang="cs-CZ" smtClean="0"/>
              <a:t>Jazyková </a:t>
            </a:r>
            <a:r>
              <a:rPr lang="cs-CZ" dirty="0" smtClean="0"/>
              <a:t>komunikace</a:t>
            </a:r>
            <a:endParaRPr lang="cs-CZ" dirty="0"/>
          </a:p>
          <a:p>
            <a:r>
              <a:rPr lang="cs-CZ" dirty="0"/>
              <a:t>MŠ,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46025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fontScale="47500" lnSpcReduction="20000"/>
          </a:bodyPr>
          <a:lstStyle/>
          <a:p>
            <a:pPr marL="0" indent="0">
              <a:buNone/>
            </a:pPr>
            <a:r>
              <a:rPr lang="cs-CZ" sz="3400" b="1" dirty="0" smtClean="0"/>
              <a:t>Anotace: </a:t>
            </a:r>
            <a:r>
              <a:rPr lang="cs-CZ" sz="3400" dirty="0"/>
              <a:t>Tento materiál je určen pro žáky při spodní hranici těžké MR a zároveň s autismem. Někteří z těchto žáků obtížně komunikují, neznají základní pojmy. </a:t>
            </a:r>
            <a:r>
              <a:rPr lang="cs-CZ" sz="3400" dirty="0" smtClean="0"/>
              <a:t>Materiál je </a:t>
            </a:r>
            <a:r>
              <a:rPr lang="cs-CZ" sz="3400" dirty="0"/>
              <a:t>vzhledem k </a:t>
            </a:r>
            <a:r>
              <a:rPr lang="cs-CZ" sz="3400" dirty="0" smtClean="0"/>
              <a:t>postižení </a:t>
            </a:r>
            <a:r>
              <a:rPr lang="cs-CZ" sz="3400" dirty="0"/>
              <a:t>adekvátní jejich možnostem. V prezentaci si </a:t>
            </a:r>
            <a:r>
              <a:rPr lang="cs-CZ" sz="3400" dirty="0" smtClean="0"/>
              <a:t>žáci procvičují a upevňují slabiky s krátkými samohláskami a souhláskami M, L, S, P, J. Na první straně pracují pomocí rukopisných poznámek – spojují stejné slabiky. Vyhledávají dvojice slabik, které jsou stejné – psané velkým a malým písmenem. Pro jednodušší orientaci jsou stejné slabiky zvýrazněny stejnou barvou. Tato strana je přípravou pro stranu druhou, kde žáci plní stejný úkol, ale slabiky již nejsou rozlišeny barvami. Třetí strana je interaktivní. Žáci doplňují do slabik malá písmena k velkým – tvoří slabiky. Čtvrtá strana je také interaktivní – žáci hledají obrázky slov k daným slabikám. Interaktivní je i poslední strana – žáci vybírají slabiky k uvedeným obrázkům slov. </a:t>
            </a:r>
          </a:p>
          <a:p>
            <a:pPr marL="0" indent="0">
              <a:buNone/>
            </a:pPr>
            <a:r>
              <a:rPr lang="cs-CZ" sz="3400" b="1" dirty="0" smtClean="0"/>
              <a:t>Délka trvání práce s tímto materiálem: </a:t>
            </a:r>
            <a:r>
              <a:rPr lang="cs-CZ" sz="3400" dirty="0" smtClean="0"/>
              <a:t>Zhruba 30 minut</a:t>
            </a:r>
          </a:p>
          <a:p>
            <a:pPr marL="0" indent="0">
              <a:buNone/>
            </a:pPr>
            <a:r>
              <a:rPr lang="cs-CZ" sz="3400" b="1" dirty="0" smtClean="0"/>
              <a:t>Autor</a:t>
            </a:r>
            <a:r>
              <a:rPr lang="cs-CZ" sz="3400" b="1" dirty="0"/>
              <a:t>:</a:t>
            </a:r>
            <a:r>
              <a:rPr lang="cs-CZ" sz="3400" dirty="0"/>
              <a:t> Daniela </a:t>
            </a:r>
            <a:r>
              <a:rPr lang="cs-CZ" sz="3400" dirty="0" err="1"/>
              <a:t>Tájková</a:t>
            </a:r>
            <a:endParaRPr lang="cs-CZ" sz="3400" dirty="0"/>
          </a:p>
          <a:p>
            <a:pPr marL="0" indent="0">
              <a:buNone/>
            </a:pPr>
            <a:r>
              <a:rPr lang="cs-CZ" sz="3400" b="1" dirty="0"/>
              <a:t>Datum </a:t>
            </a:r>
            <a:r>
              <a:rPr lang="cs-CZ" sz="3400" b="1" dirty="0" smtClean="0"/>
              <a:t>vytvoření: </a:t>
            </a:r>
            <a:r>
              <a:rPr lang="cs-CZ" sz="3400" dirty="0"/>
              <a:t>L</a:t>
            </a:r>
            <a:r>
              <a:rPr lang="cs-CZ" sz="3400" dirty="0" smtClean="0"/>
              <a:t>éto 2013</a:t>
            </a:r>
          </a:p>
          <a:p>
            <a:pPr marL="0" indent="0">
              <a:buNone/>
            </a:pPr>
            <a:r>
              <a:rPr lang="cs-CZ" sz="3400" b="1" dirty="0"/>
              <a:t>Speciální vzdělávací potřeby: </a:t>
            </a:r>
            <a:r>
              <a:rPr lang="cs-CZ" sz="3400" dirty="0"/>
              <a:t>PAS, MP, kombinované postižení (MP v kombinaci se zdravotním znevýhodněním, MP v kombinaci s PAS), vícečetné postižení</a:t>
            </a:r>
          </a:p>
          <a:p>
            <a:pPr marL="0" indent="0">
              <a:buNone/>
            </a:pPr>
            <a:r>
              <a:rPr lang="cs-CZ" sz="3400" b="1" dirty="0" smtClean="0"/>
              <a:t>Vzdělávací </a:t>
            </a:r>
            <a:r>
              <a:rPr lang="cs-CZ" sz="3400" b="1" dirty="0"/>
              <a:t>obor: </a:t>
            </a:r>
            <a:r>
              <a:rPr lang="cs-CZ" sz="3400" dirty="0" smtClean="0"/>
              <a:t>Jazyková komunikace</a:t>
            </a:r>
          </a:p>
          <a:p>
            <a:pPr marL="0" lvl="0" indent="0">
              <a:buNone/>
            </a:pPr>
            <a:r>
              <a:rPr lang="cs-CZ" sz="3400" b="1" dirty="0"/>
              <a:t>Vyučovací předmět: </a:t>
            </a:r>
            <a:r>
              <a:rPr lang="cs-CZ" sz="3400" dirty="0"/>
              <a:t>Český jazyk a </a:t>
            </a:r>
            <a:r>
              <a:rPr lang="cs-CZ" sz="3400" dirty="0" smtClean="0"/>
              <a:t>literatura</a:t>
            </a:r>
          </a:p>
          <a:p>
            <a:pPr marL="0" indent="0">
              <a:buNone/>
            </a:pPr>
            <a:r>
              <a:rPr lang="cs-CZ" sz="3400" b="1" dirty="0" smtClean="0"/>
              <a:t>Druh </a:t>
            </a:r>
            <a:r>
              <a:rPr lang="cs-CZ" sz="3400" b="1" dirty="0"/>
              <a:t>učebního materiálu: </a:t>
            </a:r>
            <a:r>
              <a:rPr lang="cs-CZ" sz="3400" dirty="0"/>
              <a:t>Interaktivní DUM</a:t>
            </a:r>
          </a:p>
          <a:p>
            <a:pPr marL="0" indent="0">
              <a:buNone/>
            </a:pPr>
            <a:r>
              <a:rPr lang="cs-CZ" sz="3400" b="1" dirty="0" smtClean="0"/>
              <a:t>Inovace:</a:t>
            </a:r>
            <a:r>
              <a:rPr lang="cs-CZ" sz="3400" dirty="0" smtClean="0"/>
              <a:t> Rukopisné poznámky v rámci nového softwaru Microsoft 2010</a:t>
            </a:r>
          </a:p>
          <a:p>
            <a:pPr marL="0" indent="0">
              <a:buNone/>
            </a:pPr>
            <a:r>
              <a:rPr lang="cs-CZ" sz="3400" b="1" dirty="0" smtClean="0"/>
              <a:t>Cílová </a:t>
            </a:r>
            <a:r>
              <a:rPr lang="cs-CZ" sz="3400" b="1" dirty="0"/>
              <a:t>skupina: </a:t>
            </a:r>
            <a:r>
              <a:rPr lang="cs-CZ" sz="3400" dirty="0" smtClean="0"/>
              <a:t>Žák (PAS</a:t>
            </a:r>
            <a:r>
              <a:rPr lang="cs-CZ" sz="3400" dirty="0"/>
              <a:t>, MP, kombinované </a:t>
            </a:r>
            <a:r>
              <a:rPr lang="cs-CZ" sz="3400" dirty="0" smtClean="0"/>
              <a:t>postižení -  MP </a:t>
            </a:r>
            <a:r>
              <a:rPr lang="cs-CZ" sz="3400" dirty="0"/>
              <a:t>v kombinaci se zdravotním znevýhodněním, MP v kombinaci </a:t>
            </a:r>
            <a:r>
              <a:rPr lang="cs-CZ" sz="3400"/>
              <a:t>s </a:t>
            </a:r>
            <a:r>
              <a:rPr lang="cs-CZ" sz="3400" smtClean="0"/>
              <a:t>PAS, </a:t>
            </a:r>
            <a:r>
              <a:rPr lang="cs-CZ" sz="3400"/>
              <a:t>vícečetné </a:t>
            </a:r>
            <a:r>
              <a:rPr lang="cs-CZ" sz="3400" smtClean="0"/>
              <a:t>postižení)</a:t>
            </a:r>
            <a:endParaRPr lang="cs-CZ" sz="3400" dirty="0"/>
          </a:p>
          <a:p>
            <a:pPr marL="0" indent="0">
              <a:buNone/>
            </a:pPr>
            <a:r>
              <a:rPr lang="cs-CZ" sz="3400" b="1" dirty="0" smtClean="0"/>
              <a:t>Stupeň </a:t>
            </a:r>
            <a:r>
              <a:rPr lang="cs-CZ" sz="3400" b="1" dirty="0"/>
              <a:t>a typ vzdělávání: </a:t>
            </a:r>
            <a:r>
              <a:rPr lang="cs-CZ" sz="3400" dirty="0" smtClean="0"/>
              <a:t>Praktická škola jednoletá</a:t>
            </a:r>
            <a:endParaRPr lang="cs-CZ" sz="3400" dirty="0"/>
          </a:p>
          <a:p>
            <a:pPr marL="0" indent="0">
              <a:buNone/>
            </a:pPr>
            <a:endParaRPr lang="cs-CZ" dirty="0"/>
          </a:p>
        </p:txBody>
      </p:sp>
    </p:spTree>
    <p:extLst>
      <p:ext uri="{BB962C8B-B14F-4D97-AF65-F5344CB8AC3E}">
        <p14:creationId xmlns:p14="http://schemas.microsoft.com/office/powerpoint/2010/main" val="5769163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sp>
        <p:nvSpPr>
          <p:cNvPr id="4" name="TextovéPole 3"/>
          <p:cNvSpPr txBox="1"/>
          <p:nvPr/>
        </p:nvSpPr>
        <p:spPr>
          <a:xfrm>
            <a:off x="467544" y="404664"/>
            <a:ext cx="5084725" cy="461665"/>
          </a:xfrm>
          <a:prstGeom prst="rect">
            <a:avLst/>
          </a:prstGeom>
          <a:noFill/>
        </p:spPr>
        <p:txBody>
          <a:bodyPr wrap="none" rtlCol="0">
            <a:spAutoFit/>
          </a:bodyPr>
          <a:lstStyle/>
          <a:p>
            <a:r>
              <a:rPr lang="cs-CZ" sz="2400" b="1" dirty="0" smtClean="0"/>
              <a:t>Spojuj stejné slabiky. Barva ti pomůže.</a:t>
            </a:r>
            <a:endParaRPr lang="cs-CZ" sz="2400" b="1" dirty="0"/>
          </a:p>
        </p:txBody>
      </p:sp>
      <p:sp>
        <p:nvSpPr>
          <p:cNvPr id="5" name="TextovéPole 4"/>
          <p:cNvSpPr txBox="1"/>
          <p:nvPr/>
        </p:nvSpPr>
        <p:spPr>
          <a:xfrm>
            <a:off x="1707945" y="1826355"/>
            <a:ext cx="854721" cy="707886"/>
          </a:xfrm>
          <a:prstGeom prst="rect">
            <a:avLst/>
          </a:prstGeom>
          <a:noFill/>
        </p:spPr>
        <p:txBody>
          <a:bodyPr wrap="none" rtlCol="0">
            <a:spAutoFit/>
          </a:bodyPr>
          <a:lstStyle/>
          <a:p>
            <a:r>
              <a:rPr lang="cs-CZ" sz="4000" b="1" dirty="0" err="1" smtClean="0">
                <a:solidFill>
                  <a:srgbClr val="00B050"/>
                </a:solidFill>
              </a:rPr>
              <a:t>ma</a:t>
            </a:r>
            <a:endParaRPr lang="cs-CZ" sz="4000" b="1" dirty="0">
              <a:solidFill>
                <a:srgbClr val="00B050"/>
              </a:solidFill>
            </a:endParaRPr>
          </a:p>
        </p:txBody>
      </p:sp>
      <p:sp>
        <p:nvSpPr>
          <p:cNvPr id="6" name="TextovéPole 5"/>
          <p:cNvSpPr txBox="1"/>
          <p:nvPr/>
        </p:nvSpPr>
        <p:spPr>
          <a:xfrm>
            <a:off x="3203848" y="2420888"/>
            <a:ext cx="944489" cy="707886"/>
          </a:xfrm>
          <a:prstGeom prst="rect">
            <a:avLst/>
          </a:prstGeom>
          <a:noFill/>
        </p:spPr>
        <p:txBody>
          <a:bodyPr wrap="none" rtlCol="0">
            <a:spAutoFit/>
          </a:bodyPr>
          <a:lstStyle/>
          <a:p>
            <a:r>
              <a:rPr lang="cs-CZ" sz="4000" b="1" dirty="0" smtClean="0">
                <a:solidFill>
                  <a:srgbClr val="00B050"/>
                </a:solidFill>
              </a:rPr>
              <a:t>MA</a:t>
            </a:r>
            <a:endParaRPr lang="cs-CZ" sz="4000" b="1" dirty="0">
              <a:solidFill>
                <a:srgbClr val="00B050"/>
              </a:solidFill>
            </a:endParaRPr>
          </a:p>
        </p:txBody>
      </p:sp>
      <p:sp>
        <p:nvSpPr>
          <p:cNvPr id="7" name="TextovéPole 6"/>
          <p:cNvSpPr txBox="1"/>
          <p:nvPr/>
        </p:nvSpPr>
        <p:spPr>
          <a:xfrm>
            <a:off x="4644008" y="2502188"/>
            <a:ext cx="651140" cy="707886"/>
          </a:xfrm>
          <a:prstGeom prst="rect">
            <a:avLst/>
          </a:prstGeom>
          <a:noFill/>
        </p:spPr>
        <p:txBody>
          <a:bodyPr wrap="none" rtlCol="0">
            <a:spAutoFit/>
          </a:bodyPr>
          <a:lstStyle/>
          <a:p>
            <a:r>
              <a:rPr lang="cs-CZ" sz="4000" b="1" dirty="0" smtClean="0">
                <a:solidFill>
                  <a:srgbClr val="0070C0"/>
                </a:solidFill>
              </a:rPr>
              <a:t>LE</a:t>
            </a:r>
            <a:endParaRPr lang="cs-CZ" sz="4000" b="1" dirty="0">
              <a:solidFill>
                <a:srgbClr val="0070C0"/>
              </a:solidFill>
            </a:endParaRPr>
          </a:p>
        </p:txBody>
      </p:sp>
      <p:sp>
        <p:nvSpPr>
          <p:cNvPr id="8" name="TextovéPole 7"/>
          <p:cNvSpPr txBox="1"/>
          <p:nvPr/>
        </p:nvSpPr>
        <p:spPr>
          <a:xfrm>
            <a:off x="2038890" y="3297178"/>
            <a:ext cx="569387" cy="707886"/>
          </a:xfrm>
          <a:prstGeom prst="rect">
            <a:avLst/>
          </a:prstGeom>
          <a:noFill/>
        </p:spPr>
        <p:txBody>
          <a:bodyPr wrap="none" rtlCol="0">
            <a:spAutoFit/>
          </a:bodyPr>
          <a:lstStyle/>
          <a:p>
            <a:r>
              <a:rPr lang="cs-CZ" sz="4000" b="1" dirty="0" err="1" smtClean="0">
                <a:solidFill>
                  <a:srgbClr val="0070C0"/>
                </a:solidFill>
              </a:rPr>
              <a:t>le</a:t>
            </a:r>
            <a:endParaRPr lang="cs-CZ" sz="4000" b="1" dirty="0">
              <a:solidFill>
                <a:srgbClr val="0070C0"/>
              </a:solidFill>
            </a:endParaRPr>
          </a:p>
        </p:txBody>
      </p:sp>
      <p:sp>
        <p:nvSpPr>
          <p:cNvPr id="9" name="TextovéPole 8"/>
          <p:cNvSpPr txBox="1"/>
          <p:nvPr/>
        </p:nvSpPr>
        <p:spPr>
          <a:xfrm>
            <a:off x="6228184" y="2213123"/>
            <a:ext cx="665567" cy="707886"/>
          </a:xfrm>
          <a:prstGeom prst="rect">
            <a:avLst/>
          </a:prstGeom>
          <a:noFill/>
        </p:spPr>
        <p:txBody>
          <a:bodyPr wrap="none" rtlCol="0">
            <a:spAutoFit/>
          </a:bodyPr>
          <a:lstStyle/>
          <a:p>
            <a:r>
              <a:rPr lang="cs-CZ" sz="4000" b="1" dirty="0" smtClean="0"/>
              <a:t>so</a:t>
            </a:r>
            <a:endParaRPr lang="cs-CZ" sz="4000" b="1" dirty="0"/>
          </a:p>
        </p:txBody>
      </p:sp>
      <p:sp>
        <p:nvSpPr>
          <p:cNvPr id="10" name="TextovéPole 9"/>
          <p:cNvSpPr txBox="1"/>
          <p:nvPr/>
        </p:nvSpPr>
        <p:spPr>
          <a:xfrm>
            <a:off x="3318356" y="3566919"/>
            <a:ext cx="772969" cy="707886"/>
          </a:xfrm>
          <a:prstGeom prst="rect">
            <a:avLst/>
          </a:prstGeom>
          <a:noFill/>
        </p:spPr>
        <p:txBody>
          <a:bodyPr wrap="none" rtlCol="0">
            <a:spAutoFit/>
          </a:bodyPr>
          <a:lstStyle/>
          <a:p>
            <a:r>
              <a:rPr lang="cs-CZ" sz="4000" b="1" dirty="0" smtClean="0"/>
              <a:t>SO</a:t>
            </a:r>
            <a:endParaRPr lang="cs-CZ" sz="4000" b="1" dirty="0"/>
          </a:p>
        </p:txBody>
      </p:sp>
      <p:sp>
        <p:nvSpPr>
          <p:cNvPr id="11" name="TextovéPole 10"/>
          <p:cNvSpPr txBox="1"/>
          <p:nvPr/>
        </p:nvSpPr>
        <p:spPr>
          <a:xfrm>
            <a:off x="5234402" y="1736567"/>
            <a:ext cx="883575" cy="707886"/>
          </a:xfrm>
          <a:prstGeom prst="rect">
            <a:avLst/>
          </a:prstGeom>
          <a:noFill/>
        </p:spPr>
        <p:txBody>
          <a:bodyPr wrap="none" rtlCol="0">
            <a:spAutoFit/>
          </a:bodyPr>
          <a:lstStyle/>
          <a:p>
            <a:r>
              <a:rPr lang="cs-CZ" sz="4000" b="1" dirty="0" smtClean="0">
                <a:solidFill>
                  <a:srgbClr val="C00000"/>
                </a:solidFill>
              </a:rPr>
              <a:t>ME</a:t>
            </a:r>
            <a:endParaRPr lang="cs-CZ" sz="4000" b="1" dirty="0">
              <a:solidFill>
                <a:srgbClr val="C00000"/>
              </a:solidFill>
            </a:endParaRPr>
          </a:p>
        </p:txBody>
      </p:sp>
      <p:sp>
        <p:nvSpPr>
          <p:cNvPr id="12" name="TextovéPole 11"/>
          <p:cNvSpPr txBox="1"/>
          <p:nvPr/>
        </p:nvSpPr>
        <p:spPr>
          <a:xfrm>
            <a:off x="2178512" y="5733256"/>
            <a:ext cx="859531" cy="707886"/>
          </a:xfrm>
          <a:prstGeom prst="rect">
            <a:avLst/>
          </a:prstGeom>
          <a:noFill/>
        </p:spPr>
        <p:txBody>
          <a:bodyPr wrap="none" rtlCol="0">
            <a:spAutoFit/>
          </a:bodyPr>
          <a:lstStyle/>
          <a:p>
            <a:r>
              <a:rPr lang="cs-CZ" sz="4000" b="1" dirty="0" err="1" smtClean="0">
                <a:solidFill>
                  <a:srgbClr val="C00000"/>
                </a:solidFill>
              </a:rPr>
              <a:t>me</a:t>
            </a:r>
            <a:endParaRPr lang="cs-CZ" sz="4000" b="1" dirty="0">
              <a:solidFill>
                <a:srgbClr val="C00000"/>
              </a:solidFill>
            </a:endParaRPr>
          </a:p>
        </p:txBody>
      </p:sp>
      <p:sp>
        <p:nvSpPr>
          <p:cNvPr id="13" name="TextovéPole 12"/>
          <p:cNvSpPr txBox="1"/>
          <p:nvPr/>
        </p:nvSpPr>
        <p:spPr>
          <a:xfrm>
            <a:off x="6656230" y="4031240"/>
            <a:ext cx="728084" cy="707886"/>
          </a:xfrm>
          <a:prstGeom prst="rect">
            <a:avLst/>
          </a:prstGeom>
          <a:noFill/>
        </p:spPr>
        <p:txBody>
          <a:bodyPr wrap="none" rtlCol="0">
            <a:spAutoFit/>
          </a:bodyPr>
          <a:lstStyle/>
          <a:p>
            <a:r>
              <a:rPr lang="cs-CZ" sz="4000" b="1" dirty="0" smtClean="0">
                <a:solidFill>
                  <a:srgbClr val="FF99FF"/>
                </a:solidFill>
              </a:rPr>
              <a:t>mi</a:t>
            </a:r>
            <a:endParaRPr lang="cs-CZ" sz="4000" b="1" dirty="0">
              <a:solidFill>
                <a:srgbClr val="FF99FF"/>
              </a:solidFill>
            </a:endParaRPr>
          </a:p>
        </p:txBody>
      </p:sp>
      <p:sp>
        <p:nvSpPr>
          <p:cNvPr id="14" name="TextovéPole 13"/>
          <p:cNvSpPr txBox="1"/>
          <p:nvPr/>
        </p:nvSpPr>
        <p:spPr>
          <a:xfrm>
            <a:off x="1547664" y="4189730"/>
            <a:ext cx="769763" cy="707886"/>
          </a:xfrm>
          <a:prstGeom prst="rect">
            <a:avLst/>
          </a:prstGeom>
          <a:noFill/>
        </p:spPr>
        <p:txBody>
          <a:bodyPr wrap="none" rtlCol="0">
            <a:spAutoFit/>
          </a:bodyPr>
          <a:lstStyle/>
          <a:p>
            <a:r>
              <a:rPr lang="cs-CZ" sz="4000" b="1" dirty="0" smtClean="0">
                <a:solidFill>
                  <a:srgbClr val="FF99FF"/>
                </a:solidFill>
              </a:rPr>
              <a:t>MI</a:t>
            </a:r>
            <a:endParaRPr lang="cs-CZ" sz="4000" b="1" dirty="0">
              <a:solidFill>
                <a:srgbClr val="FF99FF"/>
              </a:solidFill>
            </a:endParaRPr>
          </a:p>
        </p:txBody>
      </p:sp>
      <p:sp>
        <p:nvSpPr>
          <p:cNvPr id="15" name="TextovéPole 14"/>
          <p:cNvSpPr txBox="1"/>
          <p:nvPr/>
        </p:nvSpPr>
        <p:spPr>
          <a:xfrm>
            <a:off x="3547466" y="5241394"/>
            <a:ext cx="968535" cy="707886"/>
          </a:xfrm>
          <a:prstGeom prst="rect">
            <a:avLst/>
          </a:prstGeom>
          <a:noFill/>
        </p:spPr>
        <p:txBody>
          <a:bodyPr wrap="none" rtlCol="0">
            <a:spAutoFit/>
          </a:bodyPr>
          <a:lstStyle/>
          <a:p>
            <a:r>
              <a:rPr lang="cs-CZ" sz="4000" b="1" dirty="0" smtClean="0">
                <a:solidFill>
                  <a:srgbClr val="7030A0"/>
                </a:solidFill>
              </a:rPr>
              <a:t>MU</a:t>
            </a:r>
            <a:endParaRPr lang="cs-CZ" sz="4000" b="1" dirty="0">
              <a:solidFill>
                <a:srgbClr val="7030A0"/>
              </a:solidFill>
            </a:endParaRPr>
          </a:p>
        </p:txBody>
      </p:sp>
      <p:sp>
        <p:nvSpPr>
          <p:cNvPr id="16" name="TextovéPole 15"/>
          <p:cNvSpPr txBox="1"/>
          <p:nvPr/>
        </p:nvSpPr>
        <p:spPr>
          <a:xfrm>
            <a:off x="7151221" y="5949280"/>
            <a:ext cx="877163" cy="707886"/>
          </a:xfrm>
          <a:prstGeom prst="rect">
            <a:avLst/>
          </a:prstGeom>
          <a:noFill/>
        </p:spPr>
        <p:txBody>
          <a:bodyPr wrap="none" rtlCol="0">
            <a:spAutoFit/>
          </a:bodyPr>
          <a:lstStyle/>
          <a:p>
            <a:r>
              <a:rPr lang="cs-CZ" sz="4000" b="1" dirty="0" smtClean="0">
                <a:solidFill>
                  <a:srgbClr val="7030A0"/>
                </a:solidFill>
              </a:rPr>
              <a:t>mu</a:t>
            </a:r>
            <a:endParaRPr lang="cs-CZ" sz="4000" b="1" dirty="0">
              <a:solidFill>
                <a:srgbClr val="7030A0"/>
              </a:solidFill>
            </a:endParaRPr>
          </a:p>
        </p:txBody>
      </p:sp>
      <p:sp>
        <p:nvSpPr>
          <p:cNvPr id="17" name="TextovéPole 16"/>
          <p:cNvSpPr txBox="1"/>
          <p:nvPr/>
        </p:nvSpPr>
        <p:spPr>
          <a:xfrm>
            <a:off x="6228184" y="3212976"/>
            <a:ext cx="564578" cy="707886"/>
          </a:xfrm>
          <a:prstGeom prst="rect">
            <a:avLst/>
          </a:prstGeom>
          <a:noFill/>
        </p:spPr>
        <p:txBody>
          <a:bodyPr wrap="none" rtlCol="0">
            <a:spAutoFit/>
          </a:bodyPr>
          <a:lstStyle/>
          <a:p>
            <a:r>
              <a:rPr lang="cs-CZ" sz="4000" b="1" dirty="0" smtClean="0">
                <a:solidFill>
                  <a:srgbClr val="FF0000"/>
                </a:solidFill>
              </a:rPr>
              <a:t>la</a:t>
            </a:r>
            <a:endParaRPr lang="cs-CZ" sz="4000" b="1" dirty="0">
              <a:solidFill>
                <a:srgbClr val="FF0000"/>
              </a:solidFill>
            </a:endParaRPr>
          </a:p>
        </p:txBody>
      </p:sp>
      <p:sp>
        <p:nvSpPr>
          <p:cNvPr id="18" name="TextovéPole 17"/>
          <p:cNvSpPr txBox="1"/>
          <p:nvPr/>
        </p:nvSpPr>
        <p:spPr>
          <a:xfrm>
            <a:off x="6825566" y="1280483"/>
            <a:ext cx="712054" cy="707886"/>
          </a:xfrm>
          <a:prstGeom prst="rect">
            <a:avLst/>
          </a:prstGeom>
          <a:noFill/>
        </p:spPr>
        <p:txBody>
          <a:bodyPr wrap="none" rtlCol="0">
            <a:spAutoFit/>
          </a:bodyPr>
          <a:lstStyle/>
          <a:p>
            <a:r>
              <a:rPr lang="cs-CZ" sz="4000" b="1" dirty="0" smtClean="0">
                <a:solidFill>
                  <a:srgbClr val="FF0000"/>
                </a:solidFill>
              </a:rPr>
              <a:t>LA</a:t>
            </a:r>
            <a:endParaRPr lang="cs-CZ" sz="4000" b="1" dirty="0">
              <a:solidFill>
                <a:srgbClr val="FF0000"/>
              </a:solidFill>
            </a:endParaRPr>
          </a:p>
        </p:txBody>
      </p:sp>
      <p:sp>
        <p:nvSpPr>
          <p:cNvPr id="19" name="TextovéPole 18"/>
          <p:cNvSpPr txBox="1"/>
          <p:nvPr/>
        </p:nvSpPr>
        <p:spPr>
          <a:xfrm>
            <a:off x="7919622" y="3481844"/>
            <a:ext cx="537327" cy="707886"/>
          </a:xfrm>
          <a:prstGeom prst="rect">
            <a:avLst/>
          </a:prstGeom>
          <a:noFill/>
        </p:spPr>
        <p:txBody>
          <a:bodyPr wrap="none" rtlCol="0">
            <a:spAutoFit/>
          </a:bodyPr>
          <a:lstStyle/>
          <a:p>
            <a:r>
              <a:rPr lang="cs-CZ" sz="4000" b="1" dirty="0" smtClean="0">
                <a:solidFill>
                  <a:srgbClr val="1A11D1"/>
                </a:solidFill>
              </a:rPr>
              <a:t>LI</a:t>
            </a:r>
            <a:endParaRPr lang="cs-CZ" sz="4000" b="1" dirty="0">
              <a:solidFill>
                <a:srgbClr val="1A11D1"/>
              </a:solidFill>
            </a:endParaRPr>
          </a:p>
        </p:txBody>
      </p:sp>
      <p:sp>
        <p:nvSpPr>
          <p:cNvPr id="20" name="TextovéPole 19"/>
          <p:cNvSpPr txBox="1"/>
          <p:nvPr/>
        </p:nvSpPr>
        <p:spPr>
          <a:xfrm>
            <a:off x="6228184" y="4797152"/>
            <a:ext cx="437940" cy="707886"/>
          </a:xfrm>
          <a:prstGeom prst="rect">
            <a:avLst/>
          </a:prstGeom>
          <a:noFill/>
        </p:spPr>
        <p:txBody>
          <a:bodyPr wrap="none" rtlCol="0">
            <a:spAutoFit/>
          </a:bodyPr>
          <a:lstStyle/>
          <a:p>
            <a:r>
              <a:rPr lang="cs-CZ" sz="4000" b="1" dirty="0" err="1" smtClean="0">
                <a:solidFill>
                  <a:srgbClr val="1A11D1"/>
                </a:solidFill>
              </a:rPr>
              <a:t>li</a:t>
            </a:r>
            <a:endParaRPr lang="cs-CZ" sz="4000" b="1" dirty="0">
              <a:solidFill>
                <a:srgbClr val="1A11D1"/>
              </a:solidFill>
            </a:endParaRPr>
          </a:p>
        </p:txBody>
      </p:sp>
      <p:sp>
        <p:nvSpPr>
          <p:cNvPr id="21" name="TextovéPole 20"/>
          <p:cNvSpPr txBox="1"/>
          <p:nvPr/>
        </p:nvSpPr>
        <p:spPr>
          <a:xfrm>
            <a:off x="591107" y="5833720"/>
            <a:ext cx="587020" cy="707886"/>
          </a:xfrm>
          <a:prstGeom prst="rect">
            <a:avLst/>
          </a:prstGeom>
          <a:noFill/>
        </p:spPr>
        <p:txBody>
          <a:bodyPr wrap="none" rtlCol="0">
            <a:spAutoFit/>
          </a:bodyPr>
          <a:lstStyle/>
          <a:p>
            <a:r>
              <a:rPr lang="cs-CZ" sz="4000" b="1" dirty="0" err="1" smtClean="0">
                <a:solidFill>
                  <a:srgbClr val="00B0F0"/>
                </a:solidFill>
              </a:rPr>
              <a:t>lo</a:t>
            </a:r>
            <a:endParaRPr lang="cs-CZ" sz="4000" b="1" dirty="0">
              <a:solidFill>
                <a:srgbClr val="00B0F0"/>
              </a:solidFill>
            </a:endParaRPr>
          </a:p>
        </p:txBody>
      </p:sp>
      <p:sp>
        <p:nvSpPr>
          <p:cNvPr id="22" name="TextovéPole 21"/>
          <p:cNvSpPr txBox="1"/>
          <p:nvPr/>
        </p:nvSpPr>
        <p:spPr>
          <a:xfrm>
            <a:off x="5220072" y="3356992"/>
            <a:ext cx="738279" cy="707886"/>
          </a:xfrm>
          <a:prstGeom prst="rect">
            <a:avLst/>
          </a:prstGeom>
          <a:noFill/>
        </p:spPr>
        <p:txBody>
          <a:bodyPr wrap="none" rtlCol="0">
            <a:spAutoFit/>
          </a:bodyPr>
          <a:lstStyle/>
          <a:p>
            <a:r>
              <a:rPr lang="cs-CZ" sz="4000" b="1" dirty="0" smtClean="0">
                <a:solidFill>
                  <a:srgbClr val="00B0F0"/>
                </a:solidFill>
              </a:rPr>
              <a:t>LO</a:t>
            </a:r>
            <a:endParaRPr lang="cs-CZ" sz="4000" b="1" dirty="0">
              <a:solidFill>
                <a:srgbClr val="00B0F0"/>
              </a:solidFill>
            </a:endParaRPr>
          </a:p>
        </p:txBody>
      </p:sp>
      <p:sp>
        <p:nvSpPr>
          <p:cNvPr id="23" name="TextovéPole 22"/>
          <p:cNvSpPr txBox="1"/>
          <p:nvPr/>
        </p:nvSpPr>
        <p:spPr>
          <a:xfrm>
            <a:off x="2662940" y="4374396"/>
            <a:ext cx="723596" cy="707886"/>
          </a:xfrm>
          <a:prstGeom prst="rect">
            <a:avLst/>
          </a:prstGeom>
          <a:noFill/>
        </p:spPr>
        <p:txBody>
          <a:bodyPr wrap="none" rtlCol="0">
            <a:spAutoFit/>
          </a:bodyPr>
          <a:lstStyle/>
          <a:p>
            <a:r>
              <a:rPr lang="cs-CZ" sz="4000" b="1" dirty="0" smtClean="0">
                <a:solidFill>
                  <a:srgbClr val="FF9933"/>
                </a:solidFill>
              </a:rPr>
              <a:t>LU</a:t>
            </a:r>
            <a:endParaRPr lang="cs-CZ" sz="4000" b="1" dirty="0">
              <a:solidFill>
                <a:srgbClr val="FF9933"/>
              </a:solidFill>
            </a:endParaRPr>
          </a:p>
        </p:txBody>
      </p:sp>
      <p:sp>
        <p:nvSpPr>
          <p:cNvPr id="24" name="TextovéPole 23"/>
          <p:cNvSpPr txBox="1"/>
          <p:nvPr/>
        </p:nvSpPr>
        <p:spPr>
          <a:xfrm>
            <a:off x="683568" y="3212976"/>
            <a:ext cx="587020" cy="707886"/>
          </a:xfrm>
          <a:prstGeom prst="rect">
            <a:avLst/>
          </a:prstGeom>
          <a:noFill/>
        </p:spPr>
        <p:txBody>
          <a:bodyPr wrap="none" rtlCol="0">
            <a:spAutoFit/>
          </a:bodyPr>
          <a:lstStyle/>
          <a:p>
            <a:r>
              <a:rPr lang="cs-CZ" sz="4000" b="1" dirty="0" err="1" smtClean="0">
                <a:solidFill>
                  <a:srgbClr val="FF9933"/>
                </a:solidFill>
              </a:rPr>
              <a:t>lu</a:t>
            </a:r>
            <a:endParaRPr lang="cs-CZ" sz="4000" b="1" dirty="0">
              <a:solidFill>
                <a:srgbClr val="FF9933"/>
              </a:solidFill>
            </a:endParaRPr>
          </a:p>
        </p:txBody>
      </p:sp>
      <p:sp>
        <p:nvSpPr>
          <p:cNvPr id="25" name="TextovéPole 24"/>
          <p:cNvSpPr txBox="1"/>
          <p:nvPr/>
        </p:nvSpPr>
        <p:spPr>
          <a:xfrm>
            <a:off x="7926035" y="791964"/>
            <a:ext cx="643125" cy="707886"/>
          </a:xfrm>
          <a:prstGeom prst="rect">
            <a:avLst/>
          </a:prstGeom>
          <a:noFill/>
        </p:spPr>
        <p:txBody>
          <a:bodyPr wrap="none" rtlCol="0">
            <a:spAutoFit/>
          </a:bodyPr>
          <a:lstStyle/>
          <a:p>
            <a:r>
              <a:rPr lang="cs-CZ" sz="4000" b="1" dirty="0" err="1" smtClean="0">
                <a:solidFill>
                  <a:srgbClr val="CC00CC"/>
                </a:solidFill>
              </a:rPr>
              <a:t>sa</a:t>
            </a:r>
            <a:endParaRPr lang="cs-CZ" sz="4000" b="1" dirty="0">
              <a:solidFill>
                <a:srgbClr val="CC00CC"/>
              </a:solidFill>
            </a:endParaRPr>
          </a:p>
        </p:txBody>
      </p:sp>
      <p:sp>
        <p:nvSpPr>
          <p:cNvPr id="26" name="TextovéPole 25"/>
          <p:cNvSpPr txBox="1"/>
          <p:nvPr/>
        </p:nvSpPr>
        <p:spPr>
          <a:xfrm>
            <a:off x="2822951" y="1280483"/>
            <a:ext cx="731419" cy="707886"/>
          </a:xfrm>
          <a:prstGeom prst="rect">
            <a:avLst/>
          </a:prstGeom>
          <a:noFill/>
        </p:spPr>
        <p:txBody>
          <a:bodyPr wrap="none" rtlCol="0">
            <a:spAutoFit/>
          </a:bodyPr>
          <a:lstStyle/>
          <a:p>
            <a:r>
              <a:rPr lang="cs-CZ" sz="4000" b="1" dirty="0" smtClean="0">
                <a:solidFill>
                  <a:srgbClr val="CC00CC"/>
                </a:solidFill>
              </a:rPr>
              <a:t>SA</a:t>
            </a:r>
            <a:endParaRPr lang="cs-CZ" sz="4000" b="1" dirty="0">
              <a:solidFill>
                <a:srgbClr val="CC00CC"/>
              </a:solidFill>
            </a:endParaRPr>
          </a:p>
        </p:txBody>
      </p:sp>
      <p:sp>
        <p:nvSpPr>
          <p:cNvPr id="27" name="TextovéPole 26"/>
          <p:cNvSpPr txBox="1"/>
          <p:nvPr/>
        </p:nvSpPr>
        <p:spPr>
          <a:xfrm>
            <a:off x="1042962" y="4981818"/>
            <a:ext cx="562975" cy="707886"/>
          </a:xfrm>
          <a:prstGeom prst="rect">
            <a:avLst/>
          </a:prstGeom>
          <a:noFill/>
        </p:spPr>
        <p:txBody>
          <a:bodyPr wrap="none" rtlCol="0">
            <a:spAutoFit/>
          </a:bodyPr>
          <a:lstStyle/>
          <a:p>
            <a:r>
              <a:rPr lang="cs-CZ" sz="4000" b="1" dirty="0" smtClean="0">
                <a:solidFill>
                  <a:srgbClr val="990099"/>
                </a:solidFill>
              </a:rPr>
              <a:t>SI</a:t>
            </a:r>
            <a:endParaRPr lang="cs-CZ" sz="4000" b="1" dirty="0">
              <a:solidFill>
                <a:srgbClr val="990099"/>
              </a:solidFill>
            </a:endParaRPr>
          </a:p>
        </p:txBody>
      </p:sp>
      <p:sp>
        <p:nvSpPr>
          <p:cNvPr id="28" name="TextovéPole 27"/>
          <p:cNvSpPr txBox="1"/>
          <p:nvPr/>
        </p:nvSpPr>
        <p:spPr>
          <a:xfrm>
            <a:off x="7020272" y="5125834"/>
            <a:ext cx="516488" cy="707886"/>
          </a:xfrm>
          <a:prstGeom prst="rect">
            <a:avLst/>
          </a:prstGeom>
          <a:noFill/>
        </p:spPr>
        <p:txBody>
          <a:bodyPr wrap="none" rtlCol="0">
            <a:spAutoFit/>
          </a:bodyPr>
          <a:lstStyle/>
          <a:p>
            <a:r>
              <a:rPr lang="cs-CZ" sz="4000" b="1" dirty="0" smtClean="0">
                <a:solidFill>
                  <a:srgbClr val="990099"/>
                </a:solidFill>
              </a:rPr>
              <a:t>si</a:t>
            </a:r>
            <a:endParaRPr lang="cs-CZ" sz="4000" b="1" dirty="0">
              <a:solidFill>
                <a:srgbClr val="990099"/>
              </a:solidFill>
            </a:endParaRPr>
          </a:p>
        </p:txBody>
      </p:sp>
      <p:sp>
        <p:nvSpPr>
          <p:cNvPr id="29" name="TextovéPole 28"/>
          <p:cNvSpPr txBox="1"/>
          <p:nvPr/>
        </p:nvSpPr>
        <p:spPr>
          <a:xfrm>
            <a:off x="5328302" y="6102588"/>
            <a:ext cx="665567" cy="707886"/>
          </a:xfrm>
          <a:prstGeom prst="rect">
            <a:avLst/>
          </a:prstGeom>
          <a:noFill/>
        </p:spPr>
        <p:txBody>
          <a:bodyPr wrap="none" rtlCol="0">
            <a:spAutoFit/>
          </a:bodyPr>
          <a:lstStyle/>
          <a:p>
            <a:r>
              <a:rPr lang="cs-CZ" sz="4000" b="1" dirty="0" err="1" smtClean="0">
                <a:solidFill>
                  <a:srgbClr val="66FFFF"/>
                </a:solidFill>
              </a:rPr>
              <a:t>su</a:t>
            </a:r>
            <a:endParaRPr lang="cs-CZ" sz="4000" b="1" dirty="0">
              <a:solidFill>
                <a:srgbClr val="66FFFF"/>
              </a:solidFill>
            </a:endParaRPr>
          </a:p>
        </p:txBody>
      </p:sp>
      <p:sp>
        <p:nvSpPr>
          <p:cNvPr id="31" name="TextovéPole 30"/>
          <p:cNvSpPr txBox="1"/>
          <p:nvPr/>
        </p:nvSpPr>
        <p:spPr>
          <a:xfrm>
            <a:off x="7807413" y="2487581"/>
            <a:ext cx="761747" cy="707886"/>
          </a:xfrm>
          <a:prstGeom prst="rect">
            <a:avLst/>
          </a:prstGeom>
          <a:noFill/>
        </p:spPr>
        <p:txBody>
          <a:bodyPr wrap="none" rtlCol="0">
            <a:spAutoFit/>
          </a:bodyPr>
          <a:lstStyle/>
          <a:p>
            <a:r>
              <a:rPr lang="cs-CZ" sz="4000" b="1" dirty="0" smtClean="0">
                <a:solidFill>
                  <a:srgbClr val="66FFFF"/>
                </a:solidFill>
              </a:rPr>
              <a:t>SU</a:t>
            </a:r>
            <a:endParaRPr lang="cs-CZ" sz="4000" b="1" dirty="0">
              <a:solidFill>
                <a:srgbClr val="66FFFF"/>
              </a:solidFill>
            </a:endParaRPr>
          </a:p>
        </p:txBody>
      </p:sp>
      <p:sp>
        <p:nvSpPr>
          <p:cNvPr id="32" name="TextovéPole 31"/>
          <p:cNvSpPr txBox="1"/>
          <p:nvPr/>
        </p:nvSpPr>
        <p:spPr>
          <a:xfrm>
            <a:off x="591107" y="1099483"/>
            <a:ext cx="733342" cy="707886"/>
          </a:xfrm>
          <a:prstGeom prst="rect">
            <a:avLst/>
          </a:prstGeom>
          <a:noFill/>
        </p:spPr>
        <p:txBody>
          <a:bodyPr wrap="none" rtlCol="0">
            <a:spAutoFit/>
          </a:bodyPr>
          <a:lstStyle/>
          <a:p>
            <a:r>
              <a:rPr lang="cs-CZ" sz="4000" b="1" dirty="0" smtClean="0">
                <a:solidFill>
                  <a:schemeClr val="accent6">
                    <a:lumMod val="75000"/>
                  </a:schemeClr>
                </a:solidFill>
              </a:rPr>
              <a:t>PA</a:t>
            </a:r>
            <a:endParaRPr lang="cs-CZ" sz="4000" b="1" dirty="0">
              <a:solidFill>
                <a:schemeClr val="accent6">
                  <a:lumMod val="75000"/>
                </a:schemeClr>
              </a:solidFill>
            </a:endParaRPr>
          </a:p>
        </p:txBody>
      </p:sp>
      <p:sp>
        <p:nvSpPr>
          <p:cNvPr id="33" name="TextovéPole 32"/>
          <p:cNvSpPr txBox="1"/>
          <p:nvPr/>
        </p:nvSpPr>
        <p:spPr>
          <a:xfrm>
            <a:off x="4211960" y="1453426"/>
            <a:ext cx="713657" cy="707886"/>
          </a:xfrm>
          <a:prstGeom prst="rect">
            <a:avLst/>
          </a:prstGeom>
          <a:noFill/>
        </p:spPr>
        <p:txBody>
          <a:bodyPr wrap="none" rtlCol="0">
            <a:spAutoFit/>
          </a:bodyPr>
          <a:lstStyle/>
          <a:p>
            <a:r>
              <a:rPr lang="cs-CZ" sz="4000" b="1" dirty="0" err="1" smtClean="0">
                <a:solidFill>
                  <a:schemeClr val="accent6">
                    <a:lumMod val="75000"/>
                  </a:schemeClr>
                </a:solidFill>
              </a:rPr>
              <a:t>pa</a:t>
            </a:r>
            <a:endParaRPr lang="cs-CZ" sz="4000" b="1" dirty="0">
              <a:solidFill>
                <a:schemeClr val="accent6">
                  <a:lumMod val="75000"/>
                </a:schemeClr>
              </a:solidFill>
            </a:endParaRPr>
          </a:p>
        </p:txBody>
      </p:sp>
      <p:sp>
        <p:nvSpPr>
          <p:cNvPr id="34" name="TextovéPole 33"/>
          <p:cNvSpPr txBox="1"/>
          <p:nvPr/>
        </p:nvSpPr>
        <p:spPr>
          <a:xfrm>
            <a:off x="5676190" y="622943"/>
            <a:ext cx="718466" cy="707886"/>
          </a:xfrm>
          <a:prstGeom prst="rect">
            <a:avLst/>
          </a:prstGeom>
          <a:noFill/>
        </p:spPr>
        <p:txBody>
          <a:bodyPr wrap="none" rtlCol="0">
            <a:spAutoFit/>
          </a:bodyPr>
          <a:lstStyle/>
          <a:p>
            <a:r>
              <a:rPr lang="cs-CZ" sz="4000" b="1" dirty="0" err="1" smtClean="0">
                <a:solidFill>
                  <a:schemeClr val="bg2">
                    <a:lumMod val="50000"/>
                  </a:schemeClr>
                </a:solidFill>
              </a:rPr>
              <a:t>pe</a:t>
            </a:r>
            <a:endParaRPr lang="cs-CZ" sz="4000" b="1" dirty="0">
              <a:solidFill>
                <a:schemeClr val="bg2">
                  <a:lumMod val="50000"/>
                </a:schemeClr>
              </a:solidFill>
            </a:endParaRPr>
          </a:p>
        </p:txBody>
      </p:sp>
      <p:sp>
        <p:nvSpPr>
          <p:cNvPr id="35" name="TextovéPole 34"/>
          <p:cNvSpPr txBox="1"/>
          <p:nvPr/>
        </p:nvSpPr>
        <p:spPr>
          <a:xfrm>
            <a:off x="8028384" y="4981818"/>
            <a:ext cx="707245" cy="707886"/>
          </a:xfrm>
          <a:prstGeom prst="rect">
            <a:avLst/>
          </a:prstGeom>
          <a:noFill/>
        </p:spPr>
        <p:txBody>
          <a:bodyPr wrap="none" rtlCol="0">
            <a:spAutoFit/>
          </a:bodyPr>
          <a:lstStyle/>
          <a:p>
            <a:r>
              <a:rPr lang="cs-CZ" sz="4000" b="1" dirty="0" smtClean="0">
                <a:solidFill>
                  <a:schemeClr val="bg2">
                    <a:lumMod val="50000"/>
                  </a:schemeClr>
                </a:solidFill>
              </a:rPr>
              <a:t>PE</a:t>
            </a:r>
            <a:endParaRPr lang="cs-CZ" sz="4000" b="1" dirty="0">
              <a:solidFill>
                <a:schemeClr val="bg2">
                  <a:lumMod val="50000"/>
                </a:schemeClr>
              </a:solidFill>
            </a:endParaRPr>
          </a:p>
        </p:txBody>
      </p:sp>
      <p:sp>
        <p:nvSpPr>
          <p:cNvPr id="36" name="TextovéPole 35"/>
          <p:cNvSpPr txBox="1"/>
          <p:nvPr/>
        </p:nvSpPr>
        <p:spPr>
          <a:xfrm>
            <a:off x="4788024" y="4627875"/>
            <a:ext cx="593432" cy="707886"/>
          </a:xfrm>
          <a:prstGeom prst="rect">
            <a:avLst/>
          </a:prstGeom>
          <a:noFill/>
        </p:spPr>
        <p:txBody>
          <a:bodyPr wrap="none" rtlCol="0">
            <a:spAutoFit/>
          </a:bodyPr>
          <a:lstStyle/>
          <a:p>
            <a:r>
              <a:rPr lang="cs-CZ" sz="4000" b="1" dirty="0" smtClean="0">
                <a:solidFill>
                  <a:srgbClr val="92D050"/>
                </a:solidFill>
              </a:rPr>
              <a:t>PI</a:t>
            </a:r>
            <a:endParaRPr lang="cs-CZ" sz="4000" b="1" dirty="0">
              <a:solidFill>
                <a:srgbClr val="92D050"/>
              </a:solidFill>
            </a:endParaRPr>
          </a:p>
        </p:txBody>
      </p:sp>
      <p:sp>
        <p:nvSpPr>
          <p:cNvPr id="37" name="TextovéPole 36"/>
          <p:cNvSpPr txBox="1"/>
          <p:nvPr/>
        </p:nvSpPr>
        <p:spPr>
          <a:xfrm>
            <a:off x="790870" y="2264678"/>
            <a:ext cx="587020" cy="707886"/>
          </a:xfrm>
          <a:prstGeom prst="rect">
            <a:avLst/>
          </a:prstGeom>
          <a:noFill/>
        </p:spPr>
        <p:txBody>
          <a:bodyPr wrap="none" rtlCol="0">
            <a:spAutoFit/>
          </a:bodyPr>
          <a:lstStyle/>
          <a:p>
            <a:r>
              <a:rPr lang="cs-CZ" sz="4000" b="1" dirty="0" err="1" smtClean="0">
                <a:solidFill>
                  <a:srgbClr val="92D050"/>
                </a:solidFill>
              </a:rPr>
              <a:t>pi</a:t>
            </a:r>
            <a:endParaRPr lang="cs-CZ" sz="4000" b="1" dirty="0">
              <a:solidFill>
                <a:srgbClr val="92D050"/>
              </a:solidFill>
            </a:endParaRPr>
          </a:p>
        </p:txBody>
      </p:sp>
    </p:spTree>
    <p:extLst>
      <p:ext uri="{BB962C8B-B14F-4D97-AF65-F5344CB8AC3E}">
        <p14:creationId xmlns:p14="http://schemas.microsoft.com/office/powerpoint/2010/main" val="20700737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4" name="TextovéPole 3"/>
          <p:cNvSpPr txBox="1"/>
          <p:nvPr/>
        </p:nvSpPr>
        <p:spPr>
          <a:xfrm>
            <a:off x="467544" y="404664"/>
            <a:ext cx="2846870" cy="461665"/>
          </a:xfrm>
          <a:prstGeom prst="rect">
            <a:avLst/>
          </a:prstGeom>
          <a:noFill/>
        </p:spPr>
        <p:txBody>
          <a:bodyPr wrap="none" rtlCol="0">
            <a:spAutoFit/>
          </a:bodyPr>
          <a:lstStyle/>
          <a:p>
            <a:r>
              <a:rPr lang="cs-CZ" sz="2400" b="1" dirty="0" smtClean="0"/>
              <a:t>Spojuj stejné slabiky.</a:t>
            </a:r>
            <a:endParaRPr lang="cs-CZ" sz="2400" b="1" dirty="0"/>
          </a:p>
        </p:txBody>
      </p:sp>
      <p:sp>
        <p:nvSpPr>
          <p:cNvPr id="9" name="TextovéPole 8"/>
          <p:cNvSpPr txBox="1"/>
          <p:nvPr/>
        </p:nvSpPr>
        <p:spPr>
          <a:xfrm>
            <a:off x="6228184" y="2213123"/>
            <a:ext cx="665567" cy="707886"/>
          </a:xfrm>
          <a:prstGeom prst="rect">
            <a:avLst/>
          </a:prstGeom>
          <a:noFill/>
        </p:spPr>
        <p:txBody>
          <a:bodyPr wrap="none" rtlCol="0">
            <a:spAutoFit/>
          </a:bodyPr>
          <a:lstStyle/>
          <a:p>
            <a:r>
              <a:rPr lang="cs-CZ" sz="4000" b="1" dirty="0" smtClean="0">
                <a:solidFill>
                  <a:srgbClr val="0000FF"/>
                </a:solidFill>
              </a:rPr>
              <a:t>so</a:t>
            </a:r>
            <a:endParaRPr lang="cs-CZ" sz="4000" b="1" dirty="0">
              <a:solidFill>
                <a:srgbClr val="0000FF"/>
              </a:solidFill>
            </a:endParaRPr>
          </a:p>
        </p:txBody>
      </p:sp>
      <p:sp>
        <p:nvSpPr>
          <p:cNvPr id="10" name="TextovéPole 9"/>
          <p:cNvSpPr txBox="1"/>
          <p:nvPr/>
        </p:nvSpPr>
        <p:spPr>
          <a:xfrm>
            <a:off x="2281549" y="2549194"/>
            <a:ext cx="772969" cy="707886"/>
          </a:xfrm>
          <a:prstGeom prst="rect">
            <a:avLst/>
          </a:prstGeom>
          <a:noFill/>
        </p:spPr>
        <p:txBody>
          <a:bodyPr wrap="none" rtlCol="0">
            <a:spAutoFit/>
          </a:bodyPr>
          <a:lstStyle/>
          <a:p>
            <a:r>
              <a:rPr lang="cs-CZ" sz="4000" b="1" dirty="0" smtClean="0">
                <a:solidFill>
                  <a:srgbClr val="0000FF"/>
                </a:solidFill>
              </a:rPr>
              <a:t>SO</a:t>
            </a:r>
            <a:endParaRPr lang="cs-CZ" sz="4000" b="1" dirty="0">
              <a:solidFill>
                <a:srgbClr val="0000FF"/>
              </a:solidFill>
            </a:endParaRPr>
          </a:p>
        </p:txBody>
      </p:sp>
      <p:sp>
        <p:nvSpPr>
          <p:cNvPr id="11" name="TextovéPole 10"/>
          <p:cNvSpPr txBox="1"/>
          <p:nvPr/>
        </p:nvSpPr>
        <p:spPr>
          <a:xfrm>
            <a:off x="4760066" y="2773958"/>
            <a:ext cx="883575" cy="707886"/>
          </a:xfrm>
          <a:prstGeom prst="rect">
            <a:avLst/>
          </a:prstGeom>
          <a:noFill/>
        </p:spPr>
        <p:txBody>
          <a:bodyPr wrap="none" rtlCol="0">
            <a:spAutoFit/>
          </a:bodyPr>
          <a:lstStyle/>
          <a:p>
            <a:r>
              <a:rPr lang="cs-CZ" sz="4000" b="1" dirty="0" smtClean="0">
                <a:solidFill>
                  <a:srgbClr val="0000FF"/>
                </a:solidFill>
              </a:rPr>
              <a:t>ME</a:t>
            </a:r>
            <a:endParaRPr lang="cs-CZ" sz="4000" b="1" dirty="0">
              <a:solidFill>
                <a:srgbClr val="0000FF"/>
              </a:solidFill>
            </a:endParaRPr>
          </a:p>
        </p:txBody>
      </p:sp>
      <p:sp>
        <p:nvSpPr>
          <p:cNvPr id="12" name="TextovéPole 11"/>
          <p:cNvSpPr txBox="1"/>
          <p:nvPr/>
        </p:nvSpPr>
        <p:spPr>
          <a:xfrm>
            <a:off x="2178512" y="5733256"/>
            <a:ext cx="859531" cy="707886"/>
          </a:xfrm>
          <a:prstGeom prst="rect">
            <a:avLst/>
          </a:prstGeom>
          <a:noFill/>
        </p:spPr>
        <p:txBody>
          <a:bodyPr wrap="none" rtlCol="0">
            <a:spAutoFit/>
          </a:bodyPr>
          <a:lstStyle/>
          <a:p>
            <a:r>
              <a:rPr lang="cs-CZ" sz="4000" b="1" dirty="0" err="1" smtClean="0">
                <a:solidFill>
                  <a:srgbClr val="0000FF"/>
                </a:solidFill>
              </a:rPr>
              <a:t>me</a:t>
            </a:r>
            <a:endParaRPr lang="cs-CZ" sz="4000" b="1" dirty="0">
              <a:solidFill>
                <a:srgbClr val="0000FF"/>
              </a:solidFill>
            </a:endParaRPr>
          </a:p>
        </p:txBody>
      </p:sp>
      <p:sp>
        <p:nvSpPr>
          <p:cNvPr id="15" name="TextovéPole 14"/>
          <p:cNvSpPr txBox="1"/>
          <p:nvPr/>
        </p:nvSpPr>
        <p:spPr>
          <a:xfrm>
            <a:off x="3547466" y="5241394"/>
            <a:ext cx="968535" cy="707886"/>
          </a:xfrm>
          <a:prstGeom prst="rect">
            <a:avLst/>
          </a:prstGeom>
          <a:noFill/>
        </p:spPr>
        <p:txBody>
          <a:bodyPr wrap="none" rtlCol="0">
            <a:spAutoFit/>
          </a:bodyPr>
          <a:lstStyle/>
          <a:p>
            <a:r>
              <a:rPr lang="cs-CZ" sz="4000" b="1" dirty="0" smtClean="0">
                <a:solidFill>
                  <a:srgbClr val="0000FF"/>
                </a:solidFill>
              </a:rPr>
              <a:t>MU</a:t>
            </a:r>
            <a:endParaRPr lang="cs-CZ" sz="4000" b="1" dirty="0">
              <a:solidFill>
                <a:srgbClr val="0000FF"/>
              </a:solidFill>
            </a:endParaRPr>
          </a:p>
        </p:txBody>
      </p:sp>
      <p:sp>
        <p:nvSpPr>
          <p:cNvPr id="16" name="TextovéPole 15"/>
          <p:cNvSpPr txBox="1"/>
          <p:nvPr/>
        </p:nvSpPr>
        <p:spPr>
          <a:xfrm>
            <a:off x="7151221" y="5949280"/>
            <a:ext cx="877163" cy="707886"/>
          </a:xfrm>
          <a:prstGeom prst="rect">
            <a:avLst/>
          </a:prstGeom>
          <a:noFill/>
        </p:spPr>
        <p:txBody>
          <a:bodyPr wrap="none" rtlCol="0">
            <a:spAutoFit/>
          </a:bodyPr>
          <a:lstStyle/>
          <a:p>
            <a:r>
              <a:rPr lang="cs-CZ" sz="4000" b="1" dirty="0" smtClean="0">
                <a:solidFill>
                  <a:srgbClr val="0000FF"/>
                </a:solidFill>
              </a:rPr>
              <a:t>mu</a:t>
            </a:r>
            <a:endParaRPr lang="cs-CZ" sz="4000" b="1" dirty="0">
              <a:solidFill>
                <a:srgbClr val="0000FF"/>
              </a:solidFill>
            </a:endParaRPr>
          </a:p>
        </p:txBody>
      </p:sp>
      <p:sp>
        <p:nvSpPr>
          <p:cNvPr id="19" name="TextovéPole 18"/>
          <p:cNvSpPr txBox="1"/>
          <p:nvPr/>
        </p:nvSpPr>
        <p:spPr>
          <a:xfrm>
            <a:off x="6356424" y="3681444"/>
            <a:ext cx="537327" cy="707886"/>
          </a:xfrm>
          <a:prstGeom prst="rect">
            <a:avLst/>
          </a:prstGeom>
          <a:noFill/>
        </p:spPr>
        <p:txBody>
          <a:bodyPr wrap="none" rtlCol="0">
            <a:spAutoFit/>
          </a:bodyPr>
          <a:lstStyle/>
          <a:p>
            <a:r>
              <a:rPr lang="cs-CZ" sz="4000" b="1" dirty="0" smtClean="0">
                <a:solidFill>
                  <a:srgbClr val="0000FF"/>
                </a:solidFill>
              </a:rPr>
              <a:t>LI</a:t>
            </a:r>
            <a:endParaRPr lang="cs-CZ" sz="4000" b="1" dirty="0">
              <a:solidFill>
                <a:srgbClr val="0000FF"/>
              </a:solidFill>
            </a:endParaRPr>
          </a:p>
        </p:txBody>
      </p:sp>
      <p:sp>
        <p:nvSpPr>
          <p:cNvPr id="20" name="TextovéPole 19"/>
          <p:cNvSpPr txBox="1"/>
          <p:nvPr/>
        </p:nvSpPr>
        <p:spPr>
          <a:xfrm>
            <a:off x="5552269" y="5035967"/>
            <a:ext cx="437940" cy="707886"/>
          </a:xfrm>
          <a:prstGeom prst="rect">
            <a:avLst/>
          </a:prstGeom>
          <a:noFill/>
        </p:spPr>
        <p:txBody>
          <a:bodyPr wrap="none" rtlCol="0">
            <a:spAutoFit/>
          </a:bodyPr>
          <a:lstStyle/>
          <a:p>
            <a:r>
              <a:rPr lang="cs-CZ" sz="4000" b="1" dirty="0" err="1" smtClean="0">
                <a:solidFill>
                  <a:srgbClr val="0000FF"/>
                </a:solidFill>
              </a:rPr>
              <a:t>li</a:t>
            </a:r>
            <a:endParaRPr lang="cs-CZ" sz="4000" b="1" dirty="0">
              <a:solidFill>
                <a:srgbClr val="0000FF"/>
              </a:solidFill>
            </a:endParaRPr>
          </a:p>
        </p:txBody>
      </p:sp>
      <p:sp>
        <p:nvSpPr>
          <p:cNvPr id="21" name="TextovéPole 20"/>
          <p:cNvSpPr txBox="1"/>
          <p:nvPr/>
        </p:nvSpPr>
        <p:spPr>
          <a:xfrm>
            <a:off x="591107" y="5833720"/>
            <a:ext cx="587020" cy="707886"/>
          </a:xfrm>
          <a:prstGeom prst="rect">
            <a:avLst/>
          </a:prstGeom>
          <a:noFill/>
        </p:spPr>
        <p:txBody>
          <a:bodyPr wrap="none" rtlCol="0">
            <a:spAutoFit/>
          </a:bodyPr>
          <a:lstStyle/>
          <a:p>
            <a:r>
              <a:rPr lang="cs-CZ" sz="4000" b="1" dirty="0" err="1" smtClean="0">
                <a:solidFill>
                  <a:srgbClr val="0000FF"/>
                </a:solidFill>
              </a:rPr>
              <a:t>lo</a:t>
            </a:r>
            <a:endParaRPr lang="cs-CZ" sz="4000" b="1" dirty="0">
              <a:solidFill>
                <a:srgbClr val="0000FF"/>
              </a:solidFill>
            </a:endParaRPr>
          </a:p>
        </p:txBody>
      </p:sp>
      <p:sp>
        <p:nvSpPr>
          <p:cNvPr id="22" name="TextovéPole 21"/>
          <p:cNvSpPr txBox="1"/>
          <p:nvPr/>
        </p:nvSpPr>
        <p:spPr>
          <a:xfrm>
            <a:off x="4159867" y="3919989"/>
            <a:ext cx="738279" cy="707886"/>
          </a:xfrm>
          <a:prstGeom prst="rect">
            <a:avLst/>
          </a:prstGeom>
          <a:noFill/>
        </p:spPr>
        <p:txBody>
          <a:bodyPr wrap="none" rtlCol="0">
            <a:spAutoFit/>
          </a:bodyPr>
          <a:lstStyle/>
          <a:p>
            <a:r>
              <a:rPr lang="cs-CZ" sz="4000" b="1" dirty="0" smtClean="0">
                <a:solidFill>
                  <a:srgbClr val="0000FF"/>
                </a:solidFill>
              </a:rPr>
              <a:t>LO</a:t>
            </a:r>
            <a:endParaRPr lang="cs-CZ" sz="4000" b="1" dirty="0">
              <a:solidFill>
                <a:srgbClr val="0000FF"/>
              </a:solidFill>
            </a:endParaRPr>
          </a:p>
        </p:txBody>
      </p:sp>
      <p:sp>
        <p:nvSpPr>
          <p:cNvPr id="23" name="TextovéPole 22"/>
          <p:cNvSpPr txBox="1"/>
          <p:nvPr/>
        </p:nvSpPr>
        <p:spPr>
          <a:xfrm>
            <a:off x="2125627" y="4035387"/>
            <a:ext cx="723596" cy="707886"/>
          </a:xfrm>
          <a:prstGeom prst="rect">
            <a:avLst/>
          </a:prstGeom>
          <a:noFill/>
        </p:spPr>
        <p:txBody>
          <a:bodyPr wrap="none" rtlCol="0">
            <a:spAutoFit/>
          </a:bodyPr>
          <a:lstStyle/>
          <a:p>
            <a:r>
              <a:rPr lang="cs-CZ" sz="4000" b="1" dirty="0" smtClean="0">
                <a:solidFill>
                  <a:srgbClr val="0000FF"/>
                </a:solidFill>
              </a:rPr>
              <a:t>LU</a:t>
            </a:r>
            <a:endParaRPr lang="cs-CZ" sz="4000" b="1" dirty="0">
              <a:solidFill>
                <a:srgbClr val="0000FF"/>
              </a:solidFill>
            </a:endParaRPr>
          </a:p>
        </p:txBody>
      </p:sp>
      <p:sp>
        <p:nvSpPr>
          <p:cNvPr id="24" name="TextovéPole 23"/>
          <p:cNvSpPr txBox="1"/>
          <p:nvPr/>
        </p:nvSpPr>
        <p:spPr>
          <a:xfrm>
            <a:off x="683568" y="3212976"/>
            <a:ext cx="587020" cy="707886"/>
          </a:xfrm>
          <a:prstGeom prst="rect">
            <a:avLst/>
          </a:prstGeom>
          <a:noFill/>
        </p:spPr>
        <p:txBody>
          <a:bodyPr wrap="none" rtlCol="0">
            <a:spAutoFit/>
          </a:bodyPr>
          <a:lstStyle/>
          <a:p>
            <a:r>
              <a:rPr lang="cs-CZ" sz="4000" b="1" dirty="0" err="1" smtClean="0">
                <a:solidFill>
                  <a:srgbClr val="0000FF"/>
                </a:solidFill>
              </a:rPr>
              <a:t>lu</a:t>
            </a:r>
            <a:endParaRPr lang="cs-CZ" sz="4000" b="1" dirty="0">
              <a:solidFill>
                <a:srgbClr val="0000FF"/>
              </a:solidFill>
            </a:endParaRPr>
          </a:p>
        </p:txBody>
      </p:sp>
      <p:sp>
        <p:nvSpPr>
          <p:cNvPr id="25" name="TextovéPole 24"/>
          <p:cNvSpPr txBox="1"/>
          <p:nvPr/>
        </p:nvSpPr>
        <p:spPr>
          <a:xfrm>
            <a:off x="7926035" y="791964"/>
            <a:ext cx="643125" cy="707886"/>
          </a:xfrm>
          <a:prstGeom prst="rect">
            <a:avLst/>
          </a:prstGeom>
          <a:noFill/>
        </p:spPr>
        <p:txBody>
          <a:bodyPr wrap="none" rtlCol="0">
            <a:spAutoFit/>
          </a:bodyPr>
          <a:lstStyle/>
          <a:p>
            <a:r>
              <a:rPr lang="cs-CZ" sz="4000" b="1" dirty="0" err="1" smtClean="0">
                <a:solidFill>
                  <a:srgbClr val="0000FF"/>
                </a:solidFill>
              </a:rPr>
              <a:t>sa</a:t>
            </a:r>
            <a:endParaRPr lang="cs-CZ" sz="4000" b="1" dirty="0">
              <a:solidFill>
                <a:srgbClr val="0000FF"/>
              </a:solidFill>
            </a:endParaRPr>
          </a:p>
        </p:txBody>
      </p:sp>
      <p:sp>
        <p:nvSpPr>
          <p:cNvPr id="26" name="TextovéPole 25"/>
          <p:cNvSpPr txBox="1"/>
          <p:nvPr/>
        </p:nvSpPr>
        <p:spPr>
          <a:xfrm>
            <a:off x="2822951" y="1280483"/>
            <a:ext cx="731419" cy="707886"/>
          </a:xfrm>
          <a:prstGeom prst="rect">
            <a:avLst/>
          </a:prstGeom>
          <a:noFill/>
        </p:spPr>
        <p:txBody>
          <a:bodyPr wrap="none" rtlCol="0">
            <a:spAutoFit/>
          </a:bodyPr>
          <a:lstStyle/>
          <a:p>
            <a:r>
              <a:rPr lang="cs-CZ" sz="4000" b="1" dirty="0" smtClean="0">
                <a:solidFill>
                  <a:srgbClr val="0000FF"/>
                </a:solidFill>
              </a:rPr>
              <a:t>SA</a:t>
            </a:r>
            <a:endParaRPr lang="cs-CZ" sz="4000" b="1" dirty="0">
              <a:solidFill>
                <a:srgbClr val="0000FF"/>
              </a:solidFill>
            </a:endParaRPr>
          </a:p>
        </p:txBody>
      </p:sp>
      <p:sp>
        <p:nvSpPr>
          <p:cNvPr id="27" name="TextovéPole 26"/>
          <p:cNvSpPr txBox="1"/>
          <p:nvPr/>
        </p:nvSpPr>
        <p:spPr>
          <a:xfrm>
            <a:off x="1042962" y="4981818"/>
            <a:ext cx="562975" cy="707886"/>
          </a:xfrm>
          <a:prstGeom prst="rect">
            <a:avLst/>
          </a:prstGeom>
          <a:noFill/>
        </p:spPr>
        <p:txBody>
          <a:bodyPr wrap="none" rtlCol="0">
            <a:spAutoFit/>
          </a:bodyPr>
          <a:lstStyle/>
          <a:p>
            <a:r>
              <a:rPr lang="cs-CZ" sz="4000" b="1" dirty="0" smtClean="0">
                <a:solidFill>
                  <a:srgbClr val="0000FF"/>
                </a:solidFill>
              </a:rPr>
              <a:t>SI</a:t>
            </a:r>
            <a:endParaRPr lang="cs-CZ" sz="4000" b="1" dirty="0">
              <a:solidFill>
                <a:srgbClr val="0000FF"/>
              </a:solidFill>
            </a:endParaRPr>
          </a:p>
        </p:txBody>
      </p:sp>
      <p:sp>
        <p:nvSpPr>
          <p:cNvPr id="28" name="TextovéPole 27"/>
          <p:cNvSpPr txBox="1"/>
          <p:nvPr/>
        </p:nvSpPr>
        <p:spPr>
          <a:xfrm>
            <a:off x="8048504" y="4981818"/>
            <a:ext cx="516488" cy="707886"/>
          </a:xfrm>
          <a:prstGeom prst="rect">
            <a:avLst/>
          </a:prstGeom>
          <a:noFill/>
        </p:spPr>
        <p:txBody>
          <a:bodyPr wrap="none" rtlCol="0">
            <a:spAutoFit/>
          </a:bodyPr>
          <a:lstStyle/>
          <a:p>
            <a:r>
              <a:rPr lang="cs-CZ" sz="4000" b="1" dirty="0" smtClean="0">
                <a:solidFill>
                  <a:srgbClr val="0000FF"/>
                </a:solidFill>
              </a:rPr>
              <a:t>si</a:t>
            </a:r>
            <a:endParaRPr lang="cs-CZ" sz="4000" b="1" dirty="0">
              <a:solidFill>
                <a:srgbClr val="0000FF"/>
              </a:solidFill>
            </a:endParaRPr>
          </a:p>
        </p:txBody>
      </p:sp>
      <p:sp>
        <p:nvSpPr>
          <p:cNvPr id="29" name="TextovéPole 28"/>
          <p:cNvSpPr txBox="1"/>
          <p:nvPr/>
        </p:nvSpPr>
        <p:spPr>
          <a:xfrm>
            <a:off x="5328302" y="6102588"/>
            <a:ext cx="665567" cy="707886"/>
          </a:xfrm>
          <a:prstGeom prst="rect">
            <a:avLst/>
          </a:prstGeom>
          <a:noFill/>
        </p:spPr>
        <p:txBody>
          <a:bodyPr wrap="none" rtlCol="0">
            <a:spAutoFit/>
          </a:bodyPr>
          <a:lstStyle/>
          <a:p>
            <a:r>
              <a:rPr lang="cs-CZ" sz="4000" b="1" dirty="0" err="1" smtClean="0">
                <a:solidFill>
                  <a:srgbClr val="0000FF"/>
                </a:solidFill>
              </a:rPr>
              <a:t>su</a:t>
            </a:r>
            <a:endParaRPr lang="cs-CZ" sz="4000" b="1" dirty="0">
              <a:solidFill>
                <a:srgbClr val="0000FF"/>
              </a:solidFill>
            </a:endParaRPr>
          </a:p>
        </p:txBody>
      </p:sp>
      <p:sp>
        <p:nvSpPr>
          <p:cNvPr id="31" name="TextovéPole 30"/>
          <p:cNvSpPr txBox="1"/>
          <p:nvPr/>
        </p:nvSpPr>
        <p:spPr>
          <a:xfrm>
            <a:off x="7807413" y="2487581"/>
            <a:ext cx="761747" cy="707886"/>
          </a:xfrm>
          <a:prstGeom prst="rect">
            <a:avLst/>
          </a:prstGeom>
          <a:noFill/>
        </p:spPr>
        <p:txBody>
          <a:bodyPr wrap="none" rtlCol="0">
            <a:spAutoFit/>
          </a:bodyPr>
          <a:lstStyle/>
          <a:p>
            <a:r>
              <a:rPr lang="cs-CZ" sz="4000" b="1" dirty="0" smtClean="0">
                <a:solidFill>
                  <a:srgbClr val="0000FF"/>
                </a:solidFill>
              </a:rPr>
              <a:t>SU</a:t>
            </a:r>
            <a:endParaRPr lang="cs-CZ" sz="4000" b="1" dirty="0">
              <a:solidFill>
                <a:srgbClr val="0000FF"/>
              </a:solidFill>
            </a:endParaRPr>
          </a:p>
        </p:txBody>
      </p:sp>
      <p:sp>
        <p:nvSpPr>
          <p:cNvPr id="32" name="TextovéPole 31"/>
          <p:cNvSpPr txBox="1"/>
          <p:nvPr/>
        </p:nvSpPr>
        <p:spPr>
          <a:xfrm>
            <a:off x="591107" y="1099483"/>
            <a:ext cx="733342" cy="707886"/>
          </a:xfrm>
          <a:prstGeom prst="rect">
            <a:avLst/>
          </a:prstGeom>
          <a:noFill/>
        </p:spPr>
        <p:txBody>
          <a:bodyPr wrap="none" rtlCol="0">
            <a:spAutoFit/>
          </a:bodyPr>
          <a:lstStyle/>
          <a:p>
            <a:r>
              <a:rPr lang="cs-CZ" sz="4000" b="1" dirty="0" smtClean="0">
                <a:solidFill>
                  <a:srgbClr val="0000FF"/>
                </a:solidFill>
              </a:rPr>
              <a:t>PA</a:t>
            </a:r>
            <a:endParaRPr lang="cs-CZ" sz="4000" b="1" dirty="0">
              <a:solidFill>
                <a:srgbClr val="0000FF"/>
              </a:solidFill>
            </a:endParaRPr>
          </a:p>
        </p:txBody>
      </p:sp>
      <p:sp>
        <p:nvSpPr>
          <p:cNvPr id="33" name="TextovéPole 32"/>
          <p:cNvSpPr txBox="1"/>
          <p:nvPr/>
        </p:nvSpPr>
        <p:spPr>
          <a:xfrm>
            <a:off x="4211960" y="1453426"/>
            <a:ext cx="713657" cy="707886"/>
          </a:xfrm>
          <a:prstGeom prst="rect">
            <a:avLst/>
          </a:prstGeom>
          <a:noFill/>
        </p:spPr>
        <p:txBody>
          <a:bodyPr wrap="none" rtlCol="0">
            <a:spAutoFit/>
          </a:bodyPr>
          <a:lstStyle/>
          <a:p>
            <a:r>
              <a:rPr lang="cs-CZ" sz="4000" b="1" dirty="0" err="1" smtClean="0">
                <a:solidFill>
                  <a:srgbClr val="0000FF"/>
                </a:solidFill>
              </a:rPr>
              <a:t>pa</a:t>
            </a:r>
            <a:endParaRPr lang="cs-CZ" sz="4000" b="1" dirty="0">
              <a:solidFill>
                <a:srgbClr val="0000FF"/>
              </a:solidFill>
            </a:endParaRPr>
          </a:p>
        </p:txBody>
      </p:sp>
      <p:sp>
        <p:nvSpPr>
          <p:cNvPr id="34" name="TextovéPole 33"/>
          <p:cNvSpPr txBox="1"/>
          <p:nvPr/>
        </p:nvSpPr>
        <p:spPr>
          <a:xfrm>
            <a:off x="5676190" y="622943"/>
            <a:ext cx="718466" cy="707886"/>
          </a:xfrm>
          <a:prstGeom prst="rect">
            <a:avLst/>
          </a:prstGeom>
          <a:noFill/>
        </p:spPr>
        <p:txBody>
          <a:bodyPr wrap="none" rtlCol="0">
            <a:spAutoFit/>
          </a:bodyPr>
          <a:lstStyle/>
          <a:p>
            <a:r>
              <a:rPr lang="cs-CZ" sz="4000" b="1" dirty="0" err="1" smtClean="0">
                <a:solidFill>
                  <a:srgbClr val="0000FF"/>
                </a:solidFill>
              </a:rPr>
              <a:t>pe</a:t>
            </a:r>
            <a:endParaRPr lang="cs-CZ" sz="4000" b="1" dirty="0">
              <a:solidFill>
                <a:srgbClr val="0000FF"/>
              </a:solidFill>
            </a:endParaRPr>
          </a:p>
        </p:txBody>
      </p:sp>
      <p:sp>
        <p:nvSpPr>
          <p:cNvPr id="35" name="TextovéPole 34"/>
          <p:cNvSpPr txBox="1"/>
          <p:nvPr/>
        </p:nvSpPr>
        <p:spPr>
          <a:xfrm>
            <a:off x="8022477" y="3566919"/>
            <a:ext cx="707245" cy="707886"/>
          </a:xfrm>
          <a:prstGeom prst="rect">
            <a:avLst/>
          </a:prstGeom>
          <a:noFill/>
        </p:spPr>
        <p:txBody>
          <a:bodyPr wrap="none" rtlCol="0">
            <a:spAutoFit/>
          </a:bodyPr>
          <a:lstStyle/>
          <a:p>
            <a:r>
              <a:rPr lang="cs-CZ" sz="4000" b="1" dirty="0" smtClean="0">
                <a:solidFill>
                  <a:srgbClr val="0000FF"/>
                </a:solidFill>
              </a:rPr>
              <a:t>PE</a:t>
            </a:r>
            <a:endParaRPr lang="cs-CZ" sz="4000" b="1" dirty="0">
              <a:solidFill>
                <a:srgbClr val="0000FF"/>
              </a:solidFill>
            </a:endParaRPr>
          </a:p>
        </p:txBody>
      </p:sp>
    </p:spTree>
    <p:extLst>
      <p:ext uri="{BB962C8B-B14F-4D97-AF65-F5344CB8AC3E}">
        <p14:creationId xmlns:p14="http://schemas.microsoft.com/office/powerpoint/2010/main" val="22451495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179512" y="127721"/>
            <a:ext cx="4310539" cy="400110"/>
          </a:xfrm>
          <a:prstGeom prst="rect">
            <a:avLst/>
          </a:prstGeom>
          <a:noFill/>
        </p:spPr>
        <p:txBody>
          <a:bodyPr wrap="none" rtlCol="0">
            <a:spAutoFit/>
          </a:bodyPr>
          <a:lstStyle/>
          <a:p>
            <a:r>
              <a:rPr lang="cs-CZ" sz="2000" b="1" dirty="0" smtClean="0">
                <a:solidFill>
                  <a:srgbClr val="FF0000"/>
                </a:solidFill>
              </a:rPr>
              <a:t>Doplň hlásku, aby vznikla daná slabika</a:t>
            </a:r>
            <a:r>
              <a:rPr lang="cs-CZ" dirty="0" smtClean="0">
                <a:solidFill>
                  <a:srgbClr val="FF0000"/>
                </a:solidFill>
              </a:rPr>
              <a:t>.</a:t>
            </a:r>
            <a:endParaRPr lang="cs-CZ" dirty="0">
              <a:solidFill>
                <a:srgbClr val="FF0000"/>
              </a:solidFill>
            </a:endParaRPr>
          </a:p>
        </p:txBody>
      </p:sp>
    </p:spTree>
    <p:extLst>
      <p:ext uri="{BB962C8B-B14F-4D97-AF65-F5344CB8AC3E}">
        <p14:creationId xmlns:p14="http://schemas.microsoft.com/office/powerpoint/2010/main" val="737421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5" name="TextovéPole 4"/>
          <p:cNvSpPr txBox="1"/>
          <p:nvPr/>
        </p:nvSpPr>
        <p:spPr>
          <a:xfrm>
            <a:off x="19956" y="1457969"/>
            <a:ext cx="2005677" cy="1569660"/>
          </a:xfrm>
          <a:prstGeom prst="rect">
            <a:avLst/>
          </a:prstGeom>
          <a:noFill/>
        </p:spPr>
        <p:txBody>
          <a:bodyPr wrap="none" rtlCol="0">
            <a:spAutoFit/>
          </a:bodyPr>
          <a:lstStyle/>
          <a:p>
            <a:r>
              <a:rPr lang="cs-CZ" sz="9600" b="1" dirty="0" smtClean="0"/>
              <a:t>MA</a:t>
            </a:r>
            <a:endParaRPr lang="cs-CZ" sz="9600" b="1" dirty="0"/>
          </a:p>
        </p:txBody>
      </p:sp>
      <p:sp>
        <p:nvSpPr>
          <p:cNvPr id="6" name="TextovéPole 5"/>
          <p:cNvSpPr txBox="1"/>
          <p:nvPr/>
        </p:nvSpPr>
        <p:spPr>
          <a:xfrm>
            <a:off x="4335951" y="2871465"/>
            <a:ext cx="1367682" cy="1569660"/>
          </a:xfrm>
          <a:prstGeom prst="rect">
            <a:avLst/>
          </a:prstGeom>
          <a:noFill/>
        </p:spPr>
        <p:txBody>
          <a:bodyPr wrap="none" rtlCol="0">
            <a:spAutoFit/>
          </a:bodyPr>
          <a:lstStyle/>
          <a:p>
            <a:r>
              <a:rPr lang="cs-CZ" sz="9600" b="1" dirty="0" smtClean="0"/>
              <a:t>SE</a:t>
            </a:r>
            <a:endParaRPr lang="cs-CZ" sz="9600" b="1" dirty="0"/>
          </a:p>
        </p:txBody>
      </p:sp>
      <p:sp>
        <p:nvSpPr>
          <p:cNvPr id="7" name="TextovéPole 6"/>
          <p:cNvSpPr txBox="1"/>
          <p:nvPr/>
        </p:nvSpPr>
        <p:spPr>
          <a:xfrm>
            <a:off x="4540340" y="-111691"/>
            <a:ext cx="1034257" cy="1569660"/>
          </a:xfrm>
          <a:prstGeom prst="rect">
            <a:avLst/>
          </a:prstGeom>
          <a:noFill/>
        </p:spPr>
        <p:txBody>
          <a:bodyPr wrap="none" rtlCol="0">
            <a:spAutoFit/>
          </a:bodyPr>
          <a:lstStyle/>
          <a:p>
            <a:r>
              <a:rPr lang="cs-CZ" sz="9600" b="1" dirty="0" smtClean="0"/>
              <a:t>LI</a:t>
            </a:r>
            <a:endParaRPr lang="cs-CZ" sz="9600" b="1" dirty="0"/>
          </a:p>
        </p:txBody>
      </p:sp>
      <p:sp>
        <p:nvSpPr>
          <p:cNvPr id="8" name="TextovéPole 7"/>
          <p:cNvSpPr txBox="1"/>
          <p:nvPr/>
        </p:nvSpPr>
        <p:spPr>
          <a:xfrm>
            <a:off x="4335951" y="1325230"/>
            <a:ext cx="1672253" cy="1569660"/>
          </a:xfrm>
          <a:prstGeom prst="rect">
            <a:avLst/>
          </a:prstGeom>
          <a:noFill/>
        </p:spPr>
        <p:txBody>
          <a:bodyPr wrap="none" rtlCol="0">
            <a:spAutoFit/>
          </a:bodyPr>
          <a:lstStyle/>
          <a:p>
            <a:r>
              <a:rPr lang="cs-CZ" sz="9600" b="1" dirty="0" smtClean="0"/>
              <a:t>PO</a:t>
            </a:r>
            <a:endParaRPr lang="cs-CZ" sz="9600" b="1" dirty="0"/>
          </a:p>
        </p:txBody>
      </p:sp>
      <p:sp>
        <p:nvSpPr>
          <p:cNvPr id="9" name="TextovéPole 8"/>
          <p:cNvSpPr txBox="1"/>
          <p:nvPr/>
        </p:nvSpPr>
        <p:spPr>
          <a:xfrm>
            <a:off x="97997" y="2766412"/>
            <a:ext cx="1451038" cy="1569660"/>
          </a:xfrm>
          <a:prstGeom prst="rect">
            <a:avLst/>
          </a:prstGeom>
          <a:noFill/>
        </p:spPr>
        <p:txBody>
          <a:bodyPr wrap="none" rtlCol="0">
            <a:spAutoFit/>
          </a:bodyPr>
          <a:lstStyle/>
          <a:p>
            <a:r>
              <a:rPr lang="cs-CZ" sz="9600" b="1" dirty="0" smtClean="0"/>
              <a:t>LÁ</a:t>
            </a:r>
            <a:endParaRPr lang="cs-CZ" sz="9600" b="1" dirty="0"/>
          </a:p>
        </p:txBody>
      </p:sp>
      <p:sp>
        <p:nvSpPr>
          <p:cNvPr id="10" name="TextovéPole 9"/>
          <p:cNvSpPr txBox="1"/>
          <p:nvPr/>
        </p:nvSpPr>
        <p:spPr>
          <a:xfrm>
            <a:off x="126786" y="4149080"/>
            <a:ext cx="1095172" cy="1569660"/>
          </a:xfrm>
          <a:prstGeom prst="rect">
            <a:avLst/>
          </a:prstGeom>
          <a:noFill/>
        </p:spPr>
        <p:txBody>
          <a:bodyPr wrap="none" rtlCol="0">
            <a:spAutoFit/>
          </a:bodyPr>
          <a:lstStyle/>
          <a:p>
            <a:r>
              <a:rPr lang="cs-CZ" sz="9600" b="1" dirty="0" smtClean="0"/>
              <a:t>SÍ</a:t>
            </a:r>
            <a:endParaRPr lang="cs-CZ" sz="9600" b="1" dirty="0"/>
          </a:p>
        </p:txBody>
      </p:sp>
      <p:sp>
        <p:nvSpPr>
          <p:cNvPr id="11" name="TextovéPole 10"/>
          <p:cNvSpPr txBox="1"/>
          <p:nvPr/>
        </p:nvSpPr>
        <p:spPr>
          <a:xfrm>
            <a:off x="97997" y="-111691"/>
            <a:ext cx="1478675" cy="1569660"/>
          </a:xfrm>
          <a:prstGeom prst="rect">
            <a:avLst/>
          </a:prstGeom>
          <a:noFill/>
        </p:spPr>
        <p:txBody>
          <a:bodyPr wrap="none" rtlCol="0">
            <a:spAutoFit/>
          </a:bodyPr>
          <a:lstStyle/>
          <a:p>
            <a:r>
              <a:rPr lang="cs-CZ" sz="9600" b="1" dirty="0" smtClean="0"/>
              <a:t>LŮ</a:t>
            </a:r>
            <a:endParaRPr lang="cs-CZ" sz="9600" b="1" dirty="0"/>
          </a:p>
        </p:txBody>
      </p:sp>
      <p:cxnSp>
        <p:nvCxnSpPr>
          <p:cNvPr id="15" name="Přímá spojnice 14"/>
          <p:cNvCxnSpPr/>
          <p:nvPr/>
        </p:nvCxnSpPr>
        <p:spPr>
          <a:xfrm>
            <a:off x="0" y="1196752"/>
            <a:ext cx="91440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6" name="Přímá spojnice 15"/>
          <p:cNvCxnSpPr/>
          <p:nvPr/>
        </p:nvCxnSpPr>
        <p:spPr>
          <a:xfrm>
            <a:off x="0" y="5589240"/>
            <a:ext cx="91440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Přímá spojnice 16"/>
          <p:cNvCxnSpPr/>
          <p:nvPr/>
        </p:nvCxnSpPr>
        <p:spPr>
          <a:xfrm>
            <a:off x="0" y="4293096"/>
            <a:ext cx="91440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Přímá spojnice 17"/>
          <p:cNvCxnSpPr/>
          <p:nvPr/>
        </p:nvCxnSpPr>
        <p:spPr>
          <a:xfrm>
            <a:off x="0" y="2924944"/>
            <a:ext cx="9144000" cy="0"/>
          </a:xfrm>
          <a:prstGeom prst="line">
            <a:avLst/>
          </a:prstGeom>
        </p:spPr>
        <p:style>
          <a:lnRef idx="2">
            <a:schemeClr val="accent1"/>
          </a:lnRef>
          <a:fillRef idx="0">
            <a:schemeClr val="accent1"/>
          </a:fillRef>
          <a:effectRef idx="1">
            <a:schemeClr val="accent1"/>
          </a:effectRef>
          <a:fontRef idx="minor">
            <a:schemeClr val="tx1"/>
          </a:fontRef>
        </p:style>
      </p:cxnSp>
      <p:sp>
        <p:nvSpPr>
          <p:cNvPr id="19" name="TextovéPole 18"/>
          <p:cNvSpPr txBox="1"/>
          <p:nvPr/>
        </p:nvSpPr>
        <p:spPr>
          <a:xfrm>
            <a:off x="4336507" y="4168077"/>
            <a:ext cx="1861407" cy="1569660"/>
          </a:xfrm>
          <a:prstGeom prst="rect">
            <a:avLst/>
          </a:prstGeom>
          <a:noFill/>
        </p:spPr>
        <p:txBody>
          <a:bodyPr wrap="none" rtlCol="0">
            <a:spAutoFit/>
          </a:bodyPr>
          <a:lstStyle/>
          <a:p>
            <a:r>
              <a:rPr lang="cs-CZ" sz="9600" b="1" dirty="0" smtClean="0"/>
              <a:t>MÉ</a:t>
            </a:r>
            <a:endParaRPr lang="cs-CZ" sz="9600" b="1" dirty="0"/>
          </a:p>
        </p:txBody>
      </p:sp>
      <p:cxnSp>
        <p:nvCxnSpPr>
          <p:cNvPr id="22" name="Přímá spojnice 21"/>
          <p:cNvCxnSpPr/>
          <p:nvPr/>
        </p:nvCxnSpPr>
        <p:spPr>
          <a:xfrm>
            <a:off x="4335951" y="0"/>
            <a:ext cx="0" cy="5589240"/>
          </a:xfrm>
          <a:prstGeom prst="line">
            <a:avLst/>
          </a:prstGeom>
        </p:spPr>
        <p:style>
          <a:lnRef idx="2">
            <a:schemeClr val="accent2"/>
          </a:lnRef>
          <a:fillRef idx="0">
            <a:schemeClr val="accent2"/>
          </a:fillRef>
          <a:effectRef idx="1">
            <a:schemeClr val="accent2"/>
          </a:effectRef>
          <a:fontRef idx="minor">
            <a:schemeClr val="tx1"/>
          </a:fontRef>
        </p:style>
      </p:cxnSp>
      <p:sp>
        <p:nvSpPr>
          <p:cNvPr id="23" name="TextovéPole 22"/>
          <p:cNvSpPr txBox="1"/>
          <p:nvPr/>
        </p:nvSpPr>
        <p:spPr>
          <a:xfrm>
            <a:off x="3121018" y="310358"/>
            <a:ext cx="322524" cy="769441"/>
          </a:xfrm>
          <a:prstGeom prst="rect">
            <a:avLst/>
          </a:prstGeom>
          <a:noFill/>
        </p:spPr>
        <p:txBody>
          <a:bodyPr wrap="none" rtlCol="0">
            <a:spAutoFit/>
          </a:bodyPr>
          <a:lstStyle/>
          <a:p>
            <a:r>
              <a:rPr lang="cs-CZ" sz="4400" b="1" dirty="0" smtClean="0"/>
              <a:t>l</a:t>
            </a:r>
            <a:endParaRPr lang="cs-CZ" sz="4400" b="1" dirty="0"/>
          </a:p>
        </p:txBody>
      </p:sp>
      <p:sp>
        <p:nvSpPr>
          <p:cNvPr id="24" name="TextovéPole 23"/>
          <p:cNvSpPr txBox="1"/>
          <p:nvPr/>
        </p:nvSpPr>
        <p:spPr>
          <a:xfrm>
            <a:off x="2907137" y="2065870"/>
            <a:ext cx="643125" cy="769441"/>
          </a:xfrm>
          <a:prstGeom prst="rect">
            <a:avLst/>
          </a:prstGeom>
          <a:noFill/>
        </p:spPr>
        <p:txBody>
          <a:bodyPr wrap="none" rtlCol="0">
            <a:spAutoFit/>
          </a:bodyPr>
          <a:lstStyle/>
          <a:p>
            <a:r>
              <a:rPr lang="cs-CZ" sz="4400" b="1" dirty="0" smtClean="0"/>
              <a:t>m</a:t>
            </a:r>
            <a:endParaRPr lang="cs-CZ" sz="4400" b="1" dirty="0"/>
          </a:p>
        </p:txBody>
      </p:sp>
      <p:sp>
        <p:nvSpPr>
          <p:cNvPr id="25" name="TextovéPole 24"/>
          <p:cNvSpPr txBox="1"/>
          <p:nvPr/>
        </p:nvSpPr>
        <p:spPr>
          <a:xfrm>
            <a:off x="3121018" y="3396712"/>
            <a:ext cx="322524" cy="769441"/>
          </a:xfrm>
          <a:prstGeom prst="rect">
            <a:avLst/>
          </a:prstGeom>
          <a:noFill/>
        </p:spPr>
        <p:txBody>
          <a:bodyPr wrap="none" rtlCol="0">
            <a:spAutoFit/>
          </a:bodyPr>
          <a:lstStyle/>
          <a:p>
            <a:r>
              <a:rPr lang="cs-CZ" sz="4400" b="1" dirty="0" smtClean="0"/>
              <a:t>l</a:t>
            </a:r>
            <a:endParaRPr lang="cs-CZ" sz="4400" b="1" dirty="0"/>
          </a:p>
        </p:txBody>
      </p:sp>
      <p:sp>
        <p:nvSpPr>
          <p:cNvPr id="26" name="TextovéPole 25"/>
          <p:cNvSpPr txBox="1"/>
          <p:nvPr/>
        </p:nvSpPr>
        <p:spPr>
          <a:xfrm>
            <a:off x="3192616" y="4760418"/>
            <a:ext cx="409086" cy="769441"/>
          </a:xfrm>
          <a:prstGeom prst="rect">
            <a:avLst/>
          </a:prstGeom>
          <a:noFill/>
        </p:spPr>
        <p:txBody>
          <a:bodyPr wrap="none" rtlCol="0">
            <a:spAutoFit/>
          </a:bodyPr>
          <a:lstStyle/>
          <a:p>
            <a:r>
              <a:rPr lang="cs-CZ" sz="4400" b="1" dirty="0" smtClean="0"/>
              <a:t>s</a:t>
            </a:r>
            <a:endParaRPr lang="cs-CZ" sz="4400" b="1" dirty="0"/>
          </a:p>
        </p:txBody>
      </p:sp>
      <p:sp>
        <p:nvSpPr>
          <p:cNvPr id="27" name="TextovéPole 26"/>
          <p:cNvSpPr txBox="1"/>
          <p:nvPr/>
        </p:nvSpPr>
        <p:spPr>
          <a:xfrm>
            <a:off x="7065478" y="427310"/>
            <a:ext cx="322524" cy="769441"/>
          </a:xfrm>
          <a:prstGeom prst="rect">
            <a:avLst/>
          </a:prstGeom>
          <a:noFill/>
        </p:spPr>
        <p:txBody>
          <a:bodyPr wrap="none" rtlCol="0">
            <a:spAutoFit/>
          </a:bodyPr>
          <a:lstStyle/>
          <a:p>
            <a:r>
              <a:rPr lang="cs-CZ" sz="4400" b="1" dirty="0" smtClean="0"/>
              <a:t>l</a:t>
            </a:r>
            <a:endParaRPr lang="cs-CZ" sz="4400" b="1" dirty="0"/>
          </a:p>
        </p:txBody>
      </p:sp>
      <p:sp>
        <p:nvSpPr>
          <p:cNvPr id="28" name="TextovéPole 27"/>
          <p:cNvSpPr txBox="1"/>
          <p:nvPr/>
        </p:nvSpPr>
        <p:spPr>
          <a:xfrm>
            <a:off x="7100850" y="2065869"/>
            <a:ext cx="487634" cy="769441"/>
          </a:xfrm>
          <a:prstGeom prst="rect">
            <a:avLst/>
          </a:prstGeom>
          <a:noFill/>
        </p:spPr>
        <p:txBody>
          <a:bodyPr wrap="none" rtlCol="0">
            <a:spAutoFit/>
          </a:bodyPr>
          <a:lstStyle/>
          <a:p>
            <a:r>
              <a:rPr lang="cs-CZ" sz="4400" b="1" dirty="0" smtClean="0"/>
              <a:t>p</a:t>
            </a:r>
            <a:endParaRPr lang="cs-CZ" sz="4400" b="1" dirty="0"/>
          </a:p>
        </p:txBody>
      </p:sp>
      <p:sp>
        <p:nvSpPr>
          <p:cNvPr id="29" name="TextovéPole 28"/>
          <p:cNvSpPr txBox="1"/>
          <p:nvPr/>
        </p:nvSpPr>
        <p:spPr>
          <a:xfrm>
            <a:off x="7183459" y="3475591"/>
            <a:ext cx="409086" cy="769441"/>
          </a:xfrm>
          <a:prstGeom prst="rect">
            <a:avLst/>
          </a:prstGeom>
          <a:noFill/>
        </p:spPr>
        <p:txBody>
          <a:bodyPr wrap="none" rtlCol="0">
            <a:spAutoFit/>
          </a:bodyPr>
          <a:lstStyle/>
          <a:p>
            <a:r>
              <a:rPr lang="cs-CZ" sz="4400" b="1" dirty="0" smtClean="0"/>
              <a:t>s</a:t>
            </a:r>
            <a:endParaRPr lang="cs-CZ" sz="4400" b="1" dirty="0"/>
          </a:p>
        </p:txBody>
      </p:sp>
      <p:sp>
        <p:nvSpPr>
          <p:cNvPr id="30" name="TextovéPole 29"/>
          <p:cNvSpPr txBox="1"/>
          <p:nvPr/>
        </p:nvSpPr>
        <p:spPr>
          <a:xfrm>
            <a:off x="7065478" y="4781386"/>
            <a:ext cx="643125" cy="769441"/>
          </a:xfrm>
          <a:prstGeom prst="rect">
            <a:avLst/>
          </a:prstGeom>
          <a:noFill/>
        </p:spPr>
        <p:txBody>
          <a:bodyPr wrap="none" rtlCol="0">
            <a:spAutoFit/>
          </a:bodyPr>
          <a:lstStyle/>
          <a:p>
            <a:r>
              <a:rPr lang="cs-CZ" sz="4400" b="1" dirty="0" smtClean="0"/>
              <a:t>m</a:t>
            </a:r>
            <a:endParaRPr lang="cs-CZ" sz="4400" b="1" dirty="0"/>
          </a:p>
        </p:txBody>
      </p:sp>
      <p:sp>
        <p:nvSpPr>
          <p:cNvPr id="31" name="TextovéPole 30"/>
          <p:cNvSpPr txBox="1"/>
          <p:nvPr/>
        </p:nvSpPr>
        <p:spPr>
          <a:xfrm>
            <a:off x="3397159" y="248802"/>
            <a:ext cx="340158" cy="830997"/>
          </a:xfrm>
          <a:prstGeom prst="rect">
            <a:avLst/>
          </a:prstGeom>
          <a:noFill/>
        </p:spPr>
        <p:txBody>
          <a:bodyPr wrap="none" rtlCol="0">
            <a:spAutoFit/>
          </a:bodyPr>
          <a:lstStyle/>
          <a:p>
            <a:r>
              <a:rPr lang="cs-CZ" sz="4800" dirty="0" smtClean="0">
                <a:solidFill>
                  <a:srgbClr val="FF0000"/>
                </a:solidFill>
              </a:rPr>
              <a:t>.</a:t>
            </a:r>
            <a:endParaRPr lang="cs-CZ" sz="4800" dirty="0">
              <a:solidFill>
                <a:srgbClr val="FF0000"/>
              </a:solidFill>
            </a:endParaRPr>
          </a:p>
        </p:txBody>
      </p:sp>
      <p:sp>
        <p:nvSpPr>
          <p:cNvPr id="33" name="TextovéPole 32"/>
          <p:cNvSpPr txBox="1"/>
          <p:nvPr/>
        </p:nvSpPr>
        <p:spPr>
          <a:xfrm>
            <a:off x="3569440" y="1994206"/>
            <a:ext cx="340158" cy="830997"/>
          </a:xfrm>
          <a:prstGeom prst="rect">
            <a:avLst/>
          </a:prstGeom>
          <a:noFill/>
        </p:spPr>
        <p:txBody>
          <a:bodyPr wrap="none" rtlCol="0">
            <a:spAutoFit/>
          </a:bodyPr>
          <a:lstStyle/>
          <a:p>
            <a:r>
              <a:rPr lang="cs-CZ" sz="4800" dirty="0" smtClean="0">
                <a:solidFill>
                  <a:srgbClr val="FF0000"/>
                </a:solidFill>
              </a:rPr>
              <a:t>.</a:t>
            </a:r>
            <a:endParaRPr lang="cs-CZ" sz="4800" dirty="0">
              <a:solidFill>
                <a:srgbClr val="FF0000"/>
              </a:solidFill>
            </a:endParaRPr>
          </a:p>
        </p:txBody>
      </p:sp>
      <p:sp>
        <p:nvSpPr>
          <p:cNvPr id="34" name="TextovéPole 33"/>
          <p:cNvSpPr txBox="1"/>
          <p:nvPr/>
        </p:nvSpPr>
        <p:spPr>
          <a:xfrm>
            <a:off x="3482198" y="3338060"/>
            <a:ext cx="349776" cy="830997"/>
          </a:xfrm>
          <a:prstGeom prst="rect">
            <a:avLst/>
          </a:prstGeom>
          <a:noFill/>
        </p:spPr>
        <p:txBody>
          <a:bodyPr wrap="none" rtlCol="0">
            <a:spAutoFit/>
          </a:bodyPr>
          <a:lstStyle/>
          <a:p>
            <a:r>
              <a:rPr lang="cs-CZ" sz="4800" dirty="0" smtClean="0">
                <a:solidFill>
                  <a:srgbClr val="FF0000"/>
                </a:solidFill>
              </a:rPr>
              <a:t>.</a:t>
            </a:r>
            <a:endParaRPr lang="cs-CZ" sz="4800" dirty="0">
              <a:solidFill>
                <a:srgbClr val="FF0000"/>
              </a:solidFill>
            </a:endParaRPr>
          </a:p>
        </p:txBody>
      </p:sp>
      <p:sp>
        <p:nvSpPr>
          <p:cNvPr id="35" name="TextovéPole 34"/>
          <p:cNvSpPr txBox="1"/>
          <p:nvPr/>
        </p:nvSpPr>
        <p:spPr>
          <a:xfrm>
            <a:off x="3572002" y="4684319"/>
            <a:ext cx="349776" cy="830997"/>
          </a:xfrm>
          <a:prstGeom prst="rect">
            <a:avLst/>
          </a:prstGeom>
          <a:noFill/>
        </p:spPr>
        <p:txBody>
          <a:bodyPr wrap="none" rtlCol="0">
            <a:spAutoFit/>
          </a:bodyPr>
          <a:lstStyle/>
          <a:p>
            <a:r>
              <a:rPr lang="cs-CZ" sz="4800" dirty="0" smtClean="0">
                <a:solidFill>
                  <a:srgbClr val="FF0000"/>
                </a:solidFill>
              </a:rPr>
              <a:t>.</a:t>
            </a:r>
            <a:endParaRPr lang="cs-CZ" sz="4800" dirty="0">
              <a:solidFill>
                <a:srgbClr val="FF0000"/>
              </a:solidFill>
            </a:endParaRPr>
          </a:p>
        </p:txBody>
      </p:sp>
      <p:sp>
        <p:nvSpPr>
          <p:cNvPr id="36" name="TextovéPole 35"/>
          <p:cNvSpPr txBox="1"/>
          <p:nvPr/>
        </p:nvSpPr>
        <p:spPr>
          <a:xfrm>
            <a:off x="7241259" y="310358"/>
            <a:ext cx="479618" cy="830997"/>
          </a:xfrm>
          <a:prstGeom prst="rect">
            <a:avLst/>
          </a:prstGeom>
          <a:noFill/>
        </p:spPr>
        <p:txBody>
          <a:bodyPr wrap="none" rtlCol="0">
            <a:spAutoFit/>
          </a:bodyPr>
          <a:lstStyle/>
          <a:p>
            <a:r>
              <a:rPr lang="cs-CZ" sz="4800" dirty="0" smtClean="0">
                <a:solidFill>
                  <a:srgbClr val="FF0000"/>
                </a:solidFill>
              </a:rPr>
              <a:t> .</a:t>
            </a:r>
            <a:endParaRPr lang="cs-CZ" sz="4800" dirty="0">
              <a:solidFill>
                <a:srgbClr val="FF0000"/>
              </a:solidFill>
            </a:endParaRPr>
          </a:p>
        </p:txBody>
      </p:sp>
      <p:sp>
        <p:nvSpPr>
          <p:cNvPr id="37" name="TextovéPole 36"/>
          <p:cNvSpPr txBox="1"/>
          <p:nvPr/>
        </p:nvSpPr>
        <p:spPr>
          <a:xfrm>
            <a:off x="7445670" y="1935415"/>
            <a:ext cx="479618" cy="830997"/>
          </a:xfrm>
          <a:prstGeom prst="rect">
            <a:avLst/>
          </a:prstGeom>
          <a:noFill/>
        </p:spPr>
        <p:txBody>
          <a:bodyPr wrap="none" rtlCol="0">
            <a:spAutoFit/>
          </a:bodyPr>
          <a:lstStyle/>
          <a:p>
            <a:r>
              <a:rPr lang="cs-CZ" sz="4800" dirty="0" smtClean="0">
                <a:solidFill>
                  <a:srgbClr val="FF0000"/>
                </a:solidFill>
              </a:rPr>
              <a:t> .</a:t>
            </a:r>
            <a:endParaRPr lang="cs-CZ" sz="4800" dirty="0">
              <a:solidFill>
                <a:srgbClr val="FF0000"/>
              </a:solidFill>
            </a:endParaRPr>
          </a:p>
        </p:txBody>
      </p:sp>
      <p:sp>
        <p:nvSpPr>
          <p:cNvPr id="38" name="TextovéPole 37"/>
          <p:cNvSpPr txBox="1"/>
          <p:nvPr/>
        </p:nvSpPr>
        <p:spPr>
          <a:xfrm>
            <a:off x="7430885" y="3367857"/>
            <a:ext cx="479618" cy="830997"/>
          </a:xfrm>
          <a:prstGeom prst="rect">
            <a:avLst/>
          </a:prstGeom>
          <a:noFill/>
        </p:spPr>
        <p:txBody>
          <a:bodyPr wrap="none" rtlCol="0">
            <a:spAutoFit/>
          </a:bodyPr>
          <a:lstStyle/>
          <a:p>
            <a:r>
              <a:rPr lang="cs-CZ" sz="4800" dirty="0" smtClean="0">
                <a:solidFill>
                  <a:srgbClr val="FF0000"/>
                </a:solidFill>
              </a:rPr>
              <a:t> .</a:t>
            </a:r>
            <a:endParaRPr lang="cs-CZ" sz="4800" dirty="0">
              <a:solidFill>
                <a:srgbClr val="FF0000"/>
              </a:solidFill>
            </a:endParaRPr>
          </a:p>
        </p:txBody>
      </p:sp>
      <p:sp>
        <p:nvSpPr>
          <p:cNvPr id="39" name="TextovéPole 38"/>
          <p:cNvSpPr txBox="1"/>
          <p:nvPr/>
        </p:nvSpPr>
        <p:spPr>
          <a:xfrm>
            <a:off x="7573536" y="4659912"/>
            <a:ext cx="479618" cy="830997"/>
          </a:xfrm>
          <a:prstGeom prst="rect">
            <a:avLst/>
          </a:prstGeom>
          <a:noFill/>
        </p:spPr>
        <p:txBody>
          <a:bodyPr wrap="none" rtlCol="0">
            <a:spAutoFit/>
          </a:bodyPr>
          <a:lstStyle/>
          <a:p>
            <a:r>
              <a:rPr lang="cs-CZ" sz="4800" dirty="0" smtClean="0">
                <a:solidFill>
                  <a:srgbClr val="FF0000"/>
                </a:solidFill>
              </a:rPr>
              <a:t> .</a:t>
            </a:r>
            <a:endParaRPr lang="cs-CZ" sz="4800" dirty="0">
              <a:solidFill>
                <a:srgbClr val="FF0000"/>
              </a:solidFill>
            </a:endParaRPr>
          </a:p>
        </p:txBody>
      </p:sp>
      <p:sp>
        <p:nvSpPr>
          <p:cNvPr id="40" name="TextovéPole 39"/>
          <p:cNvSpPr txBox="1"/>
          <p:nvPr/>
        </p:nvSpPr>
        <p:spPr>
          <a:xfrm>
            <a:off x="2760302" y="5849906"/>
            <a:ext cx="468398" cy="769441"/>
          </a:xfrm>
          <a:prstGeom prst="rect">
            <a:avLst/>
          </a:prstGeom>
          <a:noFill/>
        </p:spPr>
        <p:txBody>
          <a:bodyPr wrap="none" rtlCol="0">
            <a:spAutoFit/>
          </a:bodyPr>
          <a:lstStyle/>
          <a:p>
            <a:r>
              <a:rPr lang="cs-CZ" sz="4400" b="1" dirty="0" smtClean="0">
                <a:solidFill>
                  <a:srgbClr val="00B0F0"/>
                </a:solidFill>
              </a:rPr>
              <a:t>é</a:t>
            </a:r>
            <a:endParaRPr lang="cs-CZ" sz="4400" b="1" dirty="0">
              <a:solidFill>
                <a:srgbClr val="00B0F0"/>
              </a:solidFill>
            </a:endParaRPr>
          </a:p>
        </p:txBody>
      </p:sp>
      <p:sp>
        <p:nvSpPr>
          <p:cNvPr id="41" name="TextovéPole 40"/>
          <p:cNvSpPr txBox="1"/>
          <p:nvPr/>
        </p:nvSpPr>
        <p:spPr>
          <a:xfrm>
            <a:off x="3840338" y="5894526"/>
            <a:ext cx="322524" cy="769441"/>
          </a:xfrm>
          <a:prstGeom prst="rect">
            <a:avLst/>
          </a:prstGeom>
          <a:noFill/>
        </p:spPr>
        <p:txBody>
          <a:bodyPr wrap="none" rtlCol="0">
            <a:spAutoFit/>
          </a:bodyPr>
          <a:lstStyle/>
          <a:p>
            <a:r>
              <a:rPr lang="cs-CZ" sz="4400" b="1" dirty="0" smtClean="0">
                <a:solidFill>
                  <a:srgbClr val="00B0F0"/>
                </a:solidFill>
              </a:rPr>
              <a:t>í</a:t>
            </a:r>
            <a:endParaRPr lang="cs-CZ" sz="4400" b="1" dirty="0">
              <a:solidFill>
                <a:srgbClr val="00B0F0"/>
              </a:solidFill>
            </a:endParaRPr>
          </a:p>
        </p:txBody>
      </p:sp>
      <p:sp>
        <p:nvSpPr>
          <p:cNvPr id="42" name="TextovéPole 41"/>
          <p:cNvSpPr txBox="1"/>
          <p:nvPr/>
        </p:nvSpPr>
        <p:spPr>
          <a:xfrm>
            <a:off x="4800355" y="5849908"/>
            <a:ext cx="360040" cy="769441"/>
          </a:xfrm>
          <a:prstGeom prst="rect">
            <a:avLst/>
          </a:prstGeom>
          <a:noFill/>
        </p:spPr>
        <p:txBody>
          <a:bodyPr wrap="square" rtlCol="0">
            <a:spAutoFit/>
          </a:bodyPr>
          <a:lstStyle/>
          <a:p>
            <a:r>
              <a:rPr lang="cs-CZ" sz="4400" b="1" dirty="0" smtClean="0">
                <a:solidFill>
                  <a:srgbClr val="00B0F0"/>
                </a:solidFill>
              </a:rPr>
              <a:t>e</a:t>
            </a:r>
            <a:endParaRPr lang="cs-CZ" sz="4400" b="1" dirty="0">
              <a:solidFill>
                <a:srgbClr val="00B0F0"/>
              </a:solidFill>
            </a:endParaRPr>
          </a:p>
        </p:txBody>
      </p:sp>
      <p:sp>
        <p:nvSpPr>
          <p:cNvPr id="43" name="TextovéPole 42"/>
          <p:cNvSpPr txBox="1"/>
          <p:nvPr/>
        </p:nvSpPr>
        <p:spPr>
          <a:xfrm>
            <a:off x="5776410" y="5849907"/>
            <a:ext cx="463588" cy="769441"/>
          </a:xfrm>
          <a:prstGeom prst="rect">
            <a:avLst/>
          </a:prstGeom>
          <a:noFill/>
        </p:spPr>
        <p:txBody>
          <a:bodyPr wrap="none" rtlCol="0">
            <a:spAutoFit/>
          </a:bodyPr>
          <a:lstStyle/>
          <a:p>
            <a:r>
              <a:rPr lang="cs-CZ" sz="4400" b="1" dirty="0" smtClean="0">
                <a:solidFill>
                  <a:srgbClr val="00B0F0"/>
                </a:solidFill>
              </a:rPr>
              <a:t>á</a:t>
            </a:r>
            <a:endParaRPr lang="cs-CZ" sz="4400" b="1" dirty="0">
              <a:solidFill>
                <a:srgbClr val="00B0F0"/>
              </a:solidFill>
            </a:endParaRPr>
          </a:p>
        </p:txBody>
      </p:sp>
      <p:sp>
        <p:nvSpPr>
          <p:cNvPr id="44" name="TextovéPole 43"/>
          <p:cNvSpPr txBox="1"/>
          <p:nvPr/>
        </p:nvSpPr>
        <p:spPr>
          <a:xfrm>
            <a:off x="6739106" y="5832407"/>
            <a:ext cx="487634" cy="769441"/>
          </a:xfrm>
          <a:prstGeom prst="rect">
            <a:avLst/>
          </a:prstGeom>
          <a:noFill/>
        </p:spPr>
        <p:txBody>
          <a:bodyPr wrap="none" rtlCol="0">
            <a:spAutoFit/>
          </a:bodyPr>
          <a:lstStyle/>
          <a:p>
            <a:r>
              <a:rPr lang="cs-CZ" sz="4400" b="1" dirty="0" smtClean="0">
                <a:solidFill>
                  <a:srgbClr val="00B0F0"/>
                </a:solidFill>
              </a:rPr>
              <a:t>o</a:t>
            </a:r>
            <a:endParaRPr lang="cs-CZ" sz="4400" b="1" dirty="0">
              <a:solidFill>
                <a:srgbClr val="00B0F0"/>
              </a:solidFill>
            </a:endParaRPr>
          </a:p>
        </p:txBody>
      </p:sp>
      <p:sp>
        <p:nvSpPr>
          <p:cNvPr id="45" name="TextovéPole 44"/>
          <p:cNvSpPr txBox="1"/>
          <p:nvPr/>
        </p:nvSpPr>
        <p:spPr>
          <a:xfrm>
            <a:off x="1666579" y="5856855"/>
            <a:ext cx="463588" cy="769441"/>
          </a:xfrm>
          <a:prstGeom prst="rect">
            <a:avLst/>
          </a:prstGeom>
          <a:noFill/>
        </p:spPr>
        <p:txBody>
          <a:bodyPr wrap="none" rtlCol="0">
            <a:spAutoFit/>
          </a:bodyPr>
          <a:lstStyle/>
          <a:p>
            <a:r>
              <a:rPr lang="cs-CZ" sz="4400" b="1" dirty="0" smtClean="0">
                <a:solidFill>
                  <a:srgbClr val="00B0F0"/>
                </a:solidFill>
              </a:rPr>
              <a:t>a</a:t>
            </a:r>
            <a:endParaRPr lang="cs-CZ" sz="4400" b="1" dirty="0">
              <a:solidFill>
                <a:srgbClr val="00B0F0"/>
              </a:solidFill>
            </a:endParaRPr>
          </a:p>
        </p:txBody>
      </p:sp>
      <p:sp>
        <p:nvSpPr>
          <p:cNvPr id="46" name="TextovéPole 45"/>
          <p:cNvSpPr txBox="1"/>
          <p:nvPr/>
        </p:nvSpPr>
        <p:spPr>
          <a:xfrm>
            <a:off x="7652083" y="5856855"/>
            <a:ext cx="322524" cy="769441"/>
          </a:xfrm>
          <a:prstGeom prst="rect">
            <a:avLst/>
          </a:prstGeom>
          <a:noFill/>
        </p:spPr>
        <p:txBody>
          <a:bodyPr wrap="none" rtlCol="0">
            <a:spAutoFit/>
          </a:bodyPr>
          <a:lstStyle/>
          <a:p>
            <a:r>
              <a:rPr lang="cs-CZ" sz="4400" b="1" dirty="0" smtClean="0">
                <a:solidFill>
                  <a:srgbClr val="00B0F0"/>
                </a:solidFill>
              </a:rPr>
              <a:t>i</a:t>
            </a:r>
            <a:endParaRPr lang="cs-CZ" sz="4400" b="1" dirty="0">
              <a:solidFill>
                <a:srgbClr val="00B0F0"/>
              </a:solidFill>
            </a:endParaRPr>
          </a:p>
        </p:txBody>
      </p:sp>
      <p:sp>
        <p:nvSpPr>
          <p:cNvPr id="47" name="TextovéPole 46"/>
          <p:cNvSpPr txBox="1"/>
          <p:nvPr/>
        </p:nvSpPr>
        <p:spPr>
          <a:xfrm>
            <a:off x="430555" y="5877272"/>
            <a:ext cx="487634" cy="769441"/>
          </a:xfrm>
          <a:prstGeom prst="rect">
            <a:avLst/>
          </a:prstGeom>
          <a:noFill/>
        </p:spPr>
        <p:txBody>
          <a:bodyPr wrap="none" rtlCol="0">
            <a:spAutoFit/>
          </a:bodyPr>
          <a:lstStyle/>
          <a:p>
            <a:r>
              <a:rPr lang="cs-CZ" sz="4400" b="1" dirty="0" smtClean="0">
                <a:solidFill>
                  <a:srgbClr val="00B0F0"/>
                </a:solidFill>
              </a:rPr>
              <a:t>ů</a:t>
            </a:r>
            <a:endParaRPr lang="cs-CZ" sz="4400" b="1" dirty="0">
              <a:solidFill>
                <a:srgbClr val="00B0F0"/>
              </a:solidFill>
            </a:endParaRPr>
          </a:p>
        </p:txBody>
      </p:sp>
    </p:spTree>
    <p:extLst>
      <p:ext uri="{BB962C8B-B14F-4D97-AF65-F5344CB8AC3E}">
        <p14:creationId xmlns:p14="http://schemas.microsoft.com/office/powerpoint/2010/main" val="8667404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7"/>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2.77778E-7 2.15128E-7 L 0.32292 -0.808 " pathEditMode="relative" rAng="0" ptsTypes="AA">
                                      <p:cBhvr>
                                        <p:cTn id="6" dur="2000" fill="hold"/>
                                        <p:tgtEl>
                                          <p:spTgt spid="47"/>
                                        </p:tgtEl>
                                        <p:attrNameLst>
                                          <p:attrName>ppt_x</p:attrName>
                                          <p:attrName>ppt_y</p:attrName>
                                        </p:attrNameLst>
                                      </p:cBhvr>
                                      <p:rCtr x="16146" y="-40412"/>
                                    </p:animMotion>
                                  </p:childTnLst>
                                </p:cTn>
                              </p:par>
                            </p:childTnLst>
                          </p:cTn>
                        </p:par>
                      </p:childTnLst>
                    </p:cTn>
                  </p:par>
                </p:childTnLst>
              </p:cTn>
              <p:nextCondLst>
                <p:cond evt="onClick" delay="0">
                  <p:tgtEl>
                    <p:spTgt spid="47"/>
                  </p:tgtEl>
                </p:cond>
              </p:nextCondLst>
            </p:seq>
            <p:seq concurrent="1" nextAc="seek">
              <p:cTn id="7" restart="whenNotActive" fill="hold" evtFilter="cancelBubble" nodeType="interactiveSeq">
                <p:stCondLst>
                  <p:cond evt="onClick" delay="0">
                    <p:tgtEl>
                      <p:spTgt spid="45"/>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1.11111E-6 -2.22993E-6 L 0.20573 -0.54615 " pathEditMode="relative" rAng="0" ptsTypes="AA">
                                      <p:cBhvr>
                                        <p:cTn id="11" dur="2000" fill="hold"/>
                                        <p:tgtEl>
                                          <p:spTgt spid="45"/>
                                        </p:tgtEl>
                                        <p:attrNameLst>
                                          <p:attrName>ppt_x</p:attrName>
                                          <p:attrName>ppt_y</p:attrName>
                                        </p:attrNameLst>
                                      </p:cBhvr>
                                      <p:rCtr x="10278" y="-27319"/>
                                    </p:animMotion>
                                  </p:childTnLst>
                                </p:cTn>
                              </p:par>
                            </p:childTnLst>
                          </p:cTn>
                        </p:par>
                      </p:childTnLst>
                    </p:cTn>
                  </p:par>
                </p:childTnLst>
              </p:cTn>
              <p:nextCondLst>
                <p:cond evt="onClick" delay="0">
                  <p:tgtEl>
                    <p:spTgt spid="45"/>
                  </p:tgtEl>
                </p:cond>
              </p:nextCondLst>
            </p:seq>
            <p:seq concurrent="1" nextAc="seek">
              <p:cTn id="12" restart="whenNotActive" fill="hold" evtFilter="cancelBubble" nodeType="interactiveSeq">
                <p:stCondLst>
                  <p:cond evt="onClick" delay="0">
                    <p:tgtEl>
                      <p:spTgt spid="40"/>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5.55556E-7 3.05344E-6 L 0.5349 -0.15684 " pathEditMode="relative" rAng="0" ptsTypes="AA">
                                      <p:cBhvr>
                                        <p:cTn id="16" dur="2000" fill="hold"/>
                                        <p:tgtEl>
                                          <p:spTgt spid="40"/>
                                        </p:tgtEl>
                                        <p:attrNameLst>
                                          <p:attrName>ppt_x</p:attrName>
                                          <p:attrName>ppt_y</p:attrName>
                                        </p:attrNameLst>
                                      </p:cBhvr>
                                      <p:rCtr x="26736" y="-7842"/>
                                    </p:animMotion>
                                  </p:childTnLst>
                                </p:cTn>
                              </p:par>
                            </p:childTnLst>
                          </p:cTn>
                        </p:par>
                      </p:childTnLst>
                    </p:cTn>
                  </p:par>
                </p:childTnLst>
              </p:cTn>
              <p:nextCondLst>
                <p:cond evt="onClick" delay="0">
                  <p:tgtEl>
                    <p:spTgt spid="40"/>
                  </p:tgtEl>
                </p:cond>
              </p:nextCondLst>
            </p:seq>
            <p:seq concurrent="1" nextAc="seek">
              <p:cTn id="17" restart="whenNotActive" fill="hold" evtFilter="cancelBubble" nodeType="interactiveSeq">
                <p:stCondLst>
                  <p:cond evt="onClick" delay="0">
                    <p:tgtEl>
                      <p:spTgt spid="41"/>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5.55112E-17 -3.93014E-6 L -0.03194 -0.16331 " pathEditMode="relative" rAng="0" ptsTypes="AA">
                                      <p:cBhvr>
                                        <p:cTn id="21" dur="2000" fill="hold"/>
                                        <p:tgtEl>
                                          <p:spTgt spid="41"/>
                                        </p:tgtEl>
                                        <p:attrNameLst>
                                          <p:attrName>ppt_x</p:attrName>
                                          <p:attrName>ppt_y</p:attrName>
                                        </p:attrNameLst>
                                      </p:cBhvr>
                                      <p:rCtr x="-1597" y="-8166"/>
                                    </p:animMotion>
                                  </p:childTnLst>
                                </p:cTn>
                              </p:par>
                            </p:childTnLst>
                          </p:cTn>
                        </p:par>
                      </p:childTnLst>
                    </p:cTn>
                  </p:par>
                </p:childTnLst>
              </p:cTn>
              <p:nextCondLst>
                <p:cond evt="onClick" delay="0">
                  <p:tgtEl>
                    <p:spTgt spid="41"/>
                  </p:tgtEl>
                </p:cond>
              </p:nextCondLst>
            </p:seq>
            <p:seq concurrent="1" nextAc="seek">
              <p:cTn id="22" restart="whenNotActive" fill="hold" evtFilter="cancelBubble" nodeType="interactiveSeq">
                <p:stCondLst>
                  <p:cond evt="onClick" delay="0">
                    <p:tgtEl>
                      <p:spTgt spid="42"/>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2.22222E-6 3.05344E-6 L 0.29931 -0.33519 " pathEditMode="relative" rAng="0" ptsTypes="AA">
                                      <p:cBhvr>
                                        <p:cTn id="26" dur="2000" fill="hold"/>
                                        <p:tgtEl>
                                          <p:spTgt spid="42"/>
                                        </p:tgtEl>
                                        <p:attrNameLst>
                                          <p:attrName>ppt_x</p:attrName>
                                          <p:attrName>ppt_y</p:attrName>
                                        </p:attrNameLst>
                                      </p:cBhvr>
                                      <p:rCtr x="14965" y="-16771"/>
                                    </p:animMotion>
                                  </p:childTnLst>
                                </p:cTn>
                              </p:par>
                            </p:childTnLst>
                          </p:cTn>
                        </p:par>
                      </p:childTnLst>
                    </p:cTn>
                  </p:par>
                </p:childTnLst>
              </p:cTn>
              <p:nextCondLst>
                <p:cond evt="onClick" delay="0">
                  <p:tgtEl>
                    <p:spTgt spid="42"/>
                  </p:tgtEl>
                </p:cond>
              </p:nextCondLst>
            </p:seq>
            <p:seq concurrent="1" nextAc="seek">
              <p:cTn id="27" restart="whenNotActive" fill="hold" evtFilter="cancelBubble" nodeType="interactiveSeq">
                <p:stCondLst>
                  <p:cond evt="onClick" delay="0">
                    <p:tgtEl>
                      <p:spTgt spid="43"/>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0.00035 0.00023 L -0.26736 -0.35624 " pathEditMode="relative" rAng="0" ptsTypes="AA">
                                      <p:cBhvr>
                                        <p:cTn id="31" dur="2000" fill="hold"/>
                                        <p:tgtEl>
                                          <p:spTgt spid="43"/>
                                        </p:tgtEl>
                                        <p:attrNameLst>
                                          <p:attrName>ppt_x</p:attrName>
                                          <p:attrName>ppt_y</p:attrName>
                                        </p:attrNameLst>
                                      </p:cBhvr>
                                      <p:rCtr x="-13385" y="-17835"/>
                                    </p:animMotion>
                                  </p:childTnLst>
                                </p:cTn>
                              </p:par>
                            </p:childTnLst>
                          </p:cTn>
                        </p:par>
                      </p:childTnLst>
                    </p:cTn>
                  </p:par>
                </p:childTnLst>
              </p:cTn>
              <p:nextCondLst>
                <p:cond evt="onClick" delay="0">
                  <p:tgtEl>
                    <p:spTgt spid="43"/>
                  </p:tgtEl>
                </p:cond>
              </p:nextCondLst>
            </p:seq>
            <p:seq concurrent="1" nextAc="seek">
              <p:cTn id="32" restart="whenNotActive" fill="hold" evtFilter="cancelBubble" nodeType="interactiveSeq">
                <p:stCondLst>
                  <p:cond evt="onClick" delay="0">
                    <p:tgtEl>
                      <p:spTgt spid="44"/>
                    </p:tgtEl>
                  </p:cond>
                </p:stCondLst>
                <p:endSync evt="end" delay="0">
                  <p:rtn val="all"/>
                </p:endSync>
                <p:childTnLst>
                  <p:par>
                    <p:cTn id="33" fill="hold">
                      <p:stCondLst>
                        <p:cond delay="0"/>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1.66667E-6 4.11751E-7 L 0.07882 -0.54569 " pathEditMode="relative" rAng="0" ptsTypes="AA">
                                      <p:cBhvr>
                                        <p:cTn id="36" dur="2000" fill="hold"/>
                                        <p:tgtEl>
                                          <p:spTgt spid="44"/>
                                        </p:tgtEl>
                                        <p:attrNameLst>
                                          <p:attrName>ppt_x</p:attrName>
                                          <p:attrName>ppt_y</p:attrName>
                                        </p:attrNameLst>
                                      </p:cBhvr>
                                      <p:rCtr x="3941" y="-27296"/>
                                    </p:animMotion>
                                  </p:childTnLst>
                                </p:cTn>
                              </p:par>
                            </p:childTnLst>
                          </p:cTn>
                        </p:par>
                      </p:childTnLst>
                    </p:cTn>
                  </p:par>
                </p:childTnLst>
              </p:cTn>
              <p:nextCondLst>
                <p:cond evt="onClick" delay="0">
                  <p:tgtEl>
                    <p:spTgt spid="44"/>
                  </p:tgtEl>
                </p:cond>
              </p:nextCondLst>
            </p:seq>
            <p:seq concurrent="1" nextAc="seek">
              <p:cTn id="37" restart="whenNotActive" fill="hold" evtFilter="cancelBubble" nodeType="interactiveSeq">
                <p:stCondLst>
                  <p:cond evt="onClick" delay="0">
                    <p:tgtEl>
                      <p:spTgt spid="46"/>
                    </p:tgtEl>
                  </p:cond>
                </p:stCondLst>
                <p:endSync evt="end" delay="0">
                  <p:rtn val="all"/>
                </p:endSync>
                <p:childTnLst>
                  <p:par>
                    <p:cTn id="38" fill="hold">
                      <p:stCondLst>
                        <p:cond delay="0"/>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2.77778E-7 -1.50359E-7 L -0.02361 -0.79759 " pathEditMode="relative" rAng="0" ptsTypes="AA">
                                      <p:cBhvr>
                                        <p:cTn id="41" dur="2000" fill="hold"/>
                                        <p:tgtEl>
                                          <p:spTgt spid="46"/>
                                        </p:tgtEl>
                                        <p:attrNameLst>
                                          <p:attrName>ppt_x</p:attrName>
                                          <p:attrName>ppt_y</p:attrName>
                                        </p:attrNameLst>
                                      </p:cBhvr>
                                      <p:rCtr x="-1181" y="-39880"/>
                                    </p:animMotion>
                                  </p:childTnLst>
                                </p:cTn>
                              </p:par>
                            </p:childTnLst>
                          </p:cTn>
                        </p:par>
                      </p:childTnLst>
                    </p:cTn>
                  </p:par>
                </p:childTnLst>
              </p:cTn>
              <p:nextCondLst>
                <p:cond evt="onClick" delay="0">
                  <p:tgtEl>
                    <p:spTgt spid="46"/>
                  </p:tgtEl>
                </p:cond>
              </p:nextCondLst>
            </p:seq>
          </p:childTnLst>
        </p:cTn>
      </p:par>
    </p:tnLst>
    <p:bldLst>
      <p:bldP spid="40" grpId="0"/>
      <p:bldP spid="41" grpId="0"/>
      <p:bldP spid="42" grpId="0"/>
      <p:bldP spid="43" grpId="0"/>
      <p:bldP spid="44" grpId="0"/>
      <p:bldP spid="45" grpId="0"/>
      <p:bldP spid="46" grpId="0"/>
      <p:bldP spid="4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51520" y="285534"/>
            <a:ext cx="8091895" cy="461665"/>
          </a:xfrm>
          <a:prstGeom prst="rect">
            <a:avLst/>
          </a:prstGeom>
          <a:noFill/>
        </p:spPr>
        <p:txBody>
          <a:bodyPr wrap="none" rtlCol="0">
            <a:spAutoFit/>
          </a:bodyPr>
          <a:lstStyle/>
          <a:p>
            <a:r>
              <a:rPr lang="cs-CZ" sz="2400" b="1" dirty="0" smtClean="0">
                <a:solidFill>
                  <a:srgbClr val="00B0F0"/>
                </a:solidFill>
              </a:rPr>
              <a:t>Najdi obrázky slov, která začínají stejnou slabikou. Klikej na ně.</a:t>
            </a:r>
            <a:endParaRPr lang="cs-CZ" sz="2400" b="1" dirty="0">
              <a:solidFill>
                <a:srgbClr val="00B0F0"/>
              </a:solidFill>
            </a:endParaRPr>
          </a:p>
        </p:txBody>
      </p:sp>
    </p:spTree>
    <p:extLst>
      <p:ext uri="{BB962C8B-B14F-4D97-AF65-F5344CB8AC3E}">
        <p14:creationId xmlns:p14="http://schemas.microsoft.com/office/powerpoint/2010/main" val="7011800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1026" name="Picture 2" descr="C:\Users\pc\AppData\Local\Microsoft\Windows\Temporary Internet Files\Content.IE5\W3EC231V\MC90019290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23728" y="5301208"/>
            <a:ext cx="935346" cy="693485"/>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pc\AppData\Local\Microsoft\Windows\Temporary Internet Files\Content.IE5\SSWO048N\MC900441392[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8415" y="5517232"/>
            <a:ext cx="839730" cy="82497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pc\AppData\Local\Microsoft\Windows\Temporary Internet Files\Content.IE5\W3EC231V\MC900246099[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51567" y="5419820"/>
            <a:ext cx="880906" cy="673476"/>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pc\AppData\Local\Microsoft\Windows\Temporary Internet Files\Content.IE5\SSWO048N\MC900356157[2].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05904" y="5339516"/>
            <a:ext cx="763238" cy="8340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pc\AppData\Local\Microsoft\Windows\Temporary Internet Files\Content.IE5\0MO71SHS\MC900441419[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228185" y="5301209"/>
            <a:ext cx="591995" cy="79208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Users\pc\AppData\Local\Microsoft\Windows\Temporary Internet Files\Content.IE5\W3EC231V\MC900371414[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668344" y="5389933"/>
            <a:ext cx="723156" cy="880263"/>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Skupina 10"/>
          <p:cNvGrpSpPr/>
          <p:nvPr/>
        </p:nvGrpSpPr>
        <p:grpSpPr>
          <a:xfrm>
            <a:off x="157035" y="476672"/>
            <a:ext cx="8319319" cy="4359389"/>
            <a:chOff x="157035" y="476672"/>
            <a:chExt cx="8319319" cy="4359389"/>
          </a:xfrm>
        </p:grpSpPr>
        <p:sp>
          <p:nvSpPr>
            <p:cNvPr id="4" name="TextovéPole 3"/>
            <p:cNvSpPr txBox="1"/>
            <p:nvPr/>
          </p:nvSpPr>
          <p:spPr>
            <a:xfrm>
              <a:off x="430770" y="476672"/>
              <a:ext cx="1015021" cy="830997"/>
            </a:xfrm>
            <a:prstGeom prst="rect">
              <a:avLst/>
            </a:prstGeom>
            <a:noFill/>
          </p:spPr>
          <p:txBody>
            <a:bodyPr wrap="none" rtlCol="0">
              <a:spAutoFit/>
            </a:bodyPr>
            <a:lstStyle/>
            <a:p>
              <a:r>
                <a:rPr lang="cs-CZ" sz="4800" b="1" dirty="0" err="1" smtClean="0">
                  <a:solidFill>
                    <a:srgbClr val="00B0F0"/>
                  </a:solidFill>
                </a:rPr>
                <a:t>mo</a:t>
              </a:r>
              <a:endParaRPr lang="cs-CZ" sz="4800" b="1" dirty="0">
                <a:solidFill>
                  <a:srgbClr val="00B0F0"/>
                </a:solidFill>
              </a:endParaRPr>
            </a:p>
          </p:txBody>
        </p:sp>
        <p:sp>
          <p:nvSpPr>
            <p:cNvPr id="5" name="TextovéPole 4"/>
            <p:cNvSpPr txBox="1"/>
            <p:nvPr/>
          </p:nvSpPr>
          <p:spPr>
            <a:xfrm>
              <a:off x="4281860" y="620688"/>
              <a:ext cx="486030" cy="830997"/>
            </a:xfrm>
            <a:prstGeom prst="rect">
              <a:avLst/>
            </a:prstGeom>
            <a:noFill/>
          </p:spPr>
          <p:txBody>
            <a:bodyPr wrap="none" rtlCol="0">
              <a:spAutoFit/>
            </a:bodyPr>
            <a:lstStyle/>
            <a:p>
              <a:r>
                <a:rPr lang="cs-CZ" sz="4800" b="1" dirty="0" err="1" smtClean="0">
                  <a:solidFill>
                    <a:srgbClr val="00B0F0"/>
                  </a:solidFill>
                </a:rPr>
                <a:t>li</a:t>
              </a:r>
              <a:endParaRPr lang="cs-CZ" sz="4800" b="1" dirty="0">
                <a:solidFill>
                  <a:srgbClr val="00B0F0"/>
                </a:solidFill>
              </a:endParaRPr>
            </a:p>
          </p:txBody>
        </p:sp>
        <p:sp>
          <p:nvSpPr>
            <p:cNvPr id="6" name="TextovéPole 5"/>
            <p:cNvSpPr txBox="1"/>
            <p:nvPr/>
          </p:nvSpPr>
          <p:spPr>
            <a:xfrm>
              <a:off x="430770" y="2852936"/>
              <a:ext cx="651140" cy="830997"/>
            </a:xfrm>
            <a:prstGeom prst="rect">
              <a:avLst/>
            </a:prstGeom>
            <a:noFill/>
          </p:spPr>
          <p:txBody>
            <a:bodyPr wrap="none" rtlCol="0">
              <a:spAutoFit/>
            </a:bodyPr>
            <a:lstStyle/>
            <a:p>
              <a:r>
                <a:rPr lang="cs-CZ" sz="4800" b="1" dirty="0" smtClean="0">
                  <a:solidFill>
                    <a:srgbClr val="00B0F0"/>
                  </a:solidFill>
                </a:rPr>
                <a:t>je</a:t>
              </a:r>
              <a:endParaRPr lang="cs-CZ" sz="4800" b="1" dirty="0">
                <a:solidFill>
                  <a:srgbClr val="00B0F0"/>
                </a:solidFill>
              </a:endParaRPr>
            </a:p>
          </p:txBody>
        </p:sp>
        <p:sp>
          <p:nvSpPr>
            <p:cNvPr id="7" name="TextovéPole 6"/>
            <p:cNvSpPr txBox="1"/>
            <p:nvPr/>
          </p:nvSpPr>
          <p:spPr>
            <a:xfrm>
              <a:off x="7459495" y="2780928"/>
              <a:ext cx="665567" cy="830997"/>
            </a:xfrm>
            <a:prstGeom prst="rect">
              <a:avLst/>
            </a:prstGeom>
            <a:noFill/>
          </p:spPr>
          <p:txBody>
            <a:bodyPr wrap="none" rtlCol="0">
              <a:spAutoFit/>
            </a:bodyPr>
            <a:lstStyle/>
            <a:p>
              <a:r>
                <a:rPr lang="cs-CZ" sz="4800" b="1" dirty="0" err="1" smtClean="0">
                  <a:solidFill>
                    <a:srgbClr val="00B0F0"/>
                  </a:solidFill>
                </a:rPr>
                <a:t>lo</a:t>
              </a:r>
              <a:endParaRPr lang="cs-CZ" sz="4800" b="1" dirty="0">
                <a:solidFill>
                  <a:srgbClr val="00B0F0"/>
                </a:solidFill>
              </a:endParaRPr>
            </a:p>
          </p:txBody>
        </p:sp>
        <p:sp>
          <p:nvSpPr>
            <p:cNvPr id="8" name="TextovéPole 7"/>
            <p:cNvSpPr txBox="1"/>
            <p:nvPr/>
          </p:nvSpPr>
          <p:spPr>
            <a:xfrm>
              <a:off x="3902155" y="2780928"/>
              <a:ext cx="760144" cy="830997"/>
            </a:xfrm>
            <a:prstGeom prst="rect">
              <a:avLst/>
            </a:prstGeom>
            <a:noFill/>
          </p:spPr>
          <p:txBody>
            <a:bodyPr wrap="none" rtlCol="0">
              <a:spAutoFit/>
            </a:bodyPr>
            <a:lstStyle/>
            <a:p>
              <a:r>
                <a:rPr lang="cs-CZ" sz="4800" b="1" dirty="0" smtClean="0">
                  <a:solidFill>
                    <a:srgbClr val="00B0F0"/>
                  </a:solidFill>
                </a:rPr>
                <a:t>so</a:t>
              </a:r>
              <a:endParaRPr lang="cs-CZ" sz="4800" b="1" dirty="0">
                <a:solidFill>
                  <a:srgbClr val="00B0F0"/>
                </a:solidFill>
              </a:endParaRPr>
            </a:p>
          </p:txBody>
        </p:sp>
        <p:sp>
          <p:nvSpPr>
            <p:cNvPr id="9" name="TextovéPole 8"/>
            <p:cNvSpPr txBox="1"/>
            <p:nvPr/>
          </p:nvSpPr>
          <p:spPr>
            <a:xfrm>
              <a:off x="7383591" y="608544"/>
              <a:ext cx="646331" cy="830997"/>
            </a:xfrm>
            <a:prstGeom prst="rect">
              <a:avLst/>
            </a:prstGeom>
            <a:noFill/>
          </p:spPr>
          <p:txBody>
            <a:bodyPr wrap="none" rtlCol="0">
              <a:spAutoFit/>
            </a:bodyPr>
            <a:lstStyle/>
            <a:p>
              <a:r>
                <a:rPr lang="cs-CZ" sz="4800" b="1" dirty="0" err="1" smtClean="0">
                  <a:solidFill>
                    <a:srgbClr val="00B0F0"/>
                  </a:solidFill>
                </a:rPr>
                <a:t>ja</a:t>
              </a:r>
              <a:endParaRPr lang="cs-CZ" sz="4800" b="1" dirty="0">
                <a:solidFill>
                  <a:srgbClr val="00B0F0"/>
                </a:solidFill>
              </a:endParaRPr>
            </a:p>
          </p:txBody>
        </p:sp>
        <p:sp>
          <p:nvSpPr>
            <p:cNvPr id="10" name="Zaoblený obdélník 9"/>
            <p:cNvSpPr/>
            <p:nvPr/>
          </p:nvSpPr>
          <p:spPr>
            <a:xfrm>
              <a:off x="7108201" y="3520981"/>
              <a:ext cx="1368153" cy="1224136"/>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Zaoblený obdélník 17"/>
            <p:cNvSpPr/>
            <p:nvPr/>
          </p:nvSpPr>
          <p:spPr>
            <a:xfrm>
              <a:off x="7022679" y="1307669"/>
              <a:ext cx="1368153" cy="1224136"/>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Zaoblený obdélník 18"/>
            <p:cNvSpPr/>
            <p:nvPr/>
          </p:nvSpPr>
          <p:spPr>
            <a:xfrm>
              <a:off x="3598150" y="3501008"/>
              <a:ext cx="1368153" cy="1224136"/>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Zaoblený obdélník 19"/>
            <p:cNvSpPr/>
            <p:nvPr/>
          </p:nvSpPr>
          <p:spPr>
            <a:xfrm>
              <a:off x="3843201" y="1300619"/>
              <a:ext cx="1368153" cy="1224136"/>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Zaoblený obdélník 20"/>
            <p:cNvSpPr/>
            <p:nvPr/>
          </p:nvSpPr>
          <p:spPr>
            <a:xfrm>
              <a:off x="157035" y="3611925"/>
              <a:ext cx="1368153" cy="1224136"/>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Zaoblený obdélník 21"/>
            <p:cNvSpPr/>
            <p:nvPr/>
          </p:nvSpPr>
          <p:spPr>
            <a:xfrm>
              <a:off x="157035" y="1124744"/>
              <a:ext cx="1368153" cy="1224136"/>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Tree>
    <p:extLst>
      <p:ext uri="{BB962C8B-B14F-4D97-AF65-F5344CB8AC3E}">
        <p14:creationId xmlns:p14="http://schemas.microsoft.com/office/powerpoint/2010/main" val="8652758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nodeType="clickEffect">
                                  <p:stCondLst>
                                    <p:cond delay="0"/>
                                  </p:stCondLst>
                                  <p:childTnLst>
                                    <p:animMotion origin="layout" path="M -4.16667E-6 -3.3449E-6 L 0.3974 -0.57413 " pathEditMode="relative" rAng="0" ptsTypes="AA">
                                      <p:cBhvr>
                                        <p:cTn id="6" dur="2000" fill="hold"/>
                                        <p:tgtEl>
                                          <p:spTgt spid="1027"/>
                                        </p:tgtEl>
                                        <p:attrNameLst>
                                          <p:attrName>ppt_x</p:attrName>
                                          <p:attrName>ppt_y</p:attrName>
                                        </p:attrNameLst>
                                      </p:cBhvr>
                                      <p:rCtr x="19861" y="-28707"/>
                                    </p:animMotion>
                                  </p:childTnLst>
                                </p:cTn>
                              </p:par>
                            </p:childTnLst>
                          </p:cTn>
                        </p:par>
                      </p:childTnLst>
                    </p:cTn>
                  </p:par>
                </p:childTnLst>
              </p:cTn>
              <p:nextCondLst>
                <p:cond evt="onClick" delay="0">
                  <p:tgtEl>
                    <p:spTgt spid="1027"/>
                  </p:tgtEl>
                </p:cond>
              </p:nextCondLst>
            </p:seq>
            <p:seq concurrent="1" nextAc="seek">
              <p:cTn id="7" restart="whenNotActive" fill="hold" evtFilter="cancelBubble" nodeType="interactiveSeq">
                <p:stCondLst>
                  <p:cond evt="onClick" delay="0">
                    <p:tgtEl>
                      <p:spTgt spid="1026"/>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nodeType="clickEffect">
                                  <p:stCondLst>
                                    <p:cond delay="0"/>
                                  </p:stCondLst>
                                  <p:childTnLst>
                                    <p:animMotion origin="layout" path="M -3.33333E-6 1.76498E-6 L -0.19288 -0.55402 " pathEditMode="relative" rAng="0" ptsTypes="AA">
                                      <p:cBhvr>
                                        <p:cTn id="11" dur="2000" fill="hold"/>
                                        <p:tgtEl>
                                          <p:spTgt spid="1026"/>
                                        </p:tgtEl>
                                        <p:attrNameLst>
                                          <p:attrName>ppt_x</p:attrName>
                                          <p:attrName>ppt_y</p:attrName>
                                        </p:attrNameLst>
                                      </p:cBhvr>
                                      <p:rCtr x="-9653" y="-27712"/>
                                    </p:animMotion>
                                  </p:childTnLst>
                                </p:cTn>
                              </p:par>
                            </p:childTnLst>
                          </p:cTn>
                        </p:par>
                      </p:childTnLst>
                    </p:cTn>
                  </p:par>
                </p:childTnLst>
              </p:cTn>
              <p:nextCondLst>
                <p:cond evt="onClick" delay="0">
                  <p:tgtEl>
                    <p:spTgt spid="1026"/>
                  </p:tgtEl>
                </p:cond>
              </p:nextCondLst>
            </p:seq>
            <p:seq concurrent="1" nextAc="seek">
              <p:cTn id="12" restart="whenNotActive" fill="hold" evtFilter="cancelBubble" nodeType="interactiveSeq">
                <p:stCondLst>
                  <p:cond evt="onClick" delay="0">
                    <p:tgtEl>
                      <p:spTgt spid="1028"/>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nodeType="clickEffect">
                                  <p:stCondLst>
                                    <p:cond delay="0"/>
                                  </p:stCondLst>
                                  <p:childTnLst>
                                    <p:animMotion origin="layout" path="M -3.33333E-6 6.26879E-7 L 0.43976 -0.53852 " pathEditMode="relative" rAng="0" ptsTypes="AA">
                                      <p:cBhvr>
                                        <p:cTn id="16" dur="2000" fill="hold"/>
                                        <p:tgtEl>
                                          <p:spTgt spid="1028"/>
                                        </p:tgtEl>
                                        <p:attrNameLst>
                                          <p:attrName>ppt_x</p:attrName>
                                          <p:attrName>ppt_y</p:attrName>
                                        </p:attrNameLst>
                                      </p:cBhvr>
                                      <p:rCtr x="21979" y="-26926"/>
                                    </p:animMotion>
                                  </p:childTnLst>
                                </p:cTn>
                              </p:par>
                            </p:childTnLst>
                          </p:cTn>
                        </p:par>
                      </p:childTnLst>
                    </p:cTn>
                  </p:par>
                </p:childTnLst>
              </p:cTn>
              <p:nextCondLst>
                <p:cond evt="onClick" delay="0">
                  <p:tgtEl>
                    <p:spTgt spid="1028"/>
                  </p:tgtEl>
                </p:cond>
              </p:nextCondLst>
            </p:seq>
            <p:seq concurrent="1" nextAc="seek">
              <p:cTn id="17" restart="whenNotActive" fill="hold" evtFilter="cancelBubble" nodeType="interactiveSeq">
                <p:stCondLst>
                  <p:cond evt="onClick" delay="0">
                    <p:tgtEl>
                      <p:spTgt spid="1030"/>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nodeType="clickEffect">
                                  <p:stCondLst>
                                    <p:cond delay="0"/>
                                  </p:stCondLst>
                                  <p:childTnLst>
                                    <p:animMotion origin="layout" path="M 1.94444E-6 8.18876E-7 L -0.25278 -0.2149 " pathEditMode="relative" rAng="0" ptsTypes="AA">
                                      <p:cBhvr>
                                        <p:cTn id="21" dur="2000" fill="hold"/>
                                        <p:tgtEl>
                                          <p:spTgt spid="1030"/>
                                        </p:tgtEl>
                                        <p:attrNameLst>
                                          <p:attrName>ppt_x</p:attrName>
                                          <p:attrName>ppt_y</p:attrName>
                                        </p:attrNameLst>
                                      </p:cBhvr>
                                      <p:rCtr x="-12639" y="-10756"/>
                                    </p:animMotion>
                                  </p:childTnLst>
                                </p:cTn>
                              </p:par>
                            </p:childTnLst>
                          </p:cTn>
                        </p:par>
                      </p:childTnLst>
                    </p:cTn>
                  </p:par>
                </p:childTnLst>
              </p:cTn>
              <p:nextCondLst>
                <p:cond evt="onClick" delay="0">
                  <p:tgtEl>
                    <p:spTgt spid="1030"/>
                  </p:tgtEl>
                </p:cond>
              </p:nextCondLst>
            </p:seq>
            <p:seq concurrent="1" nextAc="seek">
              <p:cTn id="22" restart="whenNotActive" fill="hold" evtFilter="cancelBubble" nodeType="interactiveSeq">
                <p:stCondLst>
                  <p:cond evt="onClick" delay="0">
                    <p:tgtEl>
                      <p:spTgt spid="1029"/>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nodeType="clickEffect">
                                  <p:stCondLst>
                                    <p:cond delay="0"/>
                                  </p:stCondLst>
                                  <p:childTnLst>
                                    <p:animMotion origin="layout" path="M 2.5E-6 6.26879E-7 L -0.48455 -0.20264 " pathEditMode="relative" rAng="0" ptsTypes="AA">
                                      <p:cBhvr>
                                        <p:cTn id="26" dur="2000" fill="hold"/>
                                        <p:tgtEl>
                                          <p:spTgt spid="1029"/>
                                        </p:tgtEl>
                                        <p:attrNameLst>
                                          <p:attrName>ppt_x</p:attrName>
                                          <p:attrName>ppt_y</p:attrName>
                                        </p:attrNameLst>
                                      </p:cBhvr>
                                      <p:rCtr x="-24236" y="-10132"/>
                                    </p:animMotion>
                                  </p:childTnLst>
                                </p:cTn>
                              </p:par>
                            </p:childTnLst>
                          </p:cTn>
                        </p:par>
                      </p:childTnLst>
                    </p:cTn>
                  </p:par>
                </p:childTnLst>
              </p:cTn>
              <p:nextCondLst>
                <p:cond evt="onClick" delay="0">
                  <p:tgtEl>
                    <p:spTgt spid="1029"/>
                  </p:tgtEl>
                </p:cond>
              </p:nextCondLst>
            </p:seq>
            <p:seq concurrent="1" nextAc="seek">
              <p:cTn id="27" restart="whenNotActive" fill="hold" evtFilter="cancelBubble" nodeType="interactiveSeq">
                <p:stCondLst>
                  <p:cond evt="onClick" delay="0">
                    <p:tgtEl>
                      <p:spTgt spid="1032"/>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nodeType="clickEffect">
                                  <p:stCondLst>
                                    <p:cond delay="0"/>
                                  </p:stCondLst>
                                  <p:childTnLst>
                                    <p:animMotion origin="layout" path="M 5E-6 -1.31853E-7 L -0.0316 -0.24474 " pathEditMode="relative" rAng="0" ptsTypes="AA">
                                      <p:cBhvr>
                                        <p:cTn id="31" dur="2000" fill="hold"/>
                                        <p:tgtEl>
                                          <p:spTgt spid="1032"/>
                                        </p:tgtEl>
                                        <p:attrNameLst>
                                          <p:attrName>ppt_x</p:attrName>
                                          <p:attrName>ppt_y</p:attrName>
                                        </p:attrNameLst>
                                      </p:cBhvr>
                                      <p:rCtr x="-1580" y="-12237"/>
                                    </p:animMotion>
                                  </p:childTnLst>
                                </p:cTn>
                              </p:par>
                            </p:childTnLst>
                          </p:cTn>
                        </p:par>
                      </p:childTnLst>
                    </p:cTn>
                  </p:par>
                </p:childTnLst>
              </p:cTn>
              <p:nextCondLst>
                <p:cond evt="onClick" delay="0">
                  <p:tgtEl>
                    <p:spTgt spid="103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51520" y="260648"/>
            <a:ext cx="5190588" cy="461665"/>
          </a:xfrm>
          <a:prstGeom prst="rect">
            <a:avLst/>
          </a:prstGeom>
        </p:spPr>
        <p:txBody>
          <a:bodyPr wrap="none">
            <a:spAutoFit/>
          </a:bodyPr>
          <a:lstStyle/>
          <a:p>
            <a:r>
              <a:rPr lang="cs-CZ" sz="2400" b="1" dirty="0" smtClean="0">
                <a:solidFill>
                  <a:srgbClr val="0000FF"/>
                </a:solidFill>
              </a:rPr>
              <a:t>K obrázkům hledej slabiky. Klikej na ně.</a:t>
            </a:r>
            <a:endParaRPr lang="cs-CZ" sz="2400" b="1" dirty="0">
              <a:solidFill>
                <a:srgbClr val="0000FF"/>
              </a:solidFill>
            </a:endParaRPr>
          </a:p>
        </p:txBody>
      </p:sp>
    </p:spTree>
    <p:extLst>
      <p:ext uri="{BB962C8B-B14F-4D97-AF65-F5344CB8AC3E}">
        <p14:creationId xmlns:p14="http://schemas.microsoft.com/office/powerpoint/2010/main" val="27879054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grpSp>
        <p:nvGrpSpPr>
          <p:cNvPr id="7" name="Skupina 6"/>
          <p:cNvGrpSpPr/>
          <p:nvPr/>
        </p:nvGrpSpPr>
        <p:grpSpPr>
          <a:xfrm>
            <a:off x="3667974" y="157806"/>
            <a:ext cx="1080120" cy="2085897"/>
            <a:chOff x="3667974" y="280510"/>
            <a:chExt cx="1080120" cy="2085897"/>
          </a:xfrm>
        </p:grpSpPr>
        <p:pic>
          <p:nvPicPr>
            <p:cNvPr id="2056" name="Picture 8" descr="C:\Users\pc\AppData\Local\Microsoft\Windows\Temporary Internet Files\Content.IE5\W3EC231V\MP900406517[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15880" y="280510"/>
              <a:ext cx="1007047" cy="1509833"/>
            </a:xfrm>
            <a:prstGeom prst="rect">
              <a:avLst/>
            </a:prstGeom>
            <a:noFill/>
            <a:extLst>
              <a:ext uri="{909E8E84-426E-40DD-AFC4-6F175D3DCCD1}">
                <a14:hiddenFill xmlns:a14="http://schemas.microsoft.com/office/drawing/2010/main">
                  <a:solidFill>
                    <a:srgbClr val="FFFFFF"/>
                  </a:solidFill>
                </a14:hiddenFill>
              </a:ext>
            </a:extLst>
          </p:spPr>
        </p:pic>
        <p:sp>
          <p:nvSpPr>
            <p:cNvPr id="6" name="Obdélník 5"/>
            <p:cNvSpPr/>
            <p:nvPr/>
          </p:nvSpPr>
          <p:spPr>
            <a:xfrm>
              <a:off x="3667974" y="1790343"/>
              <a:ext cx="1080120" cy="57606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8" name="Skupina 7"/>
          <p:cNvGrpSpPr/>
          <p:nvPr/>
        </p:nvGrpSpPr>
        <p:grpSpPr>
          <a:xfrm>
            <a:off x="7147874" y="558023"/>
            <a:ext cx="1096003" cy="1632537"/>
            <a:chOff x="7076397" y="811732"/>
            <a:chExt cx="1096003" cy="1632537"/>
          </a:xfrm>
        </p:grpSpPr>
        <p:pic>
          <p:nvPicPr>
            <p:cNvPr id="2053" name="Picture 5" descr="C:\Users\pc\AppData\Local\Microsoft\Windows\Temporary Internet Files\Content.IE5\SSWO048N\MC90041362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6491" y="811732"/>
              <a:ext cx="1005909" cy="1047580"/>
            </a:xfrm>
            <a:prstGeom prst="rect">
              <a:avLst/>
            </a:prstGeom>
            <a:noFill/>
            <a:extLst>
              <a:ext uri="{909E8E84-426E-40DD-AFC4-6F175D3DCCD1}">
                <a14:hiddenFill xmlns:a14="http://schemas.microsoft.com/office/drawing/2010/main">
                  <a:solidFill>
                    <a:srgbClr val="FFFFFF"/>
                  </a:solidFill>
                </a14:hiddenFill>
              </a:ext>
            </a:extLst>
          </p:spPr>
        </p:pic>
        <p:sp>
          <p:nvSpPr>
            <p:cNvPr id="14" name="Obdélník 13"/>
            <p:cNvSpPr/>
            <p:nvPr/>
          </p:nvSpPr>
          <p:spPr>
            <a:xfrm>
              <a:off x="7076397" y="1868205"/>
              <a:ext cx="1080120" cy="57606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1" name="Skupina 10"/>
          <p:cNvGrpSpPr/>
          <p:nvPr/>
        </p:nvGrpSpPr>
        <p:grpSpPr>
          <a:xfrm>
            <a:off x="3481836" y="2791584"/>
            <a:ext cx="1817687" cy="1888927"/>
            <a:chOff x="3833813" y="3407491"/>
            <a:chExt cx="1817687" cy="1888927"/>
          </a:xfrm>
        </p:grpSpPr>
        <p:pic>
          <p:nvPicPr>
            <p:cNvPr id="2052" name="Picture 4" descr="C:\Users\pc\AppData\Local\Microsoft\Windows\Temporary Internet Files\Content.IE5\SSWO048N\MC900320944[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33813" y="3407491"/>
              <a:ext cx="1817687" cy="1312863"/>
            </a:xfrm>
            <a:prstGeom prst="rect">
              <a:avLst/>
            </a:prstGeom>
            <a:noFill/>
            <a:extLst>
              <a:ext uri="{909E8E84-426E-40DD-AFC4-6F175D3DCCD1}">
                <a14:hiddenFill xmlns:a14="http://schemas.microsoft.com/office/drawing/2010/main">
                  <a:solidFill>
                    <a:srgbClr val="FFFFFF"/>
                  </a:solidFill>
                </a14:hiddenFill>
              </a:ext>
            </a:extLst>
          </p:spPr>
        </p:pic>
        <p:sp>
          <p:nvSpPr>
            <p:cNvPr id="15" name="Obdélník 14"/>
            <p:cNvSpPr/>
            <p:nvPr/>
          </p:nvSpPr>
          <p:spPr>
            <a:xfrm>
              <a:off x="4219403" y="4720354"/>
              <a:ext cx="1080120" cy="57606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2" name="Skupina 11"/>
          <p:cNvGrpSpPr/>
          <p:nvPr/>
        </p:nvGrpSpPr>
        <p:grpSpPr>
          <a:xfrm>
            <a:off x="7163798" y="2645463"/>
            <a:ext cx="1111969" cy="2035048"/>
            <a:chOff x="7236296" y="3261370"/>
            <a:chExt cx="1111969" cy="2035048"/>
          </a:xfrm>
        </p:grpSpPr>
        <p:pic>
          <p:nvPicPr>
            <p:cNvPr id="2055" name="Picture 7" descr="C:\Users\pc\AppData\Local\Microsoft\Windows\Temporary Internet Files\Content.IE5\BWREW4RW\MP900444805[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36296" y="3261370"/>
              <a:ext cx="1111969" cy="1458984"/>
            </a:xfrm>
            <a:prstGeom prst="rect">
              <a:avLst/>
            </a:prstGeom>
            <a:noFill/>
            <a:extLst>
              <a:ext uri="{909E8E84-426E-40DD-AFC4-6F175D3DCCD1}">
                <a14:hiddenFill xmlns:a14="http://schemas.microsoft.com/office/drawing/2010/main">
                  <a:solidFill>
                    <a:srgbClr val="FFFFFF"/>
                  </a:solidFill>
                </a14:hiddenFill>
              </a:ext>
            </a:extLst>
          </p:spPr>
        </p:pic>
        <p:sp>
          <p:nvSpPr>
            <p:cNvPr id="16" name="Obdélník 15"/>
            <p:cNvSpPr/>
            <p:nvPr/>
          </p:nvSpPr>
          <p:spPr>
            <a:xfrm>
              <a:off x="7252220" y="4720354"/>
              <a:ext cx="1080120" cy="57606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0" name="Skupina 9"/>
          <p:cNvGrpSpPr/>
          <p:nvPr/>
        </p:nvGrpSpPr>
        <p:grpSpPr>
          <a:xfrm>
            <a:off x="450677" y="3038879"/>
            <a:ext cx="1232743" cy="1641632"/>
            <a:chOff x="323528" y="3717032"/>
            <a:chExt cx="1232743" cy="1641632"/>
          </a:xfrm>
        </p:grpSpPr>
        <p:pic>
          <p:nvPicPr>
            <p:cNvPr id="2054" name="Picture 6" descr="C:\Users\pc\AppData\Local\Microsoft\Windows\Temporary Internet Files\Content.IE5\0MO71SHS\MC900293380[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3528" y="3717032"/>
              <a:ext cx="1232743" cy="904886"/>
            </a:xfrm>
            <a:prstGeom prst="rect">
              <a:avLst/>
            </a:prstGeom>
            <a:noFill/>
            <a:extLst>
              <a:ext uri="{909E8E84-426E-40DD-AFC4-6F175D3DCCD1}">
                <a14:hiddenFill xmlns:a14="http://schemas.microsoft.com/office/drawing/2010/main">
                  <a:solidFill>
                    <a:srgbClr val="FFFFFF"/>
                  </a:solidFill>
                </a14:hiddenFill>
              </a:ext>
            </a:extLst>
          </p:spPr>
        </p:pic>
        <p:sp>
          <p:nvSpPr>
            <p:cNvPr id="17" name="Obdélník 16"/>
            <p:cNvSpPr/>
            <p:nvPr/>
          </p:nvSpPr>
          <p:spPr>
            <a:xfrm>
              <a:off x="373193" y="4782600"/>
              <a:ext cx="1080120" cy="57606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9" name="Skupina 8"/>
          <p:cNvGrpSpPr/>
          <p:nvPr/>
        </p:nvGrpSpPr>
        <p:grpSpPr>
          <a:xfrm>
            <a:off x="443528" y="655719"/>
            <a:ext cx="1149821" cy="1549223"/>
            <a:chOff x="492139" y="280510"/>
            <a:chExt cx="1149821" cy="1549223"/>
          </a:xfrm>
        </p:grpSpPr>
        <p:pic>
          <p:nvPicPr>
            <p:cNvPr id="2051" name="Picture 3" descr="C:\Users\pc\AppData\Local\Microsoft\Windows\Temporary Internet Files\Content.IE5\SSWO048N\MC900436903[1].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2139" y="280510"/>
              <a:ext cx="1149821" cy="1149821"/>
            </a:xfrm>
            <a:prstGeom prst="rect">
              <a:avLst/>
            </a:prstGeom>
            <a:noFill/>
            <a:extLst>
              <a:ext uri="{909E8E84-426E-40DD-AFC4-6F175D3DCCD1}">
                <a14:hiddenFill xmlns:a14="http://schemas.microsoft.com/office/drawing/2010/main">
                  <a:solidFill>
                    <a:srgbClr val="FFFFFF"/>
                  </a:solidFill>
                </a14:hiddenFill>
              </a:ext>
            </a:extLst>
          </p:spPr>
        </p:pic>
        <p:sp>
          <p:nvSpPr>
            <p:cNvPr id="18" name="Obdélník 17"/>
            <p:cNvSpPr/>
            <p:nvPr/>
          </p:nvSpPr>
          <p:spPr>
            <a:xfrm>
              <a:off x="492139" y="1253669"/>
              <a:ext cx="1080120" cy="57606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13" name="TextovéPole 12"/>
          <p:cNvSpPr txBox="1"/>
          <p:nvPr/>
        </p:nvSpPr>
        <p:spPr>
          <a:xfrm>
            <a:off x="735550" y="5538832"/>
            <a:ext cx="718466" cy="707886"/>
          </a:xfrm>
          <a:prstGeom prst="rect">
            <a:avLst/>
          </a:prstGeom>
          <a:noFill/>
        </p:spPr>
        <p:txBody>
          <a:bodyPr wrap="none" rtlCol="0">
            <a:spAutoFit/>
          </a:bodyPr>
          <a:lstStyle/>
          <a:p>
            <a:r>
              <a:rPr lang="cs-CZ" sz="4000" b="1" dirty="0" err="1" smtClean="0">
                <a:solidFill>
                  <a:srgbClr val="FF0000"/>
                </a:solidFill>
              </a:rPr>
              <a:t>pe</a:t>
            </a:r>
            <a:endParaRPr lang="cs-CZ" sz="4000" b="1" dirty="0">
              <a:solidFill>
                <a:srgbClr val="FF0000"/>
              </a:solidFill>
            </a:endParaRPr>
          </a:p>
        </p:txBody>
      </p:sp>
      <p:sp>
        <p:nvSpPr>
          <p:cNvPr id="19" name="TextovéPole 18"/>
          <p:cNvSpPr txBox="1"/>
          <p:nvPr/>
        </p:nvSpPr>
        <p:spPr>
          <a:xfrm>
            <a:off x="3863396" y="5529216"/>
            <a:ext cx="859531" cy="707886"/>
          </a:xfrm>
          <a:prstGeom prst="rect">
            <a:avLst/>
          </a:prstGeom>
          <a:noFill/>
        </p:spPr>
        <p:txBody>
          <a:bodyPr wrap="none" rtlCol="0">
            <a:spAutoFit/>
          </a:bodyPr>
          <a:lstStyle/>
          <a:p>
            <a:r>
              <a:rPr lang="cs-CZ" sz="4000" b="1" dirty="0" err="1" smtClean="0">
                <a:solidFill>
                  <a:srgbClr val="FF0000"/>
                </a:solidFill>
              </a:rPr>
              <a:t>me</a:t>
            </a:r>
            <a:endParaRPr lang="cs-CZ" sz="4000" b="1" dirty="0">
              <a:solidFill>
                <a:srgbClr val="FF0000"/>
              </a:solidFill>
            </a:endParaRPr>
          </a:p>
        </p:txBody>
      </p:sp>
      <p:sp>
        <p:nvSpPr>
          <p:cNvPr id="20" name="TextovéPole 19"/>
          <p:cNvSpPr txBox="1"/>
          <p:nvPr/>
        </p:nvSpPr>
        <p:spPr>
          <a:xfrm>
            <a:off x="5556099" y="5562497"/>
            <a:ext cx="587020" cy="707886"/>
          </a:xfrm>
          <a:prstGeom prst="rect">
            <a:avLst/>
          </a:prstGeom>
          <a:noFill/>
        </p:spPr>
        <p:txBody>
          <a:bodyPr wrap="none" rtlCol="0">
            <a:spAutoFit/>
          </a:bodyPr>
          <a:lstStyle/>
          <a:p>
            <a:r>
              <a:rPr lang="cs-CZ" sz="4000" b="1" dirty="0" err="1" smtClean="0">
                <a:solidFill>
                  <a:srgbClr val="FF0000"/>
                </a:solidFill>
              </a:rPr>
              <a:t>lo</a:t>
            </a:r>
            <a:endParaRPr lang="cs-CZ" sz="4000" b="1" dirty="0">
              <a:solidFill>
                <a:srgbClr val="FF0000"/>
              </a:solidFill>
            </a:endParaRPr>
          </a:p>
        </p:txBody>
      </p:sp>
      <p:sp>
        <p:nvSpPr>
          <p:cNvPr id="21" name="TextovéPole 20"/>
          <p:cNvSpPr txBox="1"/>
          <p:nvPr/>
        </p:nvSpPr>
        <p:spPr>
          <a:xfrm>
            <a:off x="6855755" y="5538832"/>
            <a:ext cx="647934" cy="707886"/>
          </a:xfrm>
          <a:prstGeom prst="rect">
            <a:avLst/>
          </a:prstGeom>
          <a:noFill/>
        </p:spPr>
        <p:txBody>
          <a:bodyPr wrap="none" rtlCol="0">
            <a:spAutoFit/>
          </a:bodyPr>
          <a:lstStyle/>
          <a:p>
            <a:r>
              <a:rPr lang="cs-CZ" sz="4000" b="1" dirty="0" smtClean="0">
                <a:solidFill>
                  <a:srgbClr val="FF0000"/>
                </a:solidFill>
              </a:rPr>
              <a:t>se</a:t>
            </a:r>
            <a:endParaRPr lang="cs-CZ" sz="4000" b="1" dirty="0">
              <a:solidFill>
                <a:srgbClr val="FF0000"/>
              </a:solidFill>
            </a:endParaRPr>
          </a:p>
        </p:txBody>
      </p:sp>
      <p:sp>
        <p:nvSpPr>
          <p:cNvPr id="22" name="TextovéPole 21"/>
          <p:cNvSpPr txBox="1"/>
          <p:nvPr/>
        </p:nvSpPr>
        <p:spPr>
          <a:xfrm>
            <a:off x="8100392" y="5529216"/>
            <a:ext cx="877163" cy="707886"/>
          </a:xfrm>
          <a:prstGeom prst="rect">
            <a:avLst/>
          </a:prstGeom>
          <a:noFill/>
        </p:spPr>
        <p:txBody>
          <a:bodyPr wrap="none" rtlCol="0">
            <a:spAutoFit/>
          </a:bodyPr>
          <a:lstStyle/>
          <a:p>
            <a:r>
              <a:rPr lang="cs-CZ" sz="4000" b="1" dirty="0" err="1" smtClean="0">
                <a:solidFill>
                  <a:srgbClr val="FF0000"/>
                </a:solidFill>
              </a:rPr>
              <a:t>mo</a:t>
            </a:r>
            <a:endParaRPr lang="cs-CZ" sz="4000" b="1" dirty="0">
              <a:solidFill>
                <a:srgbClr val="FF0000"/>
              </a:solidFill>
            </a:endParaRPr>
          </a:p>
        </p:txBody>
      </p:sp>
      <p:sp>
        <p:nvSpPr>
          <p:cNvPr id="23" name="TextovéPole 22"/>
          <p:cNvSpPr txBox="1"/>
          <p:nvPr/>
        </p:nvSpPr>
        <p:spPr>
          <a:xfrm>
            <a:off x="2267744" y="5562497"/>
            <a:ext cx="665567" cy="707886"/>
          </a:xfrm>
          <a:prstGeom prst="rect">
            <a:avLst/>
          </a:prstGeom>
          <a:noFill/>
        </p:spPr>
        <p:txBody>
          <a:bodyPr wrap="none" rtlCol="0">
            <a:spAutoFit/>
          </a:bodyPr>
          <a:lstStyle/>
          <a:p>
            <a:r>
              <a:rPr lang="cs-CZ" sz="4000" b="1" dirty="0" smtClean="0">
                <a:solidFill>
                  <a:srgbClr val="FF0000"/>
                </a:solidFill>
              </a:rPr>
              <a:t>so</a:t>
            </a:r>
            <a:endParaRPr lang="cs-CZ" sz="4000" b="1" dirty="0">
              <a:solidFill>
                <a:srgbClr val="FF0000"/>
              </a:solidFill>
            </a:endParaRPr>
          </a:p>
        </p:txBody>
      </p:sp>
    </p:spTree>
    <p:extLst>
      <p:ext uri="{BB962C8B-B14F-4D97-AF65-F5344CB8AC3E}">
        <p14:creationId xmlns:p14="http://schemas.microsoft.com/office/powerpoint/2010/main" val="32553938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3"/>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1.94444E-6 -2.96553E-6 L 0.73472 -0.21212 " pathEditMode="relative" rAng="0" ptsTypes="AA">
                                      <p:cBhvr>
                                        <p:cTn id="6" dur="2000" fill="hold"/>
                                        <p:tgtEl>
                                          <p:spTgt spid="13"/>
                                        </p:tgtEl>
                                        <p:attrNameLst>
                                          <p:attrName>ppt_x</p:attrName>
                                          <p:attrName>ppt_y</p:attrName>
                                        </p:attrNameLst>
                                      </p:cBhvr>
                                      <p:rCtr x="36736" y="-10618"/>
                                    </p:animMotion>
                                  </p:childTnLst>
                                </p:cTn>
                              </p:par>
                            </p:childTnLst>
                          </p:cTn>
                        </p:par>
                      </p:childTnLst>
                    </p:cTn>
                  </p:par>
                </p:childTnLst>
              </p:cTn>
              <p:nextCondLst>
                <p:cond evt="onClick" delay="0">
                  <p:tgtEl>
                    <p:spTgt spid="13"/>
                  </p:tgtEl>
                </p:cond>
              </p:nextCondLst>
            </p:seq>
            <p:seq concurrent="1" nextAc="seek">
              <p:cTn id="7" restart="whenNotActive" fill="hold" evtFilter="cancelBubble" nodeType="interactiveSeq">
                <p:stCondLst>
                  <p:cond evt="onClick" delay="0">
                    <p:tgtEl>
                      <p:spTgt spid="23"/>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3.88889E-6 -5.15845E-7 L 0.18108 -0.56674 " pathEditMode="relative" rAng="0" ptsTypes="AA">
                                      <p:cBhvr>
                                        <p:cTn id="11" dur="2000" fill="hold"/>
                                        <p:tgtEl>
                                          <p:spTgt spid="23"/>
                                        </p:tgtEl>
                                        <p:attrNameLst>
                                          <p:attrName>ppt_x</p:attrName>
                                          <p:attrName>ppt_y</p:attrName>
                                        </p:attrNameLst>
                                      </p:cBhvr>
                                      <p:rCtr x="9045" y="-28337"/>
                                    </p:animMotion>
                                  </p:childTnLst>
                                </p:cTn>
                              </p:par>
                            </p:childTnLst>
                          </p:cTn>
                        </p:par>
                      </p:childTnLst>
                    </p:cTn>
                  </p:par>
                </p:childTnLst>
              </p:cTn>
              <p:nextCondLst>
                <p:cond evt="onClick" delay="0">
                  <p:tgtEl>
                    <p:spTgt spid="23"/>
                  </p:tgtEl>
                </p:cond>
              </p:nextCondLst>
            </p:seq>
            <p:seq concurrent="1" nextAc="seek">
              <p:cTn id="12" restart="whenNotActive" fill="hold" evtFilter="cancelBubble" nodeType="interactiveSeq">
                <p:stCondLst>
                  <p:cond evt="onClick" delay="0">
                    <p:tgtEl>
                      <p:spTgt spid="19"/>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1.11111E-6 -5.15845E-7 L -0.37795 -0.57714 " pathEditMode="relative" rAng="0" ptsTypes="AA">
                                      <p:cBhvr>
                                        <p:cTn id="16" dur="2000" fill="hold"/>
                                        <p:tgtEl>
                                          <p:spTgt spid="19"/>
                                        </p:tgtEl>
                                        <p:attrNameLst>
                                          <p:attrName>ppt_x</p:attrName>
                                          <p:attrName>ppt_y</p:attrName>
                                        </p:attrNameLst>
                                      </p:cBhvr>
                                      <p:rCtr x="-18906" y="-28869"/>
                                    </p:animMotion>
                                  </p:childTnLst>
                                </p:cTn>
                              </p:par>
                            </p:childTnLst>
                          </p:cTn>
                        </p:par>
                      </p:childTnLst>
                    </p:cTn>
                  </p:par>
                </p:childTnLst>
              </p:cTn>
              <p:nextCondLst>
                <p:cond evt="onClick" delay="0">
                  <p:tgtEl>
                    <p:spTgt spid="19"/>
                  </p:tgtEl>
                </p:cond>
              </p:nextCondLst>
            </p:seq>
            <p:seq concurrent="1" nextAc="seek">
              <p:cTn id="17" restart="whenNotActive" fill="hold" evtFilter="cancelBubble" nodeType="interactiveSeq">
                <p:stCondLst>
                  <p:cond evt="onClick" delay="0">
                    <p:tgtEl>
                      <p:spTgt spid="20"/>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3.05556E-6 -2.77816E-6 L 0.19878 -0.57228 " pathEditMode="relative" rAng="0" ptsTypes="AA">
                                      <p:cBhvr>
                                        <p:cTn id="21" dur="2000" fill="hold"/>
                                        <p:tgtEl>
                                          <p:spTgt spid="20"/>
                                        </p:tgtEl>
                                        <p:attrNameLst>
                                          <p:attrName>ppt_x</p:attrName>
                                          <p:attrName>ppt_y</p:attrName>
                                        </p:attrNameLst>
                                      </p:cBhvr>
                                      <p:rCtr x="9931" y="-28614"/>
                                    </p:animMotion>
                                  </p:childTnLst>
                                </p:cTn>
                              </p:par>
                            </p:childTnLst>
                          </p:cTn>
                        </p:par>
                      </p:childTnLst>
                    </p:cTn>
                  </p:par>
                </p:childTnLst>
              </p:cTn>
              <p:nextCondLst>
                <p:cond evt="onClick" delay="0">
                  <p:tgtEl>
                    <p:spTgt spid="20"/>
                  </p:tgtEl>
                </p:cond>
              </p:nextCondLst>
            </p:seq>
            <p:seq concurrent="1" nextAc="seek">
              <p:cTn id="22" restart="whenNotActive" fill="hold" evtFilter="cancelBubble" nodeType="interactiveSeq">
                <p:stCondLst>
                  <p:cond evt="onClick" delay="0">
                    <p:tgtEl>
                      <p:spTgt spid="22"/>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2.77778E-7 -5.15845E-7 L -0.46458 -0.21004 " pathEditMode="relative" rAng="0" ptsTypes="AA">
                                      <p:cBhvr>
                                        <p:cTn id="26" dur="2000" fill="hold"/>
                                        <p:tgtEl>
                                          <p:spTgt spid="22"/>
                                        </p:tgtEl>
                                        <p:attrNameLst>
                                          <p:attrName>ppt_x</p:attrName>
                                          <p:attrName>ppt_y</p:attrName>
                                        </p:attrNameLst>
                                      </p:cBhvr>
                                      <p:rCtr x="-23229" y="-10502"/>
                                    </p:animMotion>
                                  </p:childTnLst>
                                </p:cTn>
                              </p:par>
                            </p:childTnLst>
                          </p:cTn>
                        </p:par>
                      </p:childTnLst>
                    </p:cTn>
                  </p:par>
                </p:childTnLst>
              </p:cTn>
              <p:nextCondLst>
                <p:cond evt="onClick" delay="0">
                  <p:tgtEl>
                    <p:spTgt spid="22"/>
                  </p:tgtEl>
                </p:cond>
              </p:nextCondLst>
            </p:seq>
            <p:seq concurrent="1" nextAc="seek">
              <p:cTn id="27" restart="whenNotActive" fill="hold" evtFilter="cancelBubble" nodeType="interactiveSeq">
                <p:stCondLst>
                  <p:cond evt="onClick" delay="0">
                    <p:tgtEl>
                      <p:spTgt spid="21"/>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5.55556E-7 -5.15845E-7 L -0.68507 -0.21004 " pathEditMode="relative" rAng="0" ptsTypes="AA">
                                      <p:cBhvr>
                                        <p:cTn id="31" dur="2000" fill="hold"/>
                                        <p:tgtEl>
                                          <p:spTgt spid="21"/>
                                        </p:tgtEl>
                                        <p:attrNameLst>
                                          <p:attrName>ppt_x</p:attrName>
                                          <p:attrName>ppt_y</p:attrName>
                                        </p:attrNameLst>
                                      </p:cBhvr>
                                      <p:rCtr x="-34253" y="-10502"/>
                                    </p:animMotion>
                                  </p:childTnLst>
                                </p:cTn>
                              </p:par>
                            </p:childTnLst>
                          </p:cTn>
                        </p:par>
                      </p:childTnLst>
                    </p:cTn>
                  </p:par>
                </p:childTnLst>
              </p:cTn>
              <p:nextCondLst>
                <p:cond evt="onClick" delay="0">
                  <p:tgtEl>
                    <p:spTgt spid="21"/>
                  </p:tgtEl>
                </p:cond>
              </p:nextCondLst>
            </p:seq>
          </p:childTnLst>
        </p:cTn>
      </p:par>
    </p:tnLst>
    <p:bldLst>
      <p:bldP spid="13" grpId="0"/>
      <p:bldP spid="19" grpId="0"/>
      <p:bldP spid="20" grpId="0"/>
      <p:bldP spid="21" grpId="0"/>
      <p:bldP spid="22" grpId="0"/>
      <p:bldP spid="2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51520" y="116632"/>
            <a:ext cx="8435280" cy="6009531"/>
          </a:xfrm>
        </p:spPr>
        <p:txBody>
          <a:bodyPr/>
          <a:lstStyle/>
          <a:p>
            <a:pPr marL="0" indent="0">
              <a:buNone/>
            </a:pPr>
            <a:r>
              <a:rPr lang="cs-CZ" dirty="0" smtClean="0"/>
              <a:t>Zdroje a citace: Microsoft - </a:t>
            </a:r>
            <a:r>
              <a:rPr lang="cs-CZ"/>
              <a:t>O</a:t>
            </a:r>
            <a:r>
              <a:rPr lang="cs-CZ" smtClean="0"/>
              <a:t>ffice klipart</a:t>
            </a:r>
            <a:endParaRPr lang="cs-CZ" dirty="0" smtClean="0"/>
          </a:p>
        </p:txBody>
      </p:sp>
    </p:spTree>
    <p:extLst>
      <p:ext uri="{BB962C8B-B14F-4D97-AF65-F5344CB8AC3E}">
        <p14:creationId xmlns:p14="http://schemas.microsoft.com/office/powerpoint/2010/main" val="214551555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438</Words>
  <Application>Microsoft Office PowerPoint</Application>
  <PresentationFormat>Předvádění na obrazovce (4:3)</PresentationFormat>
  <Paragraphs>119</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systému Office</vt:lpstr>
      <vt:lpstr>Slabiky I. VY_32_INOVACE_1B_06 Číslo projektu: CZ.1.07/1.5.00/34.1056</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Slabiky I. VY_32_INOVACE_1B_06 Číslo projektu: CZ.1.07/1.5.00/34.1056</dc:title>
  <dc:creator>pc</dc:creator>
  <cp:lastModifiedBy>pc</cp:lastModifiedBy>
  <cp:revision>15</cp:revision>
  <dcterms:created xsi:type="dcterms:W3CDTF">2013-08-09T12:39:58Z</dcterms:created>
  <dcterms:modified xsi:type="dcterms:W3CDTF">2013-12-04T16:06:45Z</dcterms:modified>
</cp:coreProperties>
</file>