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6FC"/>
    <a:srgbClr val="FEDEFC"/>
    <a:srgbClr val="CCFFFF"/>
    <a:srgbClr val="FFFFCC"/>
    <a:srgbClr val="FFCCCC"/>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6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03BDCE8-0A40-4BA6-886A-6E8F27FF88F5}"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1588041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3BDCE8-0A40-4BA6-886A-6E8F27FF88F5}"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3342975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03BDCE8-0A40-4BA6-886A-6E8F27FF88F5}"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3570574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03BDCE8-0A40-4BA6-886A-6E8F27FF88F5}" type="datetimeFigureOut">
              <a:rPr lang="cs-CZ" smtClean="0"/>
              <a:t>8.12.2013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2436659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03BDCE8-0A40-4BA6-886A-6E8F27FF88F5}" type="datetimeFigureOut">
              <a:rPr lang="cs-CZ" smtClean="0"/>
              <a:t>8.12.2013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675902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03BDCE8-0A40-4BA6-886A-6E8F27FF88F5}" type="datetimeFigureOut">
              <a:rPr lang="cs-CZ" smtClean="0"/>
              <a:t>8.12.2013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3697592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03BDCE8-0A40-4BA6-886A-6E8F27FF88F5}" type="datetimeFigureOut">
              <a:rPr lang="cs-CZ" smtClean="0"/>
              <a:t>8.12.2013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123901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3BDCE8-0A40-4BA6-886A-6E8F27FF88F5}" type="datetimeFigureOut">
              <a:rPr lang="cs-CZ" smtClean="0"/>
              <a:t>8.12.2013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177882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3BDCE8-0A40-4BA6-886A-6E8F27FF88F5}" type="datetimeFigureOut">
              <a:rPr lang="cs-CZ" smtClean="0"/>
              <a:t>8.12.2013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1937665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3BDCE8-0A40-4BA6-886A-6E8F27FF88F5}"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1785784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3BDCE8-0A40-4BA6-886A-6E8F27FF88F5}" type="datetimeFigureOut">
              <a:rPr lang="cs-CZ" smtClean="0"/>
              <a:t>8.12.2013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52F957-6CA2-4F07-AE83-A6311D7D751F}" type="slidenum">
              <a:rPr lang="cs-CZ" smtClean="0"/>
              <a:t>‹#›</a:t>
            </a:fld>
            <a:endParaRPr lang="cs-CZ"/>
          </a:p>
        </p:txBody>
      </p:sp>
    </p:spTree>
    <p:extLst>
      <p:ext uri="{BB962C8B-B14F-4D97-AF65-F5344CB8AC3E}">
        <p14:creationId xmlns:p14="http://schemas.microsoft.com/office/powerpoint/2010/main" val="1757660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3BDCE8-0A40-4BA6-886A-6E8F27FF88F5}" type="datetimeFigureOut">
              <a:rPr lang="cs-CZ" smtClean="0"/>
              <a:t>8.12.2013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52F957-6CA2-4F07-AE83-A6311D7D751F}" type="slidenum">
              <a:rPr lang="cs-CZ" smtClean="0"/>
              <a:t>‹#›</a:t>
            </a:fld>
            <a:endParaRPr lang="cs-CZ"/>
          </a:p>
        </p:txBody>
      </p:sp>
    </p:spTree>
    <p:extLst>
      <p:ext uri="{BB962C8B-B14F-4D97-AF65-F5344CB8AC3E}">
        <p14:creationId xmlns:p14="http://schemas.microsoft.com/office/powerpoint/2010/main" val="450538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image" Target="../media/image3.png"/><Relationship Id="rId7" Type="http://schemas.openxmlformats.org/officeDocument/2006/relationships/image" Target="../media/image7.wmf"/><Relationship Id="rId2" Type="http://schemas.openxmlformats.org/officeDocument/2006/relationships/image" Target="../media/image2.wmf"/><Relationship Id="rId1" Type="http://schemas.openxmlformats.org/officeDocument/2006/relationships/slideLayout" Target="../slideLayouts/slideLayout1.xml"/><Relationship Id="rId6" Type="http://schemas.openxmlformats.org/officeDocument/2006/relationships/image" Target="../media/image6.jpeg"/><Relationship Id="rId11" Type="http://schemas.openxmlformats.org/officeDocument/2006/relationships/image" Target="../media/image11.gif"/><Relationship Id="rId5" Type="http://schemas.openxmlformats.org/officeDocument/2006/relationships/image" Target="../media/image5.wmf"/><Relationship Id="rId10" Type="http://schemas.openxmlformats.org/officeDocument/2006/relationships/image" Target="../media/image10.wmf"/><Relationship Id="rId4" Type="http://schemas.openxmlformats.org/officeDocument/2006/relationships/image" Target="../media/image4.wmf"/><Relationship Id="rId9" Type="http://schemas.openxmlformats.org/officeDocument/2006/relationships/image" Target="../media/image9.wmf"/></Relationships>
</file>

<file path=ppt/slides/_rels/slide4.xml.rels><?xml version="1.0" encoding="UTF-8" standalone="yes"?>
<Relationships xmlns="http://schemas.openxmlformats.org/package/2006/relationships"><Relationship Id="rId3" Type="http://schemas.openxmlformats.org/officeDocument/2006/relationships/image" Target="../media/image11.gif"/><Relationship Id="rId7" Type="http://schemas.openxmlformats.org/officeDocument/2006/relationships/image" Target="../media/image14.jpeg"/><Relationship Id="rId2" Type="http://schemas.openxmlformats.org/officeDocument/2006/relationships/image" Target="../media/image8.wmf"/><Relationship Id="rId1" Type="http://schemas.openxmlformats.org/officeDocument/2006/relationships/slideLayout" Target="../slideLayouts/slideLayout2.xml"/><Relationship Id="rId6" Type="http://schemas.openxmlformats.org/officeDocument/2006/relationships/image" Target="../media/image13.wmf"/><Relationship Id="rId5" Type="http://schemas.openxmlformats.org/officeDocument/2006/relationships/image" Target="../media/image12.wmf"/><Relationship Id="rId4" Type="http://schemas.openxmlformats.org/officeDocument/2006/relationships/image" Target="../media/image10.wmf"/></Relationships>
</file>

<file path=ppt/slides/_rels/slide5.xml.rels><?xml version="1.0" encoding="UTF-8" standalone="yes"?>
<Relationships xmlns="http://schemas.openxmlformats.org/package/2006/relationships"><Relationship Id="rId3" Type="http://schemas.openxmlformats.org/officeDocument/2006/relationships/image" Target="../media/image11.gif"/><Relationship Id="rId7" Type="http://schemas.openxmlformats.org/officeDocument/2006/relationships/image" Target="../media/image14.jpeg"/><Relationship Id="rId2" Type="http://schemas.openxmlformats.org/officeDocument/2006/relationships/image" Target="../media/image8.wmf"/><Relationship Id="rId1" Type="http://schemas.openxmlformats.org/officeDocument/2006/relationships/slideLayout" Target="../slideLayouts/slideLayout2.xml"/><Relationship Id="rId6" Type="http://schemas.openxmlformats.org/officeDocument/2006/relationships/image" Target="../media/image13.wmf"/><Relationship Id="rId5" Type="http://schemas.openxmlformats.org/officeDocument/2006/relationships/image" Target="../media/image12.wmf"/><Relationship Id="rId4" Type="http://schemas.openxmlformats.org/officeDocument/2006/relationships/image" Target="../media/image10.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23.jpeg"/><Relationship Id="rId3" Type="http://schemas.openxmlformats.org/officeDocument/2006/relationships/image" Target="../media/image16.jpeg"/><Relationship Id="rId7" Type="http://schemas.openxmlformats.org/officeDocument/2006/relationships/image" Target="../media/image20.png"/><Relationship Id="rId12" Type="http://schemas.openxmlformats.org/officeDocument/2006/relationships/image" Target="../media/image9.wmf"/><Relationship Id="rId2" Type="http://schemas.openxmlformats.org/officeDocument/2006/relationships/image" Target="../media/image15.wmf"/><Relationship Id="rId16" Type="http://schemas.openxmlformats.org/officeDocument/2006/relationships/image" Target="../media/image26.wmf"/><Relationship Id="rId1" Type="http://schemas.openxmlformats.org/officeDocument/2006/relationships/slideLayout" Target="../slideLayouts/slideLayout2.xml"/><Relationship Id="rId6" Type="http://schemas.openxmlformats.org/officeDocument/2006/relationships/image" Target="../media/image19.png"/><Relationship Id="rId11" Type="http://schemas.openxmlformats.org/officeDocument/2006/relationships/image" Target="../media/image22.wmf"/><Relationship Id="rId5" Type="http://schemas.openxmlformats.org/officeDocument/2006/relationships/image" Target="../media/image18.jpeg"/><Relationship Id="rId15" Type="http://schemas.openxmlformats.org/officeDocument/2006/relationships/image" Target="../media/image25.png"/><Relationship Id="rId10" Type="http://schemas.openxmlformats.org/officeDocument/2006/relationships/image" Target="../media/image8.wmf"/><Relationship Id="rId4" Type="http://schemas.openxmlformats.org/officeDocument/2006/relationships/image" Target="../media/image17.png"/><Relationship Id="rId9" Type="http://schemas.openxmlformats.org/officeDocument/2006/relationships/image" Target="../media/image21.jpeg"/><Relationship Id="rId14" Type="http://schemas.openxmlformats.org/officeDocument/2006/relationships/image" Target="../media/image2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2.wmf"/><Relationship Id="rId3" Type="http://schemas.openxmlformats.org/officeDocument/2006/relationships/image" Target="../media/image26.wmf"/><Relationship Id="rId7" Type="http://schemas.openxmlformats.org/officeDocument/2006/relationships/image" Target="../media/image19.png"/><Relationship Id="rId12" Type="http://schemas.openxmlformats.org/officeDocument/2006/relationships/image" Target="../media/image8.wmf"/><Relationship Id="rId2" Type="http://schemas.openxmlformats.org/officeDocument/2006/relationships/image" Target="../media/image15.wmf"/><Relationship Id="rId16"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18.jpeg"/><Relationship Id="rId11" Type="http://schemas.openxmlformats.org/officeDocument/2006/relationships/image" Target="../media/image24.jpeg"/><Relationship Id="rId5" Type="http://schemas.openxmlformats.org/officeDocument/2006/relationships/image" Target="../media/image17.png"/><Relationship Id="rId15" Type="http://schemas.openxmlformats.org/officeDocument/2006/relationships/image" Target="../media/image9.wmf"/><Relationship Id="rId10" Type="http://schemas.openxmlformats.org/officeDocument/2006/relationships/image" Target="../media/image21.jpeg"/><Relationship Id="rId4" Type="http://schemas.openxmlformats.org/officeDocument/2006/relationships/image" Target="../media/image16.jpeg"/><Relationship Id="rId9" Type="http://schemas.openxmlformats.org/officeDocument/2006/relationships/image" Target="../media/image3.png"/><Relationship Id="rId14" Type="http://schemas.openxmlformats.org/officeDocument/2006/relationships/image" Target="../media/image2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smtClean="0"/>
              <a:t>Slabiky II.</a:t>
            </a:r>
            <a:r>
              <a:rPr lang="cs-CZ" dirty="0"/>
              <a:t/>
            </a:r>
            <a:br>
              <a:rPr lang="cs-CZ" dirty="0"/>
            </a:br>
            <a:r>
              <a:rPr lang="cs-CZ" dirty="0" smtClean="0"/>
              <a:t>VY_32_INOVACE_1B_07</a:t>
            </a:r>
            <a:r>
              <a:rPr lang="cs-CZ" sz="4000" dirty="0"/>
              <a:t/>
            </a:r>
            <a:br>
              <a:rPr lang="cs-CZ" sz="4000" dirty="0"/>
            </a:br>
            <a:r>
              <a:rPr lang="cs-CZ" sz="3100" dirty="0"/>
              <a:t>Číslo projektu: CZ.1.07/1.5.00/34.1056</a:t>
            </a:r>
            <a:endParaRPr lang="cs-CZ" sz="3600" dirty="0"/>
          </a:p>
        </p:txBody>
      </p:sp>
      <p:sp>
        <p:nvSpPr>
          <p:cNvPr id="3" name="Podnadpis 2"/>
          <p:cNvSpPr>
            <a:spLocks noGrp="1"/>
          </p:cNvSpPr>
          <p:nvPr>
            <p:ph type="subTitle" idx="1"/>
          </p:nvPr>
        </p:nvSpPr>
        <p:spPr/>
        <p:txBody>
          <a:bodyPr/>
          <a:lstStyle/>
          <a:p>
            <a:r>
              <a:rPr lang="cs-CZ"/>
              <a:t>Sada </a:t>
            </a:r>
            <a:r>
              <a:rPr lang="cs-CZ" smtClean="0"/>
              <a:t>2</a:t>
            </a:r>
          </a:p>
          <a:p>
            <a:r>
              <a:rPr lang="cs-CZ" smtClean="0"/>
              <a:t>Jazyková </a:t>
            </a:r>
            <a:r>
              <a:rPr lang="cs-CZ" dirty="0" smtClean="0"/>
              <a:t>komunikace</a:t>
            </a:r>
            <a:endParaRPr lang="cs-CZ" dirty="0"/>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53349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fontScale="47500" lnSpcReduction="20000"/>
          </a:bodyPr>
          <a:lstStyle/>
          <a:p>
            <a:pPr marL="0" indent="0">
              <a:buNone/>
            </a:pPr>
            <a:r>
              <a:rPr lang="cs-CZ" sz="3400" b="1" dirty="0" smtClean="0"/>
              <a:t>Anotace: </a:t>
            </a:r>
            <a:r>
              <a:rPr lang="cs-CZ" sz="3400" dirty="0"/>
              <a:t>Tento materiál je určen pro žáky při spodní hranici těžké MR a zároveň s autismem. Někteří z těchto žáků obtížně komunikují, neznají základní pojmy. </a:t>
            </a:r>
            <a:r>
              <a:rPr lang="cs-CZ" sz="3400" dirty="0" smtClean="0"/>
              <a:t>Materiál </a:t>
            </a:r>
            <a:r>
              <a:rPr lang="cs-CZ" sz="3400" dirty="0"/>
              <a:t>je vzhledem k </a:t>
            </a:r>
            <a:r>
              <a:rPr lang="cs-CZ" sz="3400" dirty="0" smtClean="0"/>
              <a:t>postižení </a:t>
            </a:r>
            <a:r>
              <a:rPr lang="cs-CZ" sz="3400" dirty="0"/>
              <a:t>adekvátní jejich možnostem. </a:t>
            </a:r>
            <a:r>
              <a:rPr lang="cs-CZ" sz="3400" dirty="0" smtClean="0"/>
              <a:t>Prezentace je určena k procvičování slabik s probranými hláskami. Na první straně žáci spojují obrázky slov, která začínají stejnou hláskou. Zde pracují pomocí rukopisných poznámek. Druhá strana je interaktivní. Žáci přiřazují ke slovům obrázek podle hlásky na začátku. Na třetí straně pracují podobným způsobem – přiřazují k obrázkům slova. Ta „přiletí“ po kliknutí. Interaktivní je i čtvrtá strana – do slov doplňují správné slabiky kliknutím. Správné řešení je uvedeno na další stránce. Pátá strana je také interaktivní. Žáci zde doplňují obrázky do řady podle hlásky na začátku slova. Na šesté straně pracují pomocí rukopisných poznámek. Škrtají obrázky slov, která začínají jinou hláskou než jsou slova v řadě.</a:t>
            </a:r>
          </a:p>
          <a:p>
            <a:pPr marL="0" indent="0">
              <a:buNone/>
            </a:pPr>
            <a:r>
              <a:rPr lang="cs-CZ" sz="3400" b="1" dirty="0" smtClean="0"/>
              <a:t>Délka trvání práce s tímto materiálem: </a:t>
            </a:r>
            <a:r>
              <a:rPr lang="cs-CZ" sz="3400" dirty="0" smtClean="0"/>
              <a:t>Zhruba 30 minut</a:t>
            </a:r>
          </a:p>
          <a:p>
            <a:pPr marL="0" indent="0">
              <a:buNone/>
            </a:pPr>
            <a:r>
              <a:rPr lang="cs-CZ" sz="3400" b="1" dirty="0" smtClean="0"/>
              <a:t>Autor</a:t>
            </a:r>
            <a:r>
              <a:rPr lang="cs-CZ" sz="3400" b="1" dirty="0"/>
              <a:t>:</a:t>
            </a:r>
            <a:r>
              <a:rPr lang="cs-CZ" sz="3400" dirty="0"/>
              <a:t> Daniela </a:t>
            </a:r>
            <a:r>
              <a:rPr lang="cs-CZ" sz="3400" dirty="0" err="1"/>
              <a:t>Tájková</a:t>
            </a:r>
            <a:endParaRPr lang="cs-CZ" sz="3400" dirty="0"/>
          </a:p>
          <a:p>
            <a:pPr marL="0" indent="0">
              <a:buNone/>
            </a:pPr>
            <a:r>
              <a:rPr lang="cs-CZ" sz="3400" b="1" dirty="0"/>
              <a:t>Datum </a:t>
            </a:r>
            <a:r>
              <a:rPr lang="cs-CZ" sz="3400" b="1" dirty="0" smtClean="0"/>
              <a:t>vytvoření: </a:t>
            </a:r>
            <a:r>
              <a:rPr lang="cs-CZ" sz="3400" dirty="0"/>
              <a:t>L</a:t>
            </a:r>
            <a:r>
              <a:rPr lang="cs-CZ" sz="3400" dirty="0" smtClean="0"/>
              <a:t>éto 2013</a:t>
            </a:r>
          </a:p>
          <a:p>
            <a:pPr marL="0" indent="0">
              <a:buNone/>
            </a:pPr>
            <a:r>
              <a:rPr lang="cs-CZ" sz="3400" b="1" dirty="0"/>
              <a:t>Speciální vzdělávací potřeby: </a:t>
            </a:r>
            <a:r>
              <a:rPr lang="cs-CZ" sz="3400" dirty="0"/>
              <a:t>PAS, MP, kombinované postižení (MP v kombinaci se zdravotním znevýhodněním, MP v kombinaci s PAS), vícečetné postižení</a:t>
            </a:r>
          </a:p>
          <a:p>
            <a:pPr marL="0" indent="0">
              <a:buNone/>
            </a:pPr>
            <a:r>
              <a:rPr lang="cs-CZ" sz="3400" b="1" dirty="0" smtClean="0"/>
              <a:t>Vzdělávací </a:t>
            </a:r>
            <a:r>
              <a:rPr lang="cs-CZ" sz="3400" b="1" dirty="0"/>
              <a:t>obor: </a:t>
            </a:r>
            <a:r>
              <a:rPr lang="cs-CZ" sz="3400" dirty="0" smtClean="0"/>
              <a:t>Jazyková komunikace</a:t>
            </a:r>
          </a:p>
          <a:p>
            <a:pPr marL="0" lvl="0" indent="0">
              <a:buNone/>
            </a:pPr>
            <a:r>
              <a:rPr lang="cs-CZ" sz="3400" b="1" dirty="0"/>
              <a:t>Vyučovací předmět: </a:t>
            </a:r>
            <a:r>
              <a:rPr lang="cs-CZ" sz="3400" dirty="0"/>
              <a:t>Český jazyk a </a:t>
            </a:r>
            <a:r>
              <a:rPr lang="cs-CZ" sz="3400" dirty="0" smtClean="0"/>
              <a:t>literatura</a:t>
            </a:r>
          </a:p>
          <a:p>
            <a:pPr marL="0" indent="0">
              <a:buNone/>
            </a:pPr>
            <a:r>
              <a:rPr lang="cs-CZ" sz="3400" b="1" dirty="0" smtClean="0"/>
              <a:t>Druh </a:t>
            </a:r>
            <a:r>
              <a:rPr lang="cs-CZ" sz="3400" b="1" dirty="0"/>
              <a:t>učebního materiálu: </a:t>
            </a:r>
            <a:r>
              <a:rPr lang="cs-CZ" sz="3400" dirty="0"/>
              <a:t>Interaktivní DUM</a:t>
            </a:r>
          </a:p>
          <a:p>
            <a:pPr marL="0" indent="0">
              <a:buNone/>
            </a:pPr>
            <a:r>
              <a:rPr lang="cs-CZ" sz="3400" b="1" dirty="0" smtClean="0"/>
              <a:t>Inovace:</a:t>
            </a:r>
            <a:r>
              <a:rPr lang="cs-CZ" sz="3400" dirty="0" smtClean="0"/>
              <a:t> Rukopisné poznámky v rámci nového softwaru Microsoft 2010</a:t>
            </a:r>
          </a:p>
          <a:p>
            <a:pPr marL="0" indent="0">
              <a:buNone/>
            </a:pPr>
            <a:r>
              <a:rPr lang="cs-CZ" sz="3400" b="1" dirty="0" smtClean="0"/>
              <a:t>Cílová </a:t>
            </a:r>
            <a:r>
              <a:rPr lang="cs-CZ" sz="3400" b="1" dirty="0"/>
              <a:t>skupina: </a:t>
            </a:r>
            <a:r>
              <a:rPr lang="cs-CZ" sz="3400" dirty="0" smtClean="0"/>
              <a:t>Žák (PAS</a:t>
            </a:r>
            <a:r>
              <a:rPr lang="cs-CZ" sz="3400" dirty="0"/>
              <a:t>, MP, kombinované postižení </a:t>
            </a:r>
            <a:r>
              <a:rPr lang="cs-CZ" sz="3400" dirty="0" smtClean="0"/>
              <a:t>- MP </a:t>
            </a:r>
            <a:r>
              <a:rPr lang="cs-CZ" sz="3400" dirty="0"/>
              <a:t>v kombinaci se zdravotním znevýhodněním, MP v kombinaci </a:t>
            </a:r>
            <a:r>
              <a:rPr lang="cs-CZ" sz="3400"/>
              <a:t>s </a:t>
            </a:r>
            <a:r>
              <a:rPr lang="cs-CZ" sz="3400" smtClean="0"/>
              <a:t>PAS, </a:t>
            </a:r>
            <a:r>
              <a:rPr lang="cs-CZ" sz="3400"/>
              <a:t>vícečetné </a:t>
            </a:r>
            <a:r>
              <a:rPr lang="cs-CZ" sz="3400" smtClean="0"/>
              <a:t>postižení)</a:t>
            </a:r>
            <a:endParaRPr lang="cs-CZ" sz="3400" dirty="0"/>
          </a:p>
          <a:p>
            <a:pPr marL="0" indent="0">
              <a:buNone/>
            </a:pPr>
            <a:r>
              <a:rPr lang="cs-CZ" sz="3400" b="1" dirty="0" smtClean="0"/>
              <a:t>Stupeň </a:t>
            </a:r>
            <a:r>
              <a:rPr lang="cs-CZ" sz="3400" b="1" dirty="0"/>
              <a:t>a typ vzdělávání: </a:t>
            </a:r>
            <a:r>
              <a:rPr lang="cs-CZ" sz="3400" dirty="0" smtClean="0"/>
              <a:t>Praktická škola jednoletá</a:t>
            </a:r>
            <a:endParaRPr lang="cs-CZ" sz="3400" dirty="0"/>
          </a:p>
          <a:p>
            <a:pPr marL="0" indent="0">
              <a:buNone/>
            </a:pPr>
            <a:endParaRPr lang="cs-CZ" dirty="0"/>
          </a:p>
        </p:txBody>
      </p:sp>
    </p:spTree>
    <p:extLst>
      <p:ext uri="{BB962C8B-B14F-4D97-AF65-F5344CB8AC3E}">
        <p14:creationId xmlns:p14="http://schemas.microsoft.com/office/powerpoint/2010/main" val="10436001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ovéPole 3"/>
          <p:cNvSpPr txBox="1"/>
          <p:nvPr/>
        </p:nvSpPr>
        <p:spPr>
          <a:xfrm>
            <a:off x="179515" y="148571"/>
            <a:ext cx="5530620"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000000"/>
                </a:solidFill>
                <a:uFillTx/>
                <a:latin typeface="Calibri"/>
                <a:ea typeface=""/>
                <a:cs typeface=""/>
              </a:rPr>
              <a:t>Spojuj obrázky slov, která začínají stejnou hláskou.</a:t>
            </a:r>
          </a:p>
        </p:txBody>
      </p:sp>
      <p:pic>
        <p:nvPicPr>
          <p:cNvPr id="3" name="Picture 2" descr="C:\Users\pc\AppData\Local\Microsoft\Windows\Temporary Internet Files\Content.IE5\SSWO048N\MC900441419[1].wmf"/>
          <p:cNvPicPr>
            <a:picLocks noChangeAspect="1"/>
          </p:cNvPicPr>
          <p:nvPr/>
        </p:nvPicPr>
        <p:blipFill>
          <a:blip r:embed="rId2"/>
          <a:srcRect/>
          <a:stretch>
            <a:fillRect/>
          </a:stretch>
        </p:blipFill>
        <p:spPr>
          <a:xfrm>
            <a:off x="557884" y="1124739"/>
            <a:ext cx="962945" cy="1288417"/>
          </a:xfrm>
          <a:prstGeom prst="rect">
            <a:avLst/>
          </a:prstGeom>
          <a:noFill/>
          <a:ln>
            <a:noFill/>
          </a:ln>
        </p:spPr>
      </p:pic>
      <p:pic>
        <p:nvPicPr>
          <p:cNvPr id="4" name="Picture 3" descr="C:\Users\pc\AppData\Local\Microsoft\Windows\Temporary Internet Files\Content.IE5\0MO71SHS\MC900441776[1].png"/>
          <p:cNvPicPr>
            <a:picLocks noChangeAspect="1"/>
          </p:cNvPicPr>
          <p:nvPr/>
        </p:nvPicPr>
        <p:blipFill>
          <a:blip r:embed="rId3"/>
          <a:srcRect/>
          <a:stretch>
            <a:fillRect/>
          </a:stretch>
        </p:blipFill>
        <p:spPr>
          <a:xfrm>
            <a:off x="5423525" y="3102248"/>
            <a:ext cx="1092689" cy="1092689"/>
          </a:xfrm>
          <a:prstGeom prst="rect">
            <a:avLst/>
          </a:prstGeom>
          <a:noFill/>
          <a:ln>
            <a:noFill/>
          </a:ln>
        </p:spPr>
      </p:pic>
      <p:pic>
        <p:nvPicPr>
          <p:cNvPr id="5" name="Picture 4" descr="C:\Users\pc\AppData\Local\Microsoft\Windows\Temporary Internet Files\Content.IE5\BWREW4RW\MC900057354[1].wmf"/>
          <p:cNvPicPr>
            <a:picLocks noChangeAspect="1"/>
          </p:cNvPicPr>
          <p:nvPr/>
        </p:nvPicPr>
        <p:blipFill>
          <a:blip r:embed="rId4"/>
          <a:srcRect/>
          <a:stretch>
            <a:fillRect/>
          </a:stretch>
        </p:blipFill>
        <p:spPr>
          <a:xfrm>
            <a:off x="751682" y="4820433"/>
            <a:ext cx="836611" cy="1749420"/>
          </a:xfrm>
          <a:prstGeom prst="rect">
            <a:avLst/>
          </a:prstGeom>
          <a:noFill/>
          <a:ln>
            <a:noFill/>
          </a:ln>
        </p:spPr>
      </p:pic>
      <p:pic>
        <p:nvPicPr>
          <p:cNvPr id="6" name="Picture 6" descr="C:\Users\pc\AppData\Local\Microsoft\Windows\Temporary Internet Files\Content.IE5\SSWO048N\MC900300097[1].wmf"/>
          <p:cNvPicPr>
            <a:picLocks noChangeAspect="1"/>
          </p:cNvPicPr>
          <p:nvPr/>
        </p:nvPicPr>
        <p:blipFill>
          <a:blip r:embed="rId5"/>
          <a:srcRect/>
          <a:stretch>
            <a:fillRect/>
          </a:stretch>
        </p:blipFill>
        <p:spPr>
          <a:xfrm>
            <a:off x="7092278" y="620685"/>
            <a:ext cx="1080116" cy="1166893"/>
          </a:xfrm>
          <a:prstGeom prst="rect">
            <a:avLst/>
          </a:prstGeom>
          <a:noFill/>
          <a:ln>
            <a:noFill/>
          </a:ln>
        </p:spPr>
      </p:pic>
      <p:pic>
        <p:nvPicPr>
          <p:cNvPr id="7" name="Picture 7" descr="C:\Users\pc\AppData\Local\Microsoft\Windows\Temporary Internet Files\Content.IE5\0MO71SHS\MP900448586[1].jpg"/>
          <p:cNvPicPr>
            <a:picLocks noChangeAspect="1"/>
          </p:cNvPicPr>
          <p:nvPr/>
        </p:nvPicPr>
        <p:blipFill>
          <a:blip r:embed="rId6"/>
          <a:srcRect/>
          <a:stretch>
            <a:fillRect/>
          </a:stretch>
        </p:blipFill>
        <p:spPr>
          <a:xfrm>
            <a:off x="6948260" y="4412199"/>
            <a:ext cx="1104119" cy="1656179"/>
          </a:xfrm>
          <a:prstGeom prst="rect">
            <a:avLst/>
          </a:prstGeom>
          <a:noFill/>
          <a:ln>
            <a:noFill/>
          </a:ln>
        </p:spPr>
      </p:pic>
      <p:pic>
        <p:nvPicPr>
          <p:cNvPr id="8" name="Picture 8" descr="C:\Users\pc\AppData\Local\Microsoft\Windows\Temporary Internet Files\Content.IE5\BWREW4RW\MC900325596[1].wmf"/>
          <p:cNvPicPr>
            <a:picLocks noChangeAspect="1"/>
          </p:cNvPicPr>
          <p:nvPr/>
        </p:nvPicPr>
        <p:blipFill>
          <a:blip r:embed="rId7"/>
          <a:srcRect/>
          <a:stretch>
            <a:fillRect/>
          </a:stretch>
        </p:blipFill>
        <p:spPr>
          <a:xfrm>
            <a:off x="3040764" y="5031537"/>
            <a:ext cx="1418527" cy="830924"/>
          </a:xfrm>
          <a:prstGeom prst="rect">
            <a:avLst/>
          </a:prstGeom>
          <a:noFill/>
          <a:ln>
            <a:noFill/>
          </a:ln>
        </p:spPr>
      </p:pic>
      <p:pic>
        <p:nvPicPr>
          <p:cNvPr id="9" name="Picture 9" descr="C:\Users\pc\AppData\Local\Microsoft\Windows\Temporary Internet Files\Content.IE5\W3EC231V\MC900371414[2].wmf"/>
          <p:cNvPicPr>
            <a:picLocks noChangeAspect="1"/>
          </p:cNvPicPr>
          <p:nvPr/>
        </p:nvPicPr>
        <p:blipFill>
          <a:blip r:embed="rId8"/>
          <a:srcRect/>
          <a:stretch>
            <a:fillRect/>
          </a:stretch>
        </p:blipFill>
        <p:spPr>
          <a:xfrm>
            <a:off x="2112419" y="2408465"/>
            <a:ext cx="1116738" cy="1359347"/>
          </a:xfrm>
          <a:prstGeom prst="rect">
            <a:avLst/>
          </a:prstGeom>
          <a:noFill/>
          <a:ln>
            <a:noFill/>
          </a:ln>
        </p:spPr>
      </p:pic>
      <p:pic>
        <p:nvPicPr>
          <p:cNvPr id="10" name="Picture 10" descr="C:\Users\pc\AppData\Local\Microsoft\Windows\Temporary Internet Files\Content.IE5\SSWO048N\MC900441392[2].wmf"/>
          <p:cNvPicPr>
            <a:picLocks noChangeAspect="1"/>
          </p:cNvPicPr>
          <p:nvPr/>
        </p:nvPicPr>
        <p:blipFill>
          <a:blip r:embed="rId9"/>
          <a:srcRect/>
          <a:stretch>
            <a:fillRect/>
          </a:stretch>
        </p:blipFill>
        <p:spPr>
          <a:xfrm>
            <a:off x="4459291" y="1074740"/>
            <a:ext cx="1552870" cy="1525575"/>
          </a:xfrm>
          <a:prstGeom prst="rect">
            <a:avLst/>
          </a:prstGeom>
          <a:noFill/>
          <a:ln>
            <a:noFill/>
          </a:ln>
        </p:spPr>
      </p:pic>
      <p:pic>
        <p:nvPicPr>
          <p:cNvPr id="11" name="Picture 11" descr="C:\Users\pc\AppData\Local\Microsoft\Windows\Temporary Internet Files\Content.IE5\SSWO048N\MC900425834[1].wmf"/>
          <p:cNvPicPr>
            <a:picLocks noChangeAspect="1"/>
          </p:cNvPicPr>
          <p:nvPr/>
        </p:nvPicPr>
        <p:blipFill>
          <a:blip r:embed="rId10"/>
          <a:srcRect/>
          <a:stretch>
            <a:fillRect/>
          </a:stretch>
        </p:blipFill>
        <p:spPr>
          <a:xfrm>
            <a:off x="4932040" y="4653136"/>
            <a:ext cx="1239469" cy="1587727"/>
          </a:xfrm>
          <a:prstGeom prst="rect">
            <a:avLst/>
          </a:prstGeom>
          <a:noFill/>
          <a:ln>
            <a:noFill/>
          </a:ln>
        </p:spPr>
      </p:pic>
      <p:pic>
        <p:nvPicPr>
          <p:cNvPr id="12" name="Picture 12" descr="C:\Users\pc\AppData\Local\Microsoft\Windows\Temporary Internet Files\Content.IE5\0MO71SHS\MM900336779[1].gif"/>
          <p:cNvPicPr>
            <a:picLocks noChangeAspect="1"/>
          </p:cNvPicPr>
          <p:nvPr/>
        </p:nvPicPr>
        <p:blipFill>
          <a:blip r:embed="rId11"/>
          <a:srcRect/>
          <a:stretch>
            <a:fillRect/>
          </a:stretch>
        </p:blipFill>
        <p:spPr>
          <a:xfrm>
            <a:off x="7546972" y="2809878"/>
            <a:ext cx="956572" cy="1339202"/>
          </a:xfrm>
          <a:prstGeom prst="rect">
            <a:avLst/>
          </a:prstGeom>
          <a:noFill/>
          <a:ln>
            <a:noFill/>
          </a:ln>
        </p:spPr>
      </p:pic>
    </p:spTree>
    <p:extLst>
      <p:ext uri="{BB962C8B-B14F-4D97-AF65-F5344CB8AC3E}">
        <p14:creationId xmlns:p14="http://schemas.microsoft.com/office/powerpoint/2010/main" val="18871546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sp>
        <p:nvSpPr>
          <p:cNvPr id="2" name="TextovéPole 4"/>
          <p:cNvSpPr txBox="1"/>
          <p:nvPr/>
        </p:nvSpPr>
        <p:spPr>
          <a:xfrm>
            <a:off x="611559" y="1100864"/>
            <a:ext cx="1265282"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lopata</a:t>
            </a:r>
          </a:p>
        </p:txBody>
      </p:sp>
      <p:sp>
        <p:nvSpPr>
          <p:cNvPr id="3" name="TextovéPole 5"/>
          <p:cNvSpPr txBox="1"/>
          <p:nvPr/>
        </p:nvSpPr>
        <p:spPr>
          <a:xfrm>
            <a:off x="633249" y="3283957"/>
            <a:ext cx="1043879"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okno</a:t>
            </a:r>
          </a:p>
        </p:txBody>
      </p:sp>
      <p:sp>
        <p:nvSpPr>
          <p:cNvPr id="4" name="TextovéPole 6"/>
          <p:cNvSpPr txBox="1"/>
          <p:nvPr/>
        </p:nvSpPr>
        <p:spPr>
          <a:xfrm>
            <a:off x="3380445" y="5788673"/>
            <a:ext cx="958080"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sova</a:t>
            </a:r>
          </a:p>
        </p:txBody>
      </p:sp>
      <p:sp>
        <p:nvSpPr>
          <p:cNvPr id="5" name="TextovéPole 7"/>
          <p:cNvSpPr txBox="1"/>
          <p:nvPr/>
        </p:nvSpPr>
        <p:spPr>
          <a:xfrm>
            <a:off x="139409" y="5233230"/>
            <a:ext cx="110478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opice</a:t>
            </a:r>
          </a:p>
        </p:txBody>
      </p:sp>
      <p:sp>
        <p:nvSpPr>
          <p:cNvPr id="6" name="TextovéPole 8"/>
          <p:cNvSpPr txBox="1"/>
          <p:nvPr/>
        </p:nvSpPr>
        <p:spPr>
          <a:xfrm>
            <a:off x="3182852" y="2374760"/>
            <a:ext cx="135325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jahoda</a:t>
            </a:r>
          </a:p>
        </p:txBody>
      </p:sp>
      <p:sp>
        <p:nvSpPr>
          <p:cNvPr id="7" name="TextovéPole 9"/>
          <p:cNvSpPr txBox="1"/>
          <p:nvPr/>
        </p:nvSpPr>
        <p:spPr>
          <a:xfrm>
            <a:off x="3563892" y="4184870"/>
            <a:ext cx="1090239" cy="584777"/>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jelen</a:t>
            </a:r>
          </a:p>
        </p:txBody>
      </p:sp>
      <p:sp>
        <p:nvSpPr>
          <p:cNvPr id="8" name="TextovéPole 10"/>
          <p:cNvSpPr txBox="1"/>
          <p:nvPr/>
        </p:nvSpPr>
        <p:spPr>
          <a:xfrm>
            <a:off x="251524" y="276615"/>
            <a:ext cx="4065020"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FF0000"/>
                </a:solidFill>
                <a:uFillTx/>
                <a:latin typeface="Calibri"/>
                <a:ea typeface=""/>
                <a:cs typeface=""/>
              </a:rPr>
              <a:t>Najdi ke slovu obrázek. Klikni na něj.</a:t>
            </a:r>
          </a:p>
        </p:txBody>
      </p:sp>
      <p:pic>
        <p:nvPicPr>
          <p:cNvPr id="9" name="Picture 9" descr="C:\Users\pc\AppData\Local\Microsoft\Windows\Temporary Internet Files\Content.IE5\W3EC231V\MC900371414[2].wmf"/>
          <p:cNvPicPr>
            <a:picLocks noChangeAspect="1"/>
          </p:cNvPicPr>
          <p:nvPr/>
        </p:nvPicPr>
        <p:blipFill>
          <a:blip r:embed="rId2"/>
          <a:srcRect/>
          <a:stretch>
            <a:fillRect/>
          </a:stretch>
        </p:blipFill>
        <p:spPr>
          <a:xfrm>
            <a:off x="6660233" y="5401379"/>
            <a:ext cx="1116738" cy="1359347"/>
          </a:xfrm>
          <a:prstGeom prst="rect">
            <a:avLst/>
          </a:prstGeom>
          <a:noFill/>
          <a:ln>
            <a:noFill/>
          </a:ln>
        </p:spPr>
      </p:pic>
      <p:pic>
        <p:nvPicPr>
          <p:cNvPr id="10" name="Picture 12" descr="C:\Users\pc\AppData\Local\Microsoft\Windows\Temporary Internet Files\Content.IE5\0MO71SHS\MM900336779[1].gif"/>
          <p:cNvPicPr>
            <a:picLocks noChangeAspect="1"/>
          </p:cNvPicPr>
          <p:nvPr/>
        </p:nvPicPr>
        <p:blipFill>
          <a:blip r:embed="rId3"/>
          <a:srcRect/>
          <a:stretch>
            <a:fillRect/>
          </a:stretch>
        </p:blipFill>
        <p:spPr>
          <a:xfrm>
            <a:off x="7872526" y="1705163"/>
            <a:ext cx="956572" cy="1339202"/>
          </a:xfrm>
          <a:prstGeom prst="rect">
            <a:avLst/>
          </a:prstGeom>
          <a:noFill/>
          <a:ln>
            <a:noFill/>
          </a:ln>
        </p:spPr>
      </p:pic>
      <p:pic>
        <p:nvPicPr>
          <p:cNvPr id="11" name="Picture 11" descr="C:\Users\pc\AppData\Local\Microsoft\Windows\Temporary Internet Files\Content.IE5\SSWO048N\MC900425834[1].wmf"/>
          <p:cNvPicPr>
            <a:picLocks noChangeAspect="1"/>
          </p:cNvPicPr>
          <p:nvPr/>
        </p:nvPicPr>
        <p:blipFill>
          <a:blip r:embed="rId4"/>
          <a:srcRect/>
          <a:stretch>
            <a:fillRect/>
          </a:stretch>
        </p:blipFill>
        <p:spPr>
          <a:xfrm>
            <a:off x="7870076" y="4754788"/>
            <a:ext cx="959031" cy="1228487"/>
          </a:xfrm>
          <a:prstGeom prst="rect">
            <a:avLst/>
          </a:prstGeom>
          <a:noFill/>
          <a:ln>
            <a:noFill/>
          </a:ln>
        </p:spPr>
      </p:pic>
      <p:pic>
        <p:nvPicPr>
          <p:cNvPr id="12" name="Picture 2" descr="C:\Users\pc\AppData\Local\Microsoft\Windows\Temporary Internet Files\Content.IE5\BWREW4RW\MC900356157[2].wmf"/>
          <p:cNvPicPr>
            <a:picLocks noChangeAspect="1"/>
          </p:cNvPicPr>
          <p:nvPr/>
        </p:nvPicPr>
        <p:blipFill>
          <a:blip r:embed="rId5"/>
          <a:srcRect/>
          <a:stretch>
            <a:fillRect/>
          </a:stretch>
        </p:blipFill>
        <p:spPr>
          <a:xfrm>
            <a:off x="7614492" y="3317772"/>
            <a:ext cx="1116500" cy="1220138"/>
          </a:xfrm>
          <a:prstGeom prst="rect">
            <a:avLst/>
          </a:prstGeom>
          <a:noFill/>
          <a:ln>
            <a:noFill/>
          </a:ln>
        </p:spPr>
      </p:pic>
      <p:pic>
        <p:nvPicPr>
          <p:cNvPr id="13" name="Picture 3" descr="C:\Users\pc\AppData\Local\Microsoft\Windows\Temporary Internet Files\Content.IE5\W3EC231V\MC900246099[2].wmf"/>
          <p:cNvPicPr>
            <a:picLocks noChangeAspect="1"/>
          </p:cNvPicPr>
          <p:nvPr/>
        </p:nvPicPr>
        <p:blipFill>
          <a:blip r:embed="rId6"/>
          <a:srcRect/>
          <a:stretch>
            <a:fillRect/>
          </a:stretch>
        </p:blipFill>
        <p:spPr>
          <a:xfrm>
            <a:off x="7872526" y="190688"/>
            <a:ext cx="1271473" cy="972071"/>
          </a:xfrm>
          <a:prstGeom prst="rect">
            <a:avLst/>
          </a:prstGeom>
          <a:noFill/>
          <a:ln>
            <a:noFill/>
          </a:ln>
        </p:spPr>
      </p:pic>
      <p:pic>
        <p:nvPicPr>
          <p:cNvPr id="14" name="Picture 4" descr="C:\Users\pc\AppData\Local\Microsoft\Windows\Temporary Internet Files\Content.IE5\SSWO048N\MP900406517[1].jpg"/>
          <p:cNvPicPr>
            <a:picLocks noChangeAspect="1"/>
          </p:cNvPicPr>
          <p:nvPr/>
        </p:nvPicPr>
        <p:blipFill>
          <a:blip r:embed="rId7"/>
          <a:srcRect/>
          <a:stretch>
            <a:fillRect/>
          </a:stretch>
        </p:blipFill>
        <p:spPr>
          <a:xfrm>
            <a:off x="6516215" y="165616"/>
            <a:ext cx="893012" cy="1338864"/>
          </a:xfrm>
          <a:prstGeom prst="rect">
            <a:avLst/>
          </a:prstGeom>
          <a:noFill/>
          <a:ln>
            <a:noFill/>
          </a:ln>
        </p:spPr>
      </p:pic>
    </p:spTree>
    <p:extLst>
      <p:ext uri="{BB962C8B-B14F-4D97-AF65-F5344CB8AC3E}">
        <p14:creationId xmlns:p14="http://schemas.microsoft.com/office/powerpoint/2010/main" val="36002173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9"/>
                    </p:tgtEl>
                  </p:cond>
                </p:stCondLst>
                <p:childTnLst>
                  <p:par>
                    <p:cTn id="3" fill="hold">
                      <p:stCondLst>
                        <p:cond evt="onBegin" delay="0">
                          <p:tn val="2"/>
                        </p:cond>
                      </p:stCondLst>
                      <p:childTnLst>
                        <p:par>
                          <p:cTn id="4" fill="hold">
                            <p:stCondLst>
                              <p:cond delay="0"/>
                            </p:stCondLst>
                            <p:childTnLst>
                              <p:par>
                                <p:cTn id="5" presetID="42" presetClass="path" presetSubtype="0" accel="50000" decel="50000" fill="hold" nodeType="clickEffect">
                                  <p:stCondLst>
                                    <p:cond delay="0"/>
                                  </p:stCondLst>
                                  <p:childTnLst>
                                    <p:animMotion origin="layout" path="M 5.55556E-7 2.42887E-7 L -0.53542 -0.65047 ">
                                      <p:cBhvr>
                                        <p:cTn id="6" dur="2000" fill="hold"/>
                                        <p:tgtEl>
                                          <p:spTgt spid="9"/>
                                        </p:tgtEl>
                                        <p:attrNameLst>
                                          <p:attrName>ppt_x</p:attrName>
                                        </p:attrNameLst>
                                      </p:cBhvr>
                                    </p:animMotion>
                                  </p:childTnLst>
                                </p:cTn>
                              </p:par>
                            </p:childTnLst>
                          </p:cTn>
                        </p:par>
                      </p:childTnLst>
                    </p:cTn>
                  </p:par>
                </p:childTnLst>
              </p:cTn>
              <p:nextCondLst>
                <p:cond evt="onClick" delay="0">
                  <p:tgtEl>
                    <p:spTgt spid="9"/>
                  </p:tgtEl>
                </p:cond>
              </p:nextCondLst>
            </p:seq>
            <p:seq concurrent="1" nextAc="seek">
              <p:cTn id="7" dur="indefinite" nodeType="interactiveSeq">
                <p:stCondLst>
                  <p:cond evt="onClick" delay="0">
                    <p:tgtEl>
                      <p:spTgt spid="14"/>
                    </p:tgtEl>
                  </p:cond>
                </p:stCondLst>
                <p:childTnLst>
                  <p:par>
                    <p:cTn id="8" fill="hold">
                      <p:stCondLst>
                        <p:cond evt="onBegin" delay="0">
                          <p:tn val="7"/>
                        </p:cond>
                      </p:stCondLst>
                      <p:childTnLst>
                        <p:par>
                          <p:cTn id="9" fill="hold">
                            <p:stCondLst>
                              <p:cond delay="0"/>
                            </p:stCondLst>
                            <p:childTnLst>
                              <p:par>
                                <p:cTn id="10" presetID="42" presetClass="path" presetSubtype="0" accel="50000" decel="50000" fill="hold" nodeType="clickEffect">
                                  <p:stCondLst>
                                    <p:cond delay="0"/>
                                  </p:stCondLst>
                                  <p:childTnLst>
                                    <p:animMotion origin="layout" path="M 1.66667E-6 -4.7629E-6 L -0.19063 0.76614 ">
                                      <p:cBhvr>
                                        <p:cTn id="11" dur="2000" fill="hold"/>
                                        <p:tgtEl>
                                          <p:spTgt spid="14"/>
                                        </p:tgtEl>
                                        <p:attrNameLst>
                                          <p:attrName>ppt_x</p:attrName>
                                        </p:attrNameLst>
                                      </p:cBhvr>
                                    </p:animMotion>
                                  </p:childTnLst>
                                </p:cTn>
                              </p:par>
                            </p:childTnLst>
                          </p:cTn>
                        </p:par>
                      </p:childTnLst>
                    </p:cTn>
                  </p:par>
                </p:childTnLst>
              </p:cTn>
              <p:nextCondLst>
                <p:cond evt="onClick" delay="0">
                  <p:tgtEl>
                    <p:spTgt spid="14"/>
                  </p:tgtEl>
                </p:cond>
              </p:nextCondLst>
            </p:seq>
            <p:seq concurrent="1" nextAc="seek">
              <p:cTn id="12" dur="indefinite" nodeType="interactiveSeq">
                <p:stCondLst>
                  <p:cond evt="onClick" delay="0">
                    <p:tgtEl>
                      <p:spTgt spid="13"/>
                    </p:tgtEl>
                  </p:cond>
                </p:stCondLst>
                <p:childTnLst>
                  <p:par>
                    <p:cTn id="13" fill="hold">
                      <p:stCondLst>
                        <p:cond evt="onBegin" delay="0">
                          <p:tn val="12"/>
                        </p:cond>
                      </p:stCondLst>
                      <p:childTnLst>
                        <p:par>
                          <p:cTn id="14" fill="hold">
                            <p:stCondLst>
                              <p:cond delay="0"/>
                            </p:stCondLst>
                            <p:childTnLst>
                              <p:par>
                                <p:cTn id="15" presetID="42" presetClass="path" presetSubtype="0" accel="50000" decel="50000" fill="hold" nodeType="clickEffect">
                                  <p:stCondLst>
                                    <p:cond delay="0"/>
                                  </p:stCondLst>
                                  <p:childTnLst>
                                    <p:animMotion origin="layout" path="M -1.94444E-6 -2.6787E-6 L -0.36736 0.29609 ">
                                      <p:cBhvr>
                                        <p:cTn id="16" dur="2000" fill="hold"/>
                                        <p:tgtEl>
                                          <p:spTgt spid="13"/>
                                        </p:tgtEl>
                                        <p:attrNameLst>
                                          <p:attrName>ppt_x</p:attrName>
                                        </p:attrNameLst>
                                      </p:cBhvr>
                                    </p:animMotion>
                                  </p:childTnLst>
                                </p:cTn>
                              </p:par>
                            </p:childTnLst>
                          </p:cTn>
                        </p:par>
                      </p:childTnLst>
                    </p:cTn>
                  </p:par>
                </p:childTnLst>
              </p:cTn>
              <p:nextCondLst>
                <p:cond evt="onClick" delay="0">
                  <p:tgtEl>
                    <p:spTgt spid="13"/>
                  </p:tgtEl>
                </p:cond>
              </p:nextCondLst>
            </p:seq>
            <p:seq concurrent="1" nextAc="seek">
              <p:cTn id="17" dur="indefinite" nodeType="interactiveSeq">
                <p:stCondLst>
                  <p:cond evt="onClick" delay="0">
                    <p:tgtEl>
                      <p:spTgt spid="10"/>
                    </p:tgtEl>
                  </p:cond>
                </p:stCondLst>
                <p:childTnLst>
                  <p:par>
                    <p:cTn id="18" fill="hold">
                      <p:stCondLst>
                        <p:cond evt="onBegin" delay="0">
                          <p:tn val="17"/>
                        </p:cond>
                      </p:stCondLst>
                      <p:childTnLst>
                        <p:par>
                          <p:cTn id="19" fill="hold">
                            <p:stCondLst>
                              <p:cond delay="0"/>
                            </p:stCondLst>
                            <p:childTnLst>
                              <p:par>
                                <p:cTn id="20" presetID="42" presetClass="path" presetSubtype="0" accel="50000" decel="50000" fill="hold" nodeType="clickEffect">
                                  <p:stCondLst>
                                    <p:cond delay="0"/>
                                  </p:stCondLst>
                                  <p:childTnLst>
                                    <p:animMotion origin="layout" path="M -4.44444E-6 4.02036E-6 L -0.65729 0.18505 ">
                                      <p:cBhvr>
                                        <p:cTn id="21" dur="2000" fill="hold"/>
                                        <p:tgtEl>
                                          <p:spTgt spid="10"/>
                                        </p:tgtEl>
                                        <p:attrNameLst>
                                          <p:attrName>ppt_x</p:attrName>
                                        </p:attrNameLst>
                                      </p:cBhvr>
                                    </p:animMotion>
                                  </p:childTnLst>
                                </p:cTn>
                              </p:par>
                            </p:childTnLst>
                          </p:cTn>
                        </p:par>
                      </p:childTnLst>
                    </p:cTn>
                  </p:par>
                </p:childTnLst>
              </p:cTn>
              <p:nextCondLst>
                <p:cond evt="onClick" delay="0">
                  <p:tgtEl>
                    <p:spTgt spid="10"/>
                  </p:tgtEl>
                </p:cond>
              </p:nextCondLst>
            </p:seq>
            <p:seq concurrent="1" nextAc="seek">
              <p:cTn id="22" dur="indefinite" nodeType="interactiveSeq">
                <p:stCondLst>
                  <p:cond evt="onClick" delay="0">
                    <p:tgtEl>
                      <p:spTgt spid="12"/>
                    </p:tgtEl>
                  </p:cond>
                </p:stCondLst>
                <p:childTnLst>
                  <p:par>
                    <p:cTn id="23" fill="hold">
                      <p:stCondLst>
                        <p:cond evt="onBegin" delay="0">
                          <p:tn val="22"/>
                        </p:cond>
                      </p:stCondLst>
                      <p:childTnLst>
                        <p:par>
                          <p:cTn id="24" fill="hold">
                            <p:stCondLst>
                              <p:cond delay="0"/>
                            </p:stCondLst>
                            <p:childTnLst>
                              <p:par>
                                <p:cTn id="25" presetID="42" presetClass="path" presetSubtype="0" accel="50000" decel="50000" fill="hold" nodeType="clickEffect">
                                  <p:stCondLst>
                                    <p:cond delay="0"/>
                                  </p:stCondLst>
                                  <p:childTnLst>
                                    <p:animMotion origin="layout" path="M 1.11022E-16 2.23687E-6 L -0.33073 0.08466 ">
                                      <p:cBhvr>
                                        <p:cTn id="26" dur="2000" fill="hold"/>
                                        <p:tgtEl>
                                          <p:spTgt spid="12"/>
                                        </p:tgtEl>
                                        <p:attrNameLst>
                                          <p:attrName>ppt_x</p:attrName>
                                        </p:attrNameLst>
                                      </p:cBhvr>
                                    </p:animMotion>
                                  </p:childTnLst>
                                </p:cTn>
                              </p:par>
                            </p:childTnLst>
                          </p:cTn>
                        </p:par>
                      </p:childTnLst>
                    </p:cTn>
                  </p:par>
                </p:childTnLst>
              </p:cTn>
              <p:nextCondLst>
                <p:cond evt="onClick" delay="0">
                  <p:tgtEl>
                    <p:spTgt spid="12"/>
                  </p:tgtEl>
                </p:cond>
              </p:nextCondLst>
            </p:seq>
            <p:seq concurrent="1" nextAc="seek">
              <p:cTn id="27" dur="indefinite" nodeType="interactiveSeq">
                <p:stCondLst>
                  <p:cond evt="onClick" delay="0">
                    <p:tgtEl>
                      <p:spTgt spid="11"/>
                    </p:tgtEl>
                  </p:cond>
                </p:stCondLst>
                <p:childTnLst>
                  <p:par>
                    <p:cTn id="28" fill="hold">
                      <p:stCondLst>
                        <p:cond evt="onBegin" delay="0">
                          <p:tn val="27"/>
                        </p:cond>
                      </p:stCondLst>
                      <p:childTnLst>
                        <p:par>
                          <p:cTn id="29" fill="hold">
                            <p:stCondLst>
                              <p:cond delay="0"/>
                            </p:stCondLst>
                            <p:childTnLst>
                              <p:par>
                                <p:cTn id="30" presetID="42" presetClass="path" presetSubtype="0" accel="50000" decel="50000" fill="hold" nodeType="clickEffect">
                                  <p:stCondLst>
                                    <p:cond delay="0"/>
                                  </p:stCondLst>
                                  <p:childTnLst>
                                    <p:animMotion origin="layout" path="M -4.44444E-6 2.91233E-6 L -0.72031 0.11612 ">
                                      <p:cBhvr>
                                        <p:cTn id="31" dur="2000" fill="hold"/>
                                        <p:tgtEl>
                                          <p:spTgt spid="11"/>
                                        </p:tgtEl>
                                        <p:attrNameLst>
                                          <p:attrName>ppt_x</p:attrName>
                                        </p:attrNameLst>
                                      </p:cBhvr>
                                    </p:animMotion>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ovéPole 4"/>
          <p:cNvSpPr txBox="1"/>
          <p:nvPr/>
        </p:nvSpPr>
        <p:spPr>
          <a:xfrm>
            <a:off x="7293510" y="1619603"/>
            <a:ext cx="1265282"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lopata</a:t>
            </a:r>
          </a:p>
        </p:txBody>
      </p:sp>
      <p:sp>
        <p:nvSpPr>
          <p:cNvPr id="3" name="TextovéPole 5"/>
          <p:cNvSpPr txBox="1"/>
          <p:nvPr/>
        </p:nvSpPr>
        <p:spPr>
          <a:xfrm>
            <a:off x="7473729" y="2732995"/>
            <a:ext cx="1043879"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okno</a:t>
            </a:r>
          </a:p>
        </p:txBody>
      </p:sp>
      <p:sp>
        <p:nvSpPr>
          <p:cNvPr id="4" name="TextovéPole 6"/>
          <p:cNvSpPr txBox="1"/>
          <p:nvPr/>
        </p:nvSpPr>
        <p:spPr>
          <a:xfrm>
            <a:off x="7689838" y="6059344"/>
            <a:ext cx="958080"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sova</a:t>
            </a:r>
          </a:p>
        </p:txBody>
      </p:sp>
      <p:sp>
        <p:nvSpPr>
          <p:cNvPr id="5" name="TextovéPole 7"/>
          <p:cNvSpPr txBox="1"/>
          <p:nvPr/>
        </p:nvSpPr>
        <p:spPr>
          <a:xfrm>
            <a:off x="7473729" y="3853117"/>
            <a:ext cx="110478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opice</a:t>
            </a:r>
          </a:p>
        </p:txBody>
      </p:sp>
      <p:sp>
        <p:nvSpPr>
          <p:cNvPr id="6" name="TextovéPole 8"/>
          <p:cNvSpPr txBox="1"/>
          <p:nvPr/>
        </p:nvSpPr>
        <p:spPr>
          <a:xfrm>
            <a:off x="7195898" y="476667"/>
            <a:ext cx="135325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jahoda</a:t>
            </a:r>
          </a:p>
        </p:txBody>
      </p:sp>
      <p:sp>
        <p:nvSpPr>
          <p:cNvPr id="7" name="TextovéPole 9"/>
          <p:cNvSpPr txBox="1"/>
          <p:nvPr/>
        </p:nvSpPr>
        <p:spPr>
          <a:xfrm>
            <a:off x="7584326" y="4869161"/>
            <a:ext cx="1090239" cy="584777"/>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F0"/>
                </a:solidFill>
                <a:uFillTx/>
                <a:latin typeface="Calibri"/>
                <a:ea typeface=""/>
                <a:cs typeface=""/>
              </a:rPr>
              <a:t>jelen</a:t>
            </a:r>
          </a:p>
        </p:txBody>
      </p:sp>
      <p:sp>
        <p:nvSpPr>
          <p:cNvPr id="8" name="TextovéPole 10"/>
          <p:cNvSpPr txBox="1"/>
          <p:nvPr/>
        </p:nvSpPr>
        <p:spPr>
          <a:xfrm>
            <a:off x="251524" y="276615"/>
            <a:ext cx="4072271"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FF0000"/>
                </a:solidFill>
                <a:uFillTx/>
                <a:latin typeface="Calibri"/>
                <a:ea typeface=""/>
                <a:cs typeface=""/>
              </a:rPr>
              <a:t>Najdi ke obrázku slovo. Klikni na něj.</a:t>
            </a:r>
          </a:p>
        </p:txBody>
      </p:sp>
      <p:pic>
        <p:nvPicPr>
          <p:cNvPr id="9" name="Picture 9" descr="C:\Users\pc\AppData\Local\Microsoft\Windows\Temporary Internet Files\Content.IE5\W3EC231V\MC900371414[2].wmf"/>
          <p:cNvPicPr>
            <a:picLocks noChangeAspect="1"/>
          </p:cNvPicPr>
          <p:nvPr/>
        </p:nvPicPr>
        <p:blipFill>
          <a:blip r:embed="rId2"/>
          <a:srcRect/>
          <a:stretch>
            <a:fillRect/>
          </a:stretch>
        </p:blipFill>
        <p:spPr>
          <a:xfrm>
            <a:off x="617521" y="4996080"/>
            <a:ext cx="1116738" cy="1359347"/>
          </a:xfrm>
          <a:prstGeom prst="rect">
            <a:avLst/>
          </a:prstGeom>
          <a:noFill/>
          <a:ln>
            <a:noFill/>
          </a:ln>
        </p:spPr>
      </p:pic>
      <p:pic>
        <p:nvPicPr>
          <p:cNvPr id="10" name="Picture 12" descr="C:\Users\pc\AppData\Local\Microsoft\Windows\Temporary Internet Files\Content.IE5\0MO71SHS\MM900336779[1].gif"/>
          <p:cNvPicPr>
            <a:picLocks noChangeAspect="1"/>
          </p:cNvPicPr>
          <p:nvPr/>
        </p:nvPicPr>
        <p:blipFill>
          <a:blip r:embed="rId3"/>
          <a:srcRect/>
          <a:stretch>
            <a:fillRect/>
          </a:stretch>
        </p:blipFill>
        <p:spPr>
          <a:xfrm>
            <a:off x="4323786" y="5097359"/>
            <a:ext cx="956572" cy="1339202"/>
          </a:xfrm>
          <a:prstGeom prst="rect">
            <a:avLst/>
          </a:prstGeom>
          <a:noFill/>
          <a:ln>
            <a:noFill/>
          </a:ln>
        </p:spPr>
      </p:pic>
      <p:pic>
        <p:nvPicPr>
          <p:cNvPr id="11" name="Picture 11" descr="C:\Users\pc\AppData\Local\Microsoft\Windows\Temporary Internet Files\Content.IE5\SSWO048N\MC900425834[1].wmf"/>
          <p:cNvPicPr>
            <a:picLocks noChangeAspect="1"/>
          </p:cNvPicPr>
          <p:nvPr/>
        </p:nvPicPr>
        <p:blipFill>
          <a:blip r:embed="rId4"/>
          <a:srcRect/>
          <a:stretch>
            <a:fillRect/>
          </a:stretch>
        </p:blipFill>
        <p:spPr>
          <a:xfrm>
            <a:off x="4174610" y="3223479"/>
            <a:ext cx="959031" cy="1228487"/>
          </a:xfrm>
          <a:prstGeom prst="rect">
            <a:avLst/>
          </a:prstGeom>
          <a:noFill/>
          <a:ln>
            <a:noFill/>
          </a:ln>
        </p:spPr>
      </p:pic>
      <p:pic>
        <p:nvPicPr>
          <p:cNvPr id="12" name="Picture 2" descr="C:\Users\pc\AppData\Local\Microsoft\Windows\Temporary Internet Files\Content.IE5\BWREW4RW\MC900356157[2].wmf"/>
          <p:cNvPicPr>
            <a:picLocks noChangeAspect="1"/>
          </p:cNvPicPr>
          <p:nvPr/>
        </p:nvPicPr>
        <p:blipFill>
          <a:blip r:embed="rId5"/>
          <a:srcRect/>
          <a:stretch>
            <a:fillRect/>
          </a:stretch>
        </p:blipFill>
        <p:spPr>
          <a:xfrm>
            <a:off x="171129" y="2707702"/>
            <a:ext cx="1116500" cy="1220138"/>
          </a:xfrm>
          <a:prstGeom prst="rect">
            <a:avLst/>
          </a:prstGeom>
          <a:noFill/>
          <a:ln>
            <a:noFill/>
          </a:ln>
        </p:spPr>
      </p:pic>
      <p:pic>
        <p:nvPicPr>
          <p:cNvPr id="13" name="Picture 3" descr="C:\Users\pc\AppData\Local\Microsoft\Windows\Temporary Internet Files\Content.IE5\W3EC231V\MC900246099[2].wmf"/>
          <p:cNvPicPr>
            <a:picLocks noChangeAspect="1"/>
          </p:cNvPicPr>
          <p:nvPr/>
        </p:nvPicPr>
        <p:blipFill>
          <a:blip r:embed="rId6"/>
          <a:srcRect/>
          <a:stretch>
            <a:fillRect/>
          </a:stretch>
        </p:blipFill>
        <p:spPr>
          <a:xfrm>
            <a:off x="4018385" y="860121"/>
            <a:ext cx="1271473" cy="972071"/>
          </a:xfrm>
          <a:prstGeom prst="rect">
            <a:avLst/>
          </a:prstGeom>
          <a:noFill/>
          <a:ln>
            <a:noFill/>
          </a:ln>
        </p:spPr>
      </p:pic>
      <p:pic>
        <p:nvPicPr>
          <p:cNvPr id="14" name="Picture 4" descr="C:\Users\pc\AppData\Local\Microsoft\Windows\Temporary Internet Files\Content.IE5\SSWO048N\MP900406517[1].jpg"/>
          <p:cNvPicPr>
            <a:picLocks noChangeAspect="1"/>
          </p:cNvPicPr>
          <p:nvPr/>
        </p:nvPicPr>
        <p:blipFill>
          <a:blip r:embed="rId7"/>
          <a:srcRect/>
          <a:stretch>
            <a:fillRect/>
          </a:stretch>
        </p:blipFill>
        <p:spPr>
          <a:xfrm>
            <a:off x="282878" y="870371"/>
            <a:ext cx="893012" cy="1338864"/>
          </a:xfrm>
          <a:prstGeom prst="rect">
            <a:avLst/>
          </a:prstGeom>
          <a:noFill/>
          <a:ln>
            <a:noFill/>
          </a:ln>
        </p:spPr>
      </p:pic>
    </p:spTree>
    <p:extLst>
      <p:ext uri="{BB962C8B-B14F-4D97-AF65-F5344CB8AC3E}">
        <p14:creationId xmlns:p14="http://schemas.microsoft.com/office/powerpoint/2010/main" val="35628350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6"/>
                    </p:tgtEl>
                  </p:cond>
                </p:stCondLst>
                <p:childTnLst>
                  <p:par>
                    <p:cTn id="3" fill="hold">
                      <p:stCondLst>
                        <p:cond evt="onBegin" delay="0">
                          <p:tn val="2"/>
                        </p:cond>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5E-6 7.12468E-7 L -0.21129 0.05205 ">
                                      <p:cBhvr>
                                        <p:cTn id="6" dur="2000" fill="hold"/>
                                        <p:tgtEl>
                                          <p:spTgt spid="6"/>
                                        </p:tgtEl>
                                        <p:attrNameLst>
                                          <p:attrName>ppt_x</p:attrName>
                                        </p:attrNameLst>
                                      </p:cBhvr>
                                    </p:animMotion>
                                  </p:childTnLst>
                                </p:cTn>
                              </p:par>
                            </p:childTnLst>
                          </p:cTn>
                        </p:par>
                      </p:childTnLst>
                    </p:cTn>
                  </p:par>
                </p:childTnLst>
              </p:cTn>
              <p:nextCondLst>
                <p:cond evt="onClick" delay="0">
                  <p:tgtEl>
                    <p:spTgt spid="6"/>
                  </p:tgtEl>
                </p:cond>
              </p:nextCondLst>
            </p:seq>
            <p:seq concurrent="1" nextAc="seek">
              <p:cTn id="7" dur="indefinite" nodeType="interactiveSeq">
                <p:stCondLst>
                  <p:cond evt="onClick" delay="0">
                    <p:tgtEl>
                      <p:spTgt spid="2"/>
                    </p:tgtEl>
                  </p:cond>
                </p:stCondLst>
                <p:childTnLst>
                  <p:par>
                    <p:cTn id="8" fill="hold">
                      <p:stCondLst>
                        <p:cond evt="onBegin" delay="0">
                          <p:tn val="7"/>
                        </p:cond>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3.33333E-6 -2.93777E-7 L -0.61858 0.55702 ">
                                      <p:cBhvr>
                                        <p:cTn id="11" dur="2000" fill="hold"/>
                                        <p:tgtEl>
                                          <p:spTgt spid="2"/>
                                        </p:tgtEl>
                                        <p:attrNameLst>
                                          <p:attrName>ppt_x</p:attrName>
                                        </p:attrNameLst>
                                      </p:cBhvr>
                                    </p:animMotion>
                                  </p:childTnLst>
                                </p:cTn>
                              </p:par>
                            </p:childTnLst>
                          </p:cTn>
                        </p:par>
                      </p:childTnLst>
                    </p:cTn>
                  </p:par>
                </p:childTnLst>
              </p:cTn>
              <p:nextCondLst>
                <p:cond evt="onClick" delay="0">
                  <p:tgtEl>
                    <p:spTgt spid="2"/>
                  </p:tgtEl>
                </p:cond>
              </p:nextCondLst>
            </p:seq>
            <p:seq concurrent="1" nextAc="seek">
              <p:cTn id="12" dur="indefinite" nodeType="interactiveSeq">
                <p:stCondLst>
                  <p:cond evt="onClick" delay="0">
                    <p:tgtEl>
                      <p:spTgt spid="3"/>
                    </p:tgtEl>
                  </p:cond>
                </p:stCondLst>
                <p:childTnLst>
                  <p:par>
                    <p:cTn id="13" fill="hold">
                      <p:stCondLst>
                        <p:cond evt="onBegin" delay="0">
                          <p:tn val="12"/>
                        </p:cond>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4.44444E-6 2.47513E-6 L -0.24046 0.46796 ">
                                      <p:cBhvr>
                                        <p:cTn id="16" dur="2000" fill="hold"/>
                                        <p:tgtEl>
                                          <p:spTgt spid="3"/>
                                        </p:tgtEl>
                                        <p:attrNameLst>
                                          <p:attrName>ppt_x</p:attrName>
                                        </p:attrNameLst>
                                      </p:cBhvr>
                                    </p:animMotion>
                                  </p:childTnLst>
                                </p:cTn>
                              </p:par>
                            </p:childTnLst>
                          </p:cTn>
                        </p:par>
                      </p:childTnLst>
                    </p:cTn>
                  </p:par>
                </p:childTnLst>
              </p:cTn>
              <p:nextCondLst>
                <p:cond evt="onClick" delay="0">
                  <p:tgtEl>
                    <p:spTgt spid="3"/>
                  </p:tgtEl>
                </p:cond>
              </p:nextCondLst>
            </p:seq>
            <p:seq concurrent="1" nextAc="seek">
              <p:cTn id="17" dur="indefinite" nodeType="interactiveSeq">
                <p:stCondLst>
                  <p:cond evt="onClick" delay="0">
                    <p:tgtEl>
                      <p:spTgt spid="5"/>
                    </p:tgtEl>
                  </p:cond>
                </p:stCondLst>
                <p:childTnLst>
                  <p:par>
                    <p:cTn id="18" fill="hold">
                      <p:stCondLst>
                        <p:cond evt="onBegin" delay="0">
                          <p:tn val="17"/>
                        </p:cond>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2.22222E-6 1.28152E-6 L -0.24393 -0.04141 ">
                                      <p:cBhvr>
                                        <p:cTn id="21" dur="2000" fill="hold"/>
                                        <p:tgtEl>
                                          <p:spTgt spid="5"/>
                                        </p:tgtEl>
                                        <p:attrNameLst>
                                          <p:attrName>ppt_x</p:attrName>
                                        </p:attrNameLst>
                                      </p:cBhvr>
                                    </p:animMotion>
                                  </p:childTnLst>
                                </p:cTn>
                              </p:par>
                            </p:childTnLst>
                          </p:cTn>
                        </p:par>
                      </p:childTnLst>
                    </p:cTn>
                  </p:par>
                </p:childTnLst>
              </p:cTn>
              <p:nextCondLst>
                <p:cond evt="onClick" delay="0">
                  <p:tgtEl>
                    <p:spTgt spid="5"/>
                  </p:tgtEl>
                </p:cond>
              </p:nextCondLst>
            </p:seq>
            <p:seq concurrent="1" nextAc="seek">
              <p:cTn id="22" dur="indefinite" nodeType="interactiveSeq">
                <p:stCondLst>
                  <p:cond evt="onClick" delay="0">
                    <p:tgtEl>
                      <p:spTgt spid="7"/>
                    </p:tgtEl>
                  </p:cond>
                </p:stCondLst>
                <p:childTnLst>
                  <p:par>
                    <p:cTn id="23" fill="hold">
                      <p:stCondLst>
                        <p:cond evt="onBegin" delay="0">
                          <p:tn val="22"/>
                        </p:cond>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2.5E-6 -4.05737E-6 L -0.68038 -0.24196 ">
                                      <p:cBhvr>
                                        <p:cTn id="26" dur="2000" fill="hold"/>
                                        <p:tgtEl>
                                          <p:spTgt spid="7"/>
                                        </p:tgtEl>
                                        <p:attrNameLst>
                                          <p:attrName>ppt_x</p:attrName>
                                        </p:attrNameLst>
                                      </p:cBhvr>
                                    </p:animMotion>
                                  </p:childTnLst>
                                </p:cTn>
                              </p:par>
                            </p:childTnLst>
                          </p:cTn>
                        </p:par>
                      </p:childTnLst>
                    </p:cTn>
                  </p:par>
                </p:childTnLst>
              </p:cTn>
              <p:nextCondLst>
                <p:cond evt="onClick" delay="0">
                  <p:tgtEl>
                    <p:spTgt spid="7"/>
                  </p:tgtEl>
                </p:cond>
              </p:nextCondLst>
            </p:seq>
            <p:seq concurrent="1" nextAc="seek">
              <p:cTn id="27" dur="indefinite" nodeType="interactiveSeq">
                <p:stCondLst>
                  <p:cond evt="onClick" delay="0">
                    <p:tgtEl>
                      <p:spTgt spid="4"/>
                    </p:tgtEl>
                  </p:cond>
                </p:stCondLst>
                <p:childTnLst>
                  <p:par>
                    <p:cTn id="28" fill="hold">
                      <p:stCondLst>
                        <p:cond evt="onBegin" delay="0">
                          <p:tn val="27"/>
                        </p:cond>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2.77778E-6 -4.68887E-6 L -0.71632 -0.70923 ">
                                      <p:cBhvr>
                                        <p:cTn id="31" dur="2000" fill="hold"/>
                                        <p:tgtEl>
                                          <p:spTgt spid="4"/>
                                        </p:tgtEl>
                                        <p:attrNameLst>
                                          <p:attrName>ppt_x</p:attrName>
                                        </p:attrNameLst>
                                      </p:cBhvr>
                                    </p:animMotion>
                                  </p:childTnLst>
                                </p:cTn>
                              </p:par>
                            </p:childTnLst>
                          </p:cTn>
                        </p:par>
                      </p:childTnLst>
                    </p:cTn>
                  </p:par>
                </p:childTnLst>
              </p:cTn>
              <p:nextCondLst>
                <p:cond evt="onClick" delay="0">
                  <p:tgtEl>
                    <p:spTgt spid="4"/>
                  </p:tgtEl>
                </p:cond>
              </p:nextCondLst>
            </p:seq>
          </p:childTnLst>
        </p:cTn>
      </p:par>
    </p:tnLst>
    <p:bldLst>
      <p:bldP spid="2" grpId="0"/>
      <p:bldP spid="3" grpId="0"/>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noGrp="1"/>
          </p:cNvSpPr>
          <p:nvPr>
            <p:ph type="title"/>
          </p:nvPr>
        </p:nvSpPr>
        <p:spPr>
          <a:xfrm>
            <a:off x="-612574" y="116631"/>
            <a:ext cx="8229600" cy="1143000"/>
          </a:xfrm>
        </p:spPr>
        <p:txBody>
          <a:bodyPr/>
          <a:lstStyle/>
          <a:p>
            <a:pPr lvl="0"/>
            <a:r>
              <a:rPr lang="cs-CZ" sz="2400" b="1">
                <a:solidFill>
                  <a:srgbClr val="FF0000"/>
                </a:solidFill>
              </a:rPr>
              <a:t>Doplň do slova správnou slabiku. Klikni na ni.</a:t>
            </a:r>
            <a:r>
              <a:rPr lang="cs-CZ" sz="4000" b="1">
                <a:solidFill>
                  <a:srgbClr val="FF0000"/>
                </a:solidFill>
              </a:rPr>
              <a:t/>
            </a:r>
            <a:br>
              <a:rPr lang="cs-CZ" sz="4000" b="1">
                <a:solidFill>
                  <a:srgbClr val="FF0000"/>
                </a:solidFill>
              </a:rPr>
            </a:br>
            <a:endParaRPr lang="cs-CZ" sz="4000"/>
          </a:p>
        </p:txBody>
      </p:sp>
    </p:spTree>
    <p:extLst>
      <p:ext uri="{BB962C8B-B14F-4D97-AF65-F5344CB8AC3E}">
        <p14:creationId xmlns:p14="http://schemas.microsoft.com/office/powerpoint/2010/main" val="27910473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F6FC"/>
        </a:solidFill>
        <a:effectLst/>
      </p:bgPr>
    </p:bg>
    <p:spTree>
      <p:nvGrpSpPr>
        <p:cNvPr id="1" name=""/>
        <p:cNvGrpSpPr/>
        <p:nvPr/>
      </p:nvGrpSpPr>
      <p:grpSpPr>
        <a:xfrm>
          <a:off x="0" y="0"/>
          <a:ext cx="0" cy="0"/>
          <a:chOff x="0" y="0"/>
          <a:chExt cx="0" cy="0"/>
        </a:xfrm>
      </p:grpSpPr>
      <p:sp>
        <p:nvSpPr>
          <p:cNvPr id="2" name="Obdélník 3"/>
          <p:cNvSpPr/>
          <p:nvPr/>
        </p:nvSpPr>
        <p:spPr>
          <a:xfrm>
            <a:off x="319052" y="462238"/>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3" name="TextovéPole 4"/>
          <p:cNvSpPr txBox="1"/>
          <p:nvPr/>
        </p:nvSpPr>
        <p:spPr>
          <a:xfrm>
            <a:off x="1471187" y="464579"/>
            <a:ext cx="812206"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ška</a:t>
            </a:r>
          </a:p>
        </p:txBody>
      </p:sp>
      <p:sp>
        <p:nvSpPr>
          <p:cNvPr id="4" name="Obdélník 5"/>
          <p:cNvSpPr/>
          <p:nvPr/>
        </p:nvSpPr>
        <p:spPr>
          <a:xfrm>
            <a:off x="927677" y="1577934"/>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5" name="TextovéPole 6"/>
          <p:cNvSpPr txBox="1"/>
          <p:nvPr/>
        </p:nvSpPr>
        <p:spPr>
          <a:xfrm>
            <a:off x="3170736" y="4047161"/>
            <a:ext cx="617476"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so</a:t>
            </a:r>
          </a:p>
        </p:txBody>
      </p:sp>
      <p:sp>
        <p:nvSpPr>
          <p:cNvPr id="6" name="Obdélník 7"/>
          <p:cNvSpPr/>
          <p:nvPr/>
        </p:nvSpPr>
        <p:spPr>
          <a:xfrm>
            <a:off x="863358" y="5955139"/>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7" name="Obdélník 8"/>
          <p:cNvSpPr/>
          <p:nvPr/>
        </p:nvSpPr>
        <p:spPr>
          <a:xfrm>
            <a:off x="307531" y="5061652"/>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8" name="Obdélník 9"/>
          <p:cNvSpPr/>
          <p:nvPr/>
        </p:nvSpPr>
        <p:spPr>
          <a:xfrm>
            <a:off x="886583" y="4112834"/>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9" name="Obdélník 10"/>
          <p:cNvSpPr/>
          <p:nvPr/>
        </p:nvSpPr>
        <p:spPr>
          <a:xfrm>
            <a:off x="903015" y="2920300"/>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10" name="TextovéPole 11"/>
          <p:cNvSpPr txBox="1"/>
          <p:nvPr/>
        </p:nvSpPr>
        <p:spPr>
          <a:xfrm>
            <a:off x="3203463" y="1498198"/>
            <a:ext cx="412293"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li</a:t>
            </a:r>
          </a:p>
        </p:txBody>
      </p:sp>
      <p:sp>
        <p:nvSpPr>
          <p:cNvPr id="11" name="TextovéPole 12"/>
          <p:cNvSpPr txBox="1"/>
          <p:nvPr/>
        </p:nvSpPr>
        <p:spPr>
          <a:xfrm>
            <a:off x="148279" y="1528968"/>
            <a:ext cx="787398"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ma</a:t>
            </a:r>
          </a:p>
        </p:txBody>
      </p:sp>
      <p:sp>
        <p:nvSpPr>
          <p:cNvPr id="12" name="TextovéPole 13"/>
          <p:cNvSpPr txBox="1"/>
          <p:nvPr/>
        </p:nvSpPr>
        <p:spPr>
          <a:xfrm>
            <a:off x="370341" y="2893874"/>
            <a:ext cx="617476"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so</a:t>
            </a:r>
          </a:p>
        </p:txBody>
      </p:sp>
      <p:sp>
        <p:nvSpPr>
          <p:cNvPr id="13" name="TextovéPole 14"/>
          <p:cNvSpPr txBox="1"/>
          <p:nvPr/>
        </p:nvSpPr>
        <p:spPr>
          <a:xfrm>
            <a:off x="3171404" y="463975"/>
            <a:ext cx="412293"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lí</a:t>
            </a:r>
          </a:p>
        </p:txBody>
      </p:sp>
      <p:sp>
        <p:nvSpPr>
          <p:cNvPr id="14" name="TextovéPole 15"/>
          <p:cNvSpPr txBox="1"/>
          <p:nvPr/>
        </p:nvSpPr>
        <p:spPr>
          <a:xfrm>
            <a:off x="148279" y="4106250"/>
            <a:ext cx="787398"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má</a:t>
            </a:r>
          </a:p>
        </p:txBody>
      </p:sp>
      <p:sp>
        <p:nvSpPr>
          <p:cNvPr id="15" name="TextovéPole 16"/>
          <p:cNvSpPr txBox="1"/>
          <p:nvPr/>
        </p:nvSpPr>
        <p:spPr>
          <a:xfrm>
            <a:off x="3205996" y="5072496"/>
            <a:ext cx="546948"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lo</a:t>
            </a:r>
          </a:p>
        </p:txBody>
      </p:sp>
      <p:sp>
        <p:nvSpPr>
          <p:cNvPr id="16" name="TextovéPole 17"/>
          <p:cNvSpPr txBox="1"/>
          <p:nvPr/>
        </p:nvSpPr>
        <p:spPr>
          <a:xfrm>
            <a:off x="3315833" y="6021287"/>
            <a:ext cx="535719"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je</a:t>
            </a:r>
          </a:p>
        </p:txBody>
      </p:sp>
      <p:sp>
        <p:nvSpPr>
          <p:cNvPr id="17" name="TextovéPole 18"/>
          <p:cNvSpPr txBox="1"/>
          <p:nvPr/>
        </p:nvSpPr>
        <p:spPr>
          <a:xfrm>
            <a:off x="1439421" y="5061652"/>
            <a:ext cx="412293"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li</a:t>
            </a:r>
          </a:p>
        </p:txBody>
      </p:sp>
      <p:sp>
        <p:nvSpPr>
          <p:cNvPr id="18" name="TextovéPole 19"/>
          <p:cNvSpPr txBox="1"/>
          <p:nvPr/>
        </p:nvSpPr>
        <p:spPr>
          <a:xfrm>
            <a:off x="274411" y="6014923"/>
            <a:ext cx="588946"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FF0000"/>
                </a:solidFill>
                <a:uFillTx/>
                <a:latin typeface="Calibri"/>
                <a:ea typeface=""/>
                <a:cs typeface=""/>
              </a:rPr>
              <a:t>to</a:t>
            </a:r>
          </a:p>
        </p:txBody>
      </p:sp>
      <p:sp>
        <p:nvSpPr>
          <p:cNvPr id="19" name="TextovéPole 20"/>
          <p:cNvSpPr txBox="1"/>
          <p:nvPr/>
        </p:nvSpPr>
        <p:spPr>
          <a:xfrm>
            <a:off x="3184306" y="2920300"/>
            <a:ext cx="546948" cy="64633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600" b="1" i="0" u="none" strike="noStrike" kern="1200" cap="none" spc="0" baseline="0">
                <a:solidFill>
                  <a:srgbClr val="00B050"/>
                </a:solidFill>
                <a:uFillTx/>
                <a:latin typeface="Calibri"/>
                <a:ea typeface=""/>
                <a:cs typeface=""/>
              </a:rPr>
              <a:t>pí</a:t>
            </a:r>
          </a:p>
        </p:txBody>
      </p:sp>
      <p:sp>
        <p:nvSpPr>
          <p:cNvPr id="20" name="Obdélník 21"/>
          <p:cNvSpPr/>
          <p:nvPr/>
        </p:nvSpPr>
        <p:spPr>
          <a:xfrm>
            <a:off x="4984778" y="5942822"/>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21" name="Obdélník 22"/>
          <p:cNvSpPr/>
          <p:nvPr/>
        </p:nvSpPr>
        <p:spPr>
          <a:xfrm>
            <a:off x="5279489" y="4954932"/>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22" name="Obdélník 23"/>
          <p:cNvSpPr/>
          <p:nvPr/>
        </p:nvSpPr>
        <p:spPr>
          <a:xfrm>
            <a:off x="4815257" y="3760177"/>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23" name="Obdélník 24"/>
          <p:cNvSpPr/>
          <p:nvPr/>
        </p:nvSpPr>
        <p:spPr>
          <a:xfrm>
            <a:off x="4795717" y="2640979"/>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24" name="Obdélník 25"/>
          <p:cNvSpPr/>
          <p:nvPr/>
        </p:nvSpPr>
        <p:spPr>
          <a:xfrm>
            <a:off x="4716017" y="1555549"/>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25" name="Obdélník 26"/>
          <p:cNvSpPr/>
          <p:nvPr/>
        </p:nvSpPr>
        <p:spPr>
          <a:xfrm>
            <a:off x="4623435" y="430590"/>
            <a:ext cx="1152125" cy="648071"/>
          </a:xfrm>
          <a:prstGeom prst="rect">
            <a:avLst/>
          </a:prstGeom>
          <a:noFill/>
          <a:ln w="25402">
            <a:solidFill>
              <a:srgbClr val="000000"/>
            </a:solid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sp>
        <p:nvSpPr>
          <p:cNvPr id="26" name="TextovéPole 27"/>
          <p:cNvSpPr txBox="1"/>
          <p:nvPr/>
        </p:nvSpPr>
        <p:spPr>
          <a:xfrm>
            <a:off x="5118399" y="418840"/>
            <a:ext cx="697623"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70C0"/>
                </a:solidFill>
                <a:uFillTx/>
                <a:latin typeface="Calibri"/>
                <a:ea typeface=""/>
                <a:cs typeface=""/>
              </a:rPr>
              <a:t>jeli</a:t>
            </a:r>
          </a:p>
        </p:txBody>
      </p:sp>
      <p:sp>
        <p:nvSpPr>
          <p:cNvPr id="27" name="TextovéPole 28"/>
          <p:cNvSpPr txBox="1"/>
          <p:nvPr/>
        </p:nvSpPr>
        <p:spPr>
          <a:xfrm>
            <a:off x="8066489" y="2601486"/>
            <a:ext cx="544506"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50"/>
                </a:solidFill>
                <a:uFillTx/>
                <a:latin typeface="Calibri"/>
                <a:ea typeface=""/>
                <a:cs typeface=""/>
              </a:rPr>
              <a:t>to</a:t>
            </a:r>
          </a:p>
        </p:txBody>
      </p:sp>
      <p:sp>
        <p:nvSpPr>
          <p:cNvPr id="28" name="TextovéPole 29"/>
          <p:cNvSpPr txBox="1"/>
          <p:nvPr/>
        </p:nvSpPr>
        <p:spPr>
          <a:xfrm>
            <a:off x="8049865" y="418840"/>
            <a:ext cx="490840"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50"/>
                </a:solidFill>
                <a:uFillTx/>
                <a:latin typeface="Calibri"/>
                <a:ea typeface=""/>
                <a:cs typeface=""/>
              </a:rPr>
              <a:t>ja</a:t>
            </a:r>
          </a:p>
        </p:txBody>
      </p:sp>
      <p:sp>
        <p:nvSpPr>
          <p:cNvPr id="29" name="TextovéPole 30"/>
          <p:cNvSpPr txBox="1"/>
          <p:nvPr/>
        </p:nvSpPr>
        <p:spPr>
          <a:xfrm>
            <a:off x="5868143" y="1559746"/>
            <a:ext cx="1047079"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70C0"/>
                </a:solidFill>
                <a:uFillTx/>
                <a:latin typeface="Calibri"/>
                <a:ea typeface=""/>
                <a:cs typeface=""/>
              </a:rPr>
              <a:t>hoda</a:t>
            </a:r>
          </a:p>
        </p:txBody>
      </p:sp>
      <p:sp>
        <p:nvSpPr>
          <p:cNvPr id="30" name="TextovéPole 31"/>
          <p:cNvSpPr txBox="1"/>
          <p:nvPr/>
        </p:nvSpPr>
        <p:spPr>
          <a:xfrm>
            <a:off x="5085014" y="2659559"/>
            <a:ext cx="928463"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70C0"/>
                </a:solidFill>
                <a:uFillTx/>
                <a:latin typeface="Calibri"/>
                <a:ea typeface=""/>
                <a:cs typeface=""/>
              </a:rPr>
              <a:t>lopa</a:t>
            </a:r>
          </a:p>
        </p:txBody>
      </p:sp>
      <p:sp>
        <p:nvSpPr>
          <p:cNvPr id="31" name="TextovéPole 32"/>
          <p:cNvSpPr txBox="1"/>
          <p:nvPr/>
        </p:nvSpPr>
        <p:spPr>
          <a:xfrm>
            <a:off x="8085719" y="3754773"/>
            <a:ext cx="52526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50"/>
                </a:solidFill>
                <a:uFillTx/>
                <a:latin typeface="Calibri"/>
                <a:ea typeface=""/>
                <a:cs typeface=""/>
              </a:rPr>
              <a:t>ta</a:t>
            </a:r>
          </a:p>
        </p:txBody>
      </p:sp>
      <p:sp>
        <p:nvSpPr>
          <p:cNvPr id="32" name="TextovéPole 33"/>
          <p:cNvSpPr txBox="1"/>
          <p:nvPr/>
        </p:nvSpPr>
        <p:spPr>
          <a:xfrm>
            <a:off x="5193362" y="3792803"/>
            <a:ext cx="812654"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70C0"/>
                </a:solidFill>
                <a:uFillTx/>
                <a:latin typeface="Calibri"/>
                <a:ea typeface=""/>
                <a:cs typeface=""/>
              </a:rPr>
              <a:t>oko</a:t>
            </a:r>
          </a:p>
        </p:txBody>
      </p:sp>
      <p:sp>
        <p:nvSpPr>
          <p:cNvPr id="33" name="TextovéPole 34"/>
          <p:cNvSpPr txBox="1"/>
          <p:nvPr/>
        </p:nvSpPr>
        <p:spPr>
          <a:xfrm>
            <a:off x="8128723" y="4942231"/>
            <a:ext cx="506870"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50"/>
                </a:solidFill>
                <a:uFillTx/>
                <a:latin typeface="Calibri"/>
                <a:ea typeface=""/>
                <a:cs typeface=""/>
              </a:rPr>
              <a:t>lo</a:t>
            </a:r>
          </a:p>
        </p:txBody>
      </p:sp>
      <p:sp>
        <p:nvSpPr>
          <p:cNvPr id="34" name="TextovéPole 35"/>
          <p:cNvSpPr txBox="1"/>
          <p:nvPr/>
        </p:nvSpPr>
        <p:spPr>
          <a:xfrm>
            <a:off x="8167274" y="1412775"/>
            <a:ext cx="405883"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50"/>
                </a:solidFill>
                <a:uFillTx/>
                <a:latin typeface="Calibri"/>
                <a:ea typeface=""/>
                <a:cs typeface=""/>
              </a:rPr>
              <a:t>o</a:t>
            </a:r>
          </a:p>
        </p:txBody>
      </p:sp>
      <p:sp>
        <p:nvSpPr>
          <p:cNvPr id="35" name="TextovéPole 36"/>
          <p:cNvSpPr txBox="1"/>
          <p:nvPr/>
        </p:nvSpPr>
        <p:spPr>
          <a:xfrm>
            <a:off x="5250128" y="4927692"/>
            <a:ext cx="883575"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70C0"/>
                </a:solidFill>
                <a:uFillTx/>
                <a:latin typeface="Calibri"/>
                <a:ea typeface=""/>
                <a:cs typeface=""/>
              </a:rPr>
              <a:t>pice</a:t>
            </a:r>
          </a:p>
        </p:txBody>
      </p:sp>
      <p:sp>
        <p:nvSpPr>
          <p:cNvPr id="36" name="TextovéPole 38"/>
          <p:cNvSpPr txBox="1"/>
          <p:nvPr/>
        </p:nvSpPr>
        <p:spPr>
          <a:xfrm>
            <a:off x="2485933" y="6590894"/>
            <a:ext cx="114775"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3600" b="1" i="0" u="none" strike="noStrike" kern="1200" cap="none" spc="0" baseline="0">
              <a:solidFill>
                <a:srgbClr val="FF0000"/>
              </a:solidFill>
              <a:uFillTx/>
              <a:latin typeface="Calibri"/>
              <a:ea typeface=""/>
              <a:cs typeface=""/>
            </a:endParaRPr>
          </a:p>
        </p:txBody>
      </p:sp>
      <p:sp>
        <p:nvSpPr>
          <p:cNvPr id="37" name="TextovéPole 39"/>
          <p:cNvSpPr txBox="1"/>
          <p:nvPr/>
        </p:nvSpPr>
        <p:spPr>
          <a:xfrm>
            <a:off x="5116506" y="5942822"/>
            <a:ext cx="1051889"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70C0"/>
                </a:solidFill>
                <a:uFillTx/>
                <a:latin typeface="Calibri"/>
                <a:ea typeface=""/>
                <a:cs typeface=""/>
              </a:rPr>
              <a:t>pone</a:t>
            </a:r>
          </a:p>
        </p:txBody>
      </p:sp>
      <p:sp>
        <p:nvSpPr>
          <p:cNvPr id="38" name="TextovéPole 40"/>
          <p:cNvSpPr txBox="1"/>
          <p:nvPr/>
        </p:nvSpPr>
        <p:spPr>
          <a:xfrm>
            <a:off x="8226097" y="5934876"/>
            <a:ext cx="56778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B050"/>
                </a:solidFill>
                <a:uFillTx/>
                <a:latin typeface="Calibri"/>
                <a:ea typeface=""/>
                <a:cs typeface=""/>
              </a:rPr>
              <a:t>su</a:t>
            </a:r>
          </a:p>
        </p:txBody>
      </p:sp>
      <p:cxnSp>
        <p:nvCxnSpPr>
          <p:cNvPr id="39" name="Přímá spojnice 42"/>
          <p:cNvCxnSpPr/>
          <p:nvPr/>
        </p:nvCxnSpPr>
        <p:spPr>
          <a:xfrm>
            <a:off x="4283964" y="260649"/>
            <a:ext cx="72009" cy="6592504"/>
          </a:xfrm>
          <a:prstGeom prst="straightConnector1">
            <a:avLst/>
          </a:prstGeom>
          <a:noFill/>
          <a:ln w="38103">
            <a:solidFill>
              <a:srgbClr val="000000"/>
            </a:solidFill>
            <a:prstDash val="solid"/>
          </a:ln>
          <a:effectLst>
            <a:outerShdw dist="22997" dir="5400000" algn="tl">
              <a:srgbClr val="000000">
                <a:alpha val="35000"/>
              </a:srgbClr>
            </a:outerShdw>
          </a:effectLst>
        </p:spPr>
      </p:cxnSp>
    </p:spTree>
    <p:extLst>
      <p:ext uri="{BB962C8B-B14F-4D97-AF65-F5344CB8AC3E}">
        <p14:creationId xmlns:p14="http://schemas.microsoft.com/office/powerpoint/2010/main" val="41600631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10"/>
                    </p:tgtEl>
                  </p:cond>
                </p:stCondLst>
                <p:childTnLst>
                  <p:par>
                    <p:cTn id="3" fill="hold">
                      <p:stCondLst>
                        <p:cond evt="onBegin" delay="0">
                          <p:tn val="2"/>
                        </p:cond>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33333E-6 4.99422E-6 L -0.22726 -0.14342 ">
                                      <p:cBhvr>
                                        <p:cTn id="6" dur="2000" fill="hold"/>
                                        <p:tgtEl>
                                          <p:spTgt spid="10"/>
                                        </p:tgtEl>
                                        <p:attrNameLst>
                                          <p:attrName>ppt_x</p:attrName>
                                        </p:attrNameLst>
                                      </p:cBhvr>
                                    </p:animMotion>
                                  </p:childTnLst>
                                </p:cTn>
                              </p:par>
                            </p:childTnLst>
                          </p:cTn>
                        </p:par>
                      </p:childTnLst>
                    </p:cTn>
                  </p:par>
                </p:childTnLst>
              </p:cTn>
              <p:nextCondLst>
                <p:cond evt="onClick" delay="0">
                  <p:tgtEl>
                    <p:spTgt spid="10"/>
                  </p:tgtEl>
                </p:cond>
              </p:nextCondLst>
            </p:seq>
            <p:seq concurrent="1" nextAc="seek">
              <p:cTn id="7" dur="indefinite" nodeType="interactiveSeq">
                <p:stCondLst>
                  <p:cond evt="onClick" delay="0">
                    <p:tgtEl>
                      <p:spTgt spid="5"/>
                    </p:tgtEl>
                  </p:cond>
                </p:stCondLst>
                <p:childTnLst>
                  <p:par>
                    <p:cTn id="8" fill="hold">
                      <p:stCondLst>
                        <p:cond evt="onBegin" delay="0">
                          <p:tn val="7"/>
                        </p:cond>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1.94444E-6 3.72195E-6 L -0.25052 -0.36804 ">
                                      <p:cBhvr>
                                        <p:cTn id="11" dur="2000" fill="hold"/>
                                        <p:tgtEl>
                                          <p:spTgt spid="5"/>
                                        </p:tgtEl>
                                        <p:attrNameLst>
                                          <p:attrName>ppt_x</p:attrName>
                                        </p:attrNameLst>
                                      </p:cBhvr>
                                    </p:animMotion>
                                  </p:childTnLst>
                                </p:cTn>
                              </p:par>
                            </p:childTnLst>
                          </p:cTn>
                        </p:par>
                      </p:childTnLst>
                    </p:cTn>
                  </p:par>
                </p:childTnLst>
              </p:cTn>
              <p:nextCondLst>
                <p:cond evt="onClick" delay="0">
                  <p:tgtEl>
                    <p:spTgt spid="5"/>
                  </p:tgtEl>
                </p:cond>
              </p:nextCondLst>
            </p:seq>
            <p:seq concurrent="1" nextAc="seek">
              <p:cTn id="12" dur="indefinite" nodeType="interactiveSeq">
                <p:stCondLst>
                  <p:cond evt="onClick" delay="0">
                    <p:tgtEl>
                      <p:spTgt spid="13"/>
                    </p:tgtEl>
                  </p:cond>
                </p:stCondLst>
                <p:childTnLst>
                  <p:par>
                    <p:cTn id="13" fill="hold">
                      <p:stCondLst>
                        <p:cond evt="onBegin" delay="0">
                          <p:tn val="12"/>
                        </p:cond>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8.33333E-7 -3.81679E-6 L -0.24722 0.3641 ">
                                      <p:cBhvr>
                                        <p:cTn id="16" dur="2000" fill="hold"/>
                                        <p:tgtEl>
                                          <p:spTgt spid="13"/>
                                        </p:tgtEl>
                                        <p:attrNameLst>
                                          <p:attrName>ppt_x</p:attrName>
                                        </p:attrNameLst>
                                      </p:cBhvr>
                                    </p:animMotion>
                                  </p:childTnLst>
                                </p:cTn>
                              </p:par>
                            </p:childTnLst>
                          </p:cTn>
                        </p:par>
                      </p:childTnLst>
                    </p:cTn>
                  </p:par>
                </p:childTnLst>
              </p:cTn>
              <p:nextCondLst>
                <p:cond evt="onClick" delay="0">
                  <p:tgtEl>
                    <p:spTgt spid="13"/>
                  </p:tgtEl>
                </p:cond>
              </p:nextCondLst>
            </p:seq>
            <p:seq concurrent="1" nextAc="seek">
              <p:cTn id="17" dur="indefinite" nodeType="interactiveSeq">
                <p:stCondLst>
                  <p:cond evt="onClick" delay="0">
                    <p:tgtEl>
                      <p:spTgt spid="19"/>
                    </p:tgtEl>
                  </p:cond>
                </p:stCondLst>
                <p:childTnLst>
                  <p:par>
                    <p:cTn id="18" fill="hold">
                      <p:stCondLst>
                        <p:cond evt="onBegin" delay="0">
                          <p:tn val="17"/>
                        </p:cond>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5E-6 1.51978E-6 L -0.26407 0.44668 ">
                                      <p:cBhvr>
                                        <p:cTn id="21" dur="2000" fill="hold"/>
                                        <p:tgtEl>
                                          <p:spTgt spid="19"/>
                                        </p:tgtEl>
                                        <p:attrNameLst>
                                          <p:attrName>ppt_x</p:attrName>
                                        </p:attrNameLst>
                                      </p:cBhvr>
                                    </p:animMotion>
                                  </p:childTnLst>
                                </p:cTn>
                              </p:par>
                            </p:childTnLst>
                          </p:cTn>
                        </p:par>
                      </p:childTnLst>
                    </p:cTn>
                  </p:par>
                </p:childTnLst>
              </p:cTn>
              <p:nextCondLst>
                <p:cond evt="onClick" delay="0">
                  <p:tgtEl>
                    <p:spTgt spid="19"/>
                  </p:tgtEl>
                </p:cond>
              </p:nextCondLst>
            </p:seq>
            <p:seq concurrent="1" nextAc="seek">
              <p:cTn id="22" dur="indefinite" nodeType="interactiveSeq">
                <p:stCondLst>
                  <p:cond evt="onClick" delay="0">
                    <p:tgtEl>
                      <p:spTgt spid="15"/>
                    </p:tgtEl>
                  </p:cond>
                </p:stCondLst>
                <p:childTnLst>
                  <p:par>
                    <p:cTn id="23" fill="hold">
                      <p:stCondLst>
                        <p:cond evt="onBegin" delay="0">
                          <p:tn val="22"/>
                        </p:cond>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4.44444E-6 1.77886E-6 L -0.2507 -0.13949 ">
                                      <p:cBhvr>
                                        <p:cTn id="26" dur="2000" fill="hold"/>
                                        <p:tgtEl>
                                          <p:spTgt spid="15"/>
                                        </p:tgtEl>
                                        <p:attrNameLst>
                                          <p:attrName>ppt_x</p:attrName>
                                        </p:attrNameLst>
                                      </p:cBhvr>
                                    </p:animMotion>
                                  </p:childTnLst>
                                </p:cTn>
                              </p:par>
                            </p:childTnLst>
                          </p:cTn>
                        </p:par>
                      </p:childTnLst>
                    </p:cTn>
                  </p:par>
                </p:childTnLst>
              </p:cTn>
              <p:nextCondLst>
                <p:cond evt="onClick" delay="0">
                  <p:tgtEl>
                    <p:spTgt spid="15"/>
                  </p:tgtEl>
                </p:cond>
              </p:nextCondLst>
            </p:seq>
            <p:seq concurrent="1" nextAc="seek">
              <p:cTn id="27" dur="indefinite" nodeType="interactiveSeq">
                <p:stCondLst>
                  <p:cond evt="onClick" delay="0">
                    <p:tgtEl>
                      <p:spTgt spid="16"/>
                    </p:tgtEl>
                  </p:cond>
                </p:stCondLst>
                <p:childTnLst>
                  <p:par>
                    <p:cTn id="28" fill="hold">
                      <p:stCondLst>
                        <p:cond evt="onBegin" delay="0">
                          <p:tn val="27"/>
                        </p:cond>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2.77778E-7 1.91534E-6 L -0.26198 -0.14134 ">
                                      <p:cBhvr>
                                        <p:cTn id="31" dur="2000" fill="hold"/>
                                        <p:tgtEl>
                                          <p:spTgt spid="16"/>
                                        </p:tgtEl>
                                        <p:attrNameLst>
                                          <p:attrName>ppt_x</p:attrName>
                                        </p:attrNameLst>
                                      </p:cBhvr>
                                    </p:animMotion>
                                  </p:childTnLst>
                                </p:cTn>
                              </p:par>
                            </p:childTnLst>
                          </p:cTn>
                        </p:par>
                      </p:childTnLst>
                    </p:cTn>
                  </p:par>
                </p:childTnLst>
              </p:cTn>
              <p:nextCondLst>
                <p:cond evt="onClick" delay="0">
                  <p:tgtEl>
                    <p:spTgt spid="16"/>
                  </p:tgtEl>
                </p:cond>
              </p:nextCondLst>
            </p:seq>
            <p:seq concurrent="1" nextAc="seek">
              <p:cTn id="32" dur="indefinite" nodeType="interactiveSeq">
                <p:stCondLst>
                  <p:cond evt="onClick" delay="0">
                    <p:tgtEl>
                      <p:spTgt spid="27"/>
                    </p:tgtEl>
                  </p:cond>
                </p:stCondLst>
                <p:childTnLst>
                  <p:par>
                    <p:cTn id="33" fill="hold">
                      <p:stCondLst>
                        <p:cond evt="onBegin" delay="0">
                          <p:tn val="32"/>
                        </p:cond>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4.44444E-6 2.10502E-6 L -0.26216 -0.32084 ">
                                      <p:cBhvr>
                                        <p:cTn id="36" dur="2000" fill="hold"/>
                                        <p:tgtEl>
                                          <p:spTgt spid="27"/>
                                        </p:tgtEl>
                                        <p:attrNameLst>
                                          <p:attrName>ppt_x</p:attrName>
                                        </p:attrNameLst>
                                      </p:cBhvr>
                                    </p:animMotion>
                                  </p:childTnLst>
                                </p:cTn>
                              </p:par>
                            </p:childTnLst>
                          </p:cTn>
                        </p:par>
                      </p:childTnLst>
                    </p:cTn>
                  </p:par>
                </p:childTnLst>
              </p:cTn>
              <p:nextCondLst>
                <p:cond evt="onClick" delay="0">
                  <p:tgtEl>
                    <p:spTgt spid="27"/>
                  </p:tgtEl>
                </p:cond>
              </p:nextCondLst>
            </p:seq>
            <p:seq concurrent="1" nextAc="seek">
              <p:cTn id="37" dur="indefinite" nodeType="interactiveSeq">
                <p:stCondLst>
                  <p:cond evt="onClick" delay="0">
                    <p:tgtEl>
                      <p:spTgt spid="28"/>
                    </p:tgtEl>
                  </p:cond>
                </p:stCondLst>
                <p:childTnLst>
                  <p:par>
                    <p:cTn id="38" fill="hold">
                      <p:stCondLst>
                        <p:cond evt="onBegin" delay="0">
                          <p:tn val="37"/>
                        </p:cond>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1.94444E-6 -1.73722E-6 L -0.28906 0.16516 ">
                                      <p:cBhvr>
                                        <p:cTn id="41" dur="2000" fill="hold"/>
                                        <p:tgtEl>
                                          <p:spTgt spid="28"/>
                                        </p:tgtEl>
                                        <p:attrNameLst>
                                          <p:attrName>ppt_x</p:attrName>
                                        </p:attrNameLst>
                                      </p:cBhvr>
                                    </p:animMotion>
                                  </p:childTnLst>
                                </p:cTn>
                              </p:par>
                            </p:childTnLst>
                          </p:cTn>
                        </p:par>
                      </p:childTnLst>
                    </p:cTn>
                  </p:par>
                </p:childTnLst>
              </p:cTn>
              <p:nextCondLst>
                <p:cond evt="onClick" delay="0">
                  <p:tgtEl>
                    <p:spTgt spid="28"/>
                  </p:tgtEl>
                </p:cond>
              </p:nextCondLst>
            </p:seq>
            <p:seq concurrent="1" nextAc="seek">
              <p:cTn id="42" dur="indefinite" nodeType="interactiveSeq">
                <p:stCondLst>
                  <p:cond evt="onClick" delay="0">
                    <p:tgtEl>
                      <p:spTgt spid="31"/>
                    </p:tgtEl>
                  </p:cond>
                </p:stCondLst>
                <p:childTnLst>
                  <p:par>
                    <p:cTn id="43" fill="hold">
                      <p:stCondLst>
                        <p:cond evt="onBegin" delay="0">
                          <p:tn val="42"/>
                        </p:cond>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2.77778E-6 3.17372E-6 L -0.23959 -0.16355 ">
                                      <p:cBhvr>
                                        <p:cTn id="46" dur="2000" fill="hold"/>
                                        <p:tgtEl>
                                          <p:spTgt spid="31"/>
                                        </p:tgtEl>
                                        <p:attrNameLst>
                                          <p:attrName>ppt_x</p:attrName>
                                        </p:attrNameLst>
                                      </p:cBhvr>
                                    </p:animMotion>
                                  </p:childTnLst>
                                </p:cTn>
                              </p:par>
                            </p:childTnLst>
                          </p:cTn>
                        </p:par>
                      </p:childTnLst>
                    </p:cTn>
                  </p:par>
                </p:childTnLst>
              </p:cTn>
              <p:nextCondLst>
                <p:cond evt="onClick" delay="0">
                  <p:tgtEl>
                    <p:spTgt spid="31"/>
                  </p:tgtEl>
                </p:cond>
              </p:nextCondLst>
            </p:seq>
            <p:seq concurrent="1" nextAc="seek">
              <p:cTn id="47" dur="indefinite" nodeType="interactiveSeq">
                <p:stCondLst>
                  <p:cond evt="onClick" delay="0">
                    <p:tgtEl>
                      <p:spTgt spid="33"/>
                    </p:tgtEl>
                  </p:cond>
                </p:stCondLst>
                <p:childTnLst>
                  <p:par>
                    <p:cTn id="48" fill="hold">
                      <p:stCondLst>
                        <p:cond evt="onBegin" delay="0">
                          <p:tn val="47"/>
                        </p:cond>
                      </p:stCondLst>
                      <p:childTnLst>
                        <p:par>
                          <p:cTn id="49" fill="hold">
                            <p:stCondLst>
                              <p:cond delay="0"/>
                            </p:stCondLst>
                            <p:childTnLst>
                              <p:par>
                                <p:cTn id="50" presetID="42" presetClass="path" presetSubtype="0" accel="50000" decel="50000" fill="hold" grpId="0" nodeType="clickEffect">
                                  <p:stCondLst>
                                    <p:cond delay="0"/>
                                  </p:stCondLst>
                                  <p:childTnLst>
                                    <p:animMotion origin="layout" path="M 3.33333E-6 -4.8161E-6 L -0.24341 -0.16863 ">
                                      <p:cBhvr>
                                        <p:cTn id="51" dur="2000" fill="hold"/>
                                        <p:tgtEl>
                                          <p:spTgt spid="33"/>
                                        </p:tgtEl>
                                        <p:attrNameLst>
                                          <p:attrName>ppt_x</p:attrName>
                                        </p:attrNameLst>
                                      </p:cBhvr>
                                    </p:animMotion>
                                  </p:childTnLst>
                                </p:cTn>
                              </p:par>
                            </p:childTnLst>
                          </p:cTn>
                        </p:par>
                      </p:childTnLst>
                    </p:cTn>
                  </p:par>
                </p:childTnLst>
              </p:cTn>
              <p:nextCondLst>
                <p:cond evt="onClick" delay="0">
                  <p:tgtEl>
                    <p:spTgt spid="33"/>
                  </p:tgtEl>
                </p:cond>
              </p:nextCondLst>
            </p:seq>
            <p:seq concurrent="1" nextAc="seek">
              <p:cTn id="52" dur="indefinite" nodeType="interactiveSeq">
                <p:stCondLst>
                  <p:cond evt="onClick" delay="0">
                    <p:tgtEl>
                      <p:spTgt spid="34"/>
                    </p:tgtEl>
                  </p:cond>
                </p:stCondLst>
                <p:childTnLst>
                  <p:par>
                    <p:cTn id="53" fill="hold">
                      <p:stCondLst>
                        <p:cond evt="onBegin" delay="0">
                          <p:tn val="52"/>
                        </p:cond>
                      </p:stCondLst>
                      <p:childTnLst>
                        <p:par>
                          <p:cTn id="54" fill="hold">
                            <p:stCondLst>
                              <p:cond delay="0"/>
                            </p:stCondLst>
                            <p:childTnLst>
                              <p:par>
                                <p:cTn id="55" presetID="42" presetClass="path" presetSubtype="0" accel="50000" decel="50000" fill="hold" grpId="0" nodeType="clickEffect">
                                  <p:stCondLst>
                                    <p:cond delay="0"/>
                                  </p:stCondLst>
                                  <p:childTnLst>
                                    <p:animMotion origin="layout" path="M 2.22222E-6 1.41568E-6 L -0.35226 0.51353 ">
                                      <p:cBhvr>
                                        <p:cTn id="56" dur="2000" fill="hold"/>
                                        <p:tgtEl>
                                          <p:spTgt spid="34"/>
                                        </p:tgtEl>
                                        <p:attrNameLst>
                                          <p:attrName>ppt_x</p:attrName>
                                        </p:attrNameLst>
                                      </p:cBhvr>
                                    </p:animMotion>
                                  </p:childTnLst>
                                </p:cTn>
                              </p:par>
                            </p:childTnLst>
                          </p:cTn>
                        </p:par>
                      </p:childTnLst>
                    </p:cTn>
                  </p:par>
                </p:childTnLst>
              </p:cTn>
              <p:nextCondLst>
                <p:cond evt="onClick" delay="0">
                  <p:tgtEl>
                    <p:spTgt spid="34"/>
                  </p:tgtEl>
                </p:cond>
              </p:nextCondLst>
            </p:seq>
            <p:seq concurrent="1" nextAc="seek">
              <p:cTn id="57" dur="indefinite" nodeType="interactiveSeq">
                <p:stCondLst>
                  <p:cond evt="onClick" delay="0">
                    <p:tgtEl>
                      <p:spTgt spid="38"/>
                    </p:tgtEl>
                  </p:cond>
                </p:stCondLst>
                <p:childTnLst>
                  <p:par>
                    <p:cTn id="58" fill="hold">
                      <p:stCondLst>
                        <p:cond evt="onBegin" delay="0">
                          <p:tn val="57"/>
                        </p:cond>
                      </p:stCondLst>
                      <p:childTnLst>
                        <p:par>
                          <p:cTn id="59" fill="hold">
                            <p:stCondLst>
                              <p:cond delay="0"/>
                            </p:stCondLst>
                            <p:childTnLst>
                              <p:par>
                                <p:cTn id="60" presetID="42" presetClass="path" presetSubtype="0" accel="50000" decel="50000" fill="hold" grpId="0" nodeType="clickEffect">
                                  <p:stCondLst>
                                    <p:cond delay="0"/>
                                  </p:stCondLst>
                                  <p:childTnLst>
                                    <p:animMotion origin="layout" path="M 4.44444E-6 -1.6632E-6 L -0.23368 0.00139 ">
                                      <p:cBhvr>
                                        <p:cTn id="61" dur="2000" fill="hold"/>
                                        <p:tgtEl>
                                          <p:spTgt spid="38"/>
                                        </p:tgtEl>
                                        <p:attrNameLst>
                                          <p:attrName>ppt_x</p:attrName>
                                        </p:attrNameLst>
                                      </p:cBhvr>
                                    </p:animMotion>
                                  </p:childTnLst>
                                </p:cTn>
                              </p:par>
                            </p:childTnLst>
                          </p:cTn>
                        </p:par>
                      </p:childTnLst>
                    </p:cTn>
                  </p:par>
                </p:childTnLst>
              </p:cTn>
              <p:nextCondLst>
                <p:cond evt="onClick" delay="0">
                  <p:tgtEl>
                    <p:spTgt spid="38"/>
                  </p:tgtEl>
                </p:cond>
              </p:nextCondLst>
            </p:seq>
          </p:childTnLst>
        </p:cTn>
      </p:par>
    </p:tnLst>
    <p:bldLst>
      <p:bldP spid="5" grpId="0"/>
      <p:bldP spid="10" grpId="0"/>
      <p:bldP spid="13" grpId="0"/>
      <p:bldP spid="15" grpId="0"/>
      <p:bldP spid="16" grpId="0"/>
      <p:bldP spid="19" grpId="0"/>
      <p:bldP spid="27" grpId="0"/>
      <p:bldP spid="28" grpId="0"/>
      <p:bldP spid="31" grpId="0"/>
      <p:bldP spid="33" grpId="0"/>
      <p:bldP spid="34" grpId="0"/>
      <p:bldP spid="3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3"/>
          <p:cNvSpPr txBox="1"/>
          <p:nvPr/>
        </p:nvSpPr>
        <p:spPr>
          <a:xfrm>
            <a:off x="539550" y="620685"/>
            <a:ext cx="1098377"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FF0000"/>
                </a:solidFill>
                <a:uFillTx/>
                <a:latin typeface="Calibri"/>
                <a:ea typeface=""/>
                <a:cs typeface=""/>
              </a:rPr>
              <a:t>Kontrola</a:t>
            </a:r>
          </a:p>
        </p:txBody>
      </p:sp>
      <p:sp>
        <p:nvSpPr>
          <p:cNvPr id="3" name="TextovéPole 4"/>
          <p:cNvSpPr txBox="1"/>
          <p:nvPr/>
        </p:nvSpPr>
        <p:spPr>
          <a:xfrm>
            <a:off x="737646" y="1313188"/>
            <a:ext cx="944300"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liška</a:t>
            </a:r>
          </a:p>
        </p:txBody>
      </p:sp>
      <p:sp>
        <p:nvSpPr>
          <p:cNvPr id="4" name="TextovéPole 5"/>
          <p:cNvSpPr txBox="1"/>
          <p:nvPr/>
        </p:nvSpPr>
        <p:spPr>
          <a:xfrm>
            <a:off x="794238" y="2194669"/>
            <a:ext cx="110478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maso</a:t>
            </a:r>
          </a:p>
        </p:txBody>
      </p:sp>
      <p:sp>
        <p:nvSpPr>
          <p:cNvPr id="5" name="TextovéPole 7"/>
          <p:cNvSpPr txBox="1"/>
          <p:nvPr/>
        </p:nvSpPr>
        <p:spPr>
          <a:xfrm>
            <a:off x="886492" y="2996955"/>
            <a:ext cx="771369"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solí</a:t>
            </a:r>
          </a:p>
        </p:txBody>
      </p:sp>
      <p:sp>
        <p:nvSpPr>
          <p:cNvPr id="6" name="TextovéPole 8"/>
          <p:cNvSpPr txBox="1"/>
          <p:nvPr/>
        </p:nvSpPr>
        <p:spPr>
          <a:xfrm>
            <a:off x="886492" y="3861044"/>
            <a:ext cx="1042269"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málo</a:t>
            </a:r>
          </a:p>
        </p:txBody>
      </p:sp>
      <p:sp>
        <p:nvSpPr>
          <p:cNvPr id="7" name="TextovéPole 9"/>
          <p:cNvSpPr txBox="1"/>
          <p:nvPr/>
        </p:nvSpPr>
        <p:spPr>
          <a:xfrm>
            <a:off x="977831" y="4797152"/>
            <a:ext cx="697623"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jeli</a:t>
            </a:r>
          </a:p>
        </p:txBody>
      </p:sp>
      <p:sp>
        <p:nvSpPr>
          <p:cNvPr id="8" name="TextovéPole 10"/>
          <p:cNvSpPr txBox="1"/>
          <p:nvPr/>
        </p:nvSpPr>
        <p:spPr>
          <a:xfrm>
            <a:off x="973397" y="5696840"/>
            <a:ext cx="865104"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topí</a:t>
            </a:r>
          </a:p>
        </p:txBody>
      </p:sp>
      <p:sp>
        <p:nvSpPr>
          <p:cNvPr id="9" name="TextovéPole 11"/>
          <p:cNvSpPr txBox="1"/>
          <p:nvPr/>
        </p:nvSpPr>
        <p:spPr>
          <a:xfrm>
            <a:off x="5652116" y="1332061"/>
            <a:ext cx="105746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jelito</a:t>
            </a:r>
          </a:p>
        </p:txBody>
      </p:sp>
      <p:sp>
        <p:nvSpPr>
          <p:cNvPr id="10" name="TextovéPole 12"/>
          <p:cNvSpPr txBox="1"/>
          <p:nvPr/>
        </p:nvSpPr>
        <p:spPr>
          <a:xfrm>
            <a:off x="5642259" y="2175019"/>
            <a:ext cx="135325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jahoda</a:t>
            </a:r>
          </a:p>
        </p:txBody>
      </p:sp>
      <p:sp>
        <p:nvSpPr>
          <p:cNvPr id="11" name="TextovéPole 13"/>
          <p:cNvSpPr txBox="1"/>
          <p:nvPr/>
        </p:nvSpPr>
        <p:spPr>
          <a:xfrm>
            <a:off x="5652116" y="3068964"/>
            <a:ext cx="1265282"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lopata</a:t>
            </a:r>
          </a:p>
        </p:txBody>
      </p:sp>
      <p:sp>
        <p:nvSpPr>
          <p:cNvPr id="12" name="TextovéPole 14"/>
          <p:cNvSpPr txBox="1"/>
          <p:nvPr/>
        </p:nvSpPr>
        <p:spPr>
          <a:xfrm>
            <a:off x="5724125" y="3856610"/>
            <a:ext cx="1134861"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okolo</a:t>
            </a:r>
          </a:p>
        </p:txBody>
      </p:sp>
      <p:sp>
        <p:nvSpPr>
          <p:cNvPr id="13" name="TextovéPole 15"/>
          <p:cNvSpPr txBox="1"/>
          <p:nvPr/>
        </p:nvSpPr>
        <p:spPr>
          <a:xfrm>
            <a:off x="5739167" y="4797152"/>
            <a:ext cx="1104787"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opice</a:t>
            </a:r>
          </a:p>
        </p:txBody>
      </p:sp>
      <p:sp>
        <p:nvSpPr>
          <p:cNvPr id="14" name="TextovéPole 16"/>
          <p:cNvSpPr txBox="1"/>
          <p:nvPr/>
        </p:nvSpPr>
        <p:spPr>
          <a:xfrm>
            <a:off x="5724125" y="5805260"/>
            <a:ext cx="1435004" cy="58477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3200" b="1" i="0" u="none" strike="noStrike" kern="1200" cap="none" spc="0" baseline="0">
                <a:solidFill>
                  <a:srgbClr val="000000"/>
                </a:solidFill>
                <a:uFillTx/>
                <a:latin typeface="Calibri"/>
                <a:ea typeface=""/>
                <a:cs typeface=""/>
              </a:rPr>
              <a:t>ponesu</a:t>
            </a:r>
          </a:p>
        </p:txBody>
      </p:sp>
    </p:spTree>
    <p:extLst>
      <p:ext uri="{BB962C8B-B14F-4D97-AF65-F5344CB8AC3E}">
        <p14:creationId xmlns:p14="http://schemas.microsoft.com/office/powerpoint/2010/main" val="36447301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3"/>
          <p:cNvSpPr txBox="1"/>
          <p:nvPr/>
        </p:nvSpPr>
        <p:spPr>
          <a:xfrm>
            <a:off x="251524" y="404667"/>
            <a:ext cx="6490237"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000000"/>
                </a:solidFill>
                <a:uFillTx/>
                <a:latin typeface="Calibri"/>
                <a:ea typeface=""/>
                <a:cs typeface=""/>
              </a:rPr>
              <a:t>Doplň řadu podle hlásky na začátku. Na obrázek dole klikni.</a:t>
            </a:r>
          </a:p>
        </p:txBody>
      </p:sp>
    </p:spTree>
    <p:extLst>
      <p:ext uri="{BB962C8B-B14F-4D97-AF65-F5344CB8AC3E}">
        <p14:creationId xmlns:p14="http://schemas.microsoft.com/office/powerpoint/2010/main" val="5361396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pic>
        <p:nvPicPr>
          <p:cNvPr id="2" name="Picture 2" descr="C:\Users\pc\AppData\Local\Microsoft\Windows\Temporary Internet Files\Content.IE5\0W3ZSVZK\MC900290459[1].wmf"/>
          <p:cNvPicPr>
            <a:picLocks noChangeAspect="1"/>
          </p:cNvPicPr>
          <p:nvPr/>
        </p:nvPicPr>
        <p:blipFill>
          <a:blip r:embed="rId2"/>
          <a:srcRect/>
          <a:stretch>
            <a:fillRect/>
          </a:stretch>
        </p:blipFill>
        <p:spPr>
          <a:xfrm>
            <a:off x="220068" y="290358"/>
            <a:ext cx="1075718" cy="1109651"/>
          </a:xfrm>
          <a:prstGeom prst="rect">
            <a:avLst/>
          </a:prstGeom>
          <a:noFill/>
          <a:ln>
            <a:noFill/>
          </a:ln>
        </p:spPr>
      </p:pic>
      <p:pic>
        <p:nvPicPr>
          <p:cNvPr id="4" name="Picture 7" descr="C:\Users\pc\AppData\Local\Microsoft\Windows\Temporary Internet Files\Content.IE5\J12X6UJ6\MP900406500[1].jpg"/>
          <p:cNvPicPr>
            <a:picLocks noChangeAspect="1"/>
          </p:cNvPicPr>
          <p:nvPr/>
        </p:nvPicPr>
        <p:blipFill>
          <a:blip r:embed="rId3"/>
          <a:srcRect/>
          <a:stretch>
            <a:fillRect/>
          </a:stretch>
        </p:blipFill>
        <p:spPr>
          <a:xfrm>
            <a:off x="1846667" y="372992"/>
            <a:ext cx="1235226" cy="805787"/>
          </a:xfrm>
          <a:prstGeom prst="rect">
            <a:avLst/>
          </a:prstGeom>
          <a:noFill/>
          <a:ln>
            <a:noFill/>
          </a:ln>
        </p:spPr>
      </p:pic>
      <p:pic>
        <p:nvPicPr>
          <p:cNvPr id="5" name="Picture 8" descr="C:\Users\pc\AppData\Local\Microsoft\Windows\Temporary Internet Files\Content.IE5\0W3ZSVZK\MC900436372[1].png"/>
          <p:cNvPicPr>
            <a:picLocks noChangeAspect="1"/>
          </p:cNvPicPr>
          <p:nvPr/>
        </p:nvPicPr>
        <p:blipFill>
          <a:blip r:embed="rId4"/>
          <a:srcRect/>
          <a:stretch>
            <a:fillRect/>
          </a:stretch>
        </p:blipFill>
        <p:spPr>
          <a:xfrm>
            <a:off x="3707901" y="249713"/>
            <a:ext cx="1190951" cy="1190951"/>
          </a:xfrm>
          <a:prstGeom prst="rect">
            <a:avLst/>
          </a:prstGeom>
          <a:noFill/>
          <a:ln>
            <a:noFill/>
          </a:ln>
        </p:spPr>
      </p:pic>
      <p:pic>
        <p:nvPicPr>
          <p:cNvPr id="6" name="Picture 10" descr="C:\Users\pc\AppData\Local\Microsoft\Windows\Temporary Internet Files\Content.IE5\G9HC2RKH\MP900427744[1].jpg"/>
          <p:cNvPicPr>
            <a:picLocks noChangeAspect="1"/>
          </p:cNvPicPr>
          <p:nvPr/>
        </p:nvPicPr>
        <p:blipFill>
          <a:blip r:embed="rId5"/>
          <a:srcRect/>
          <a:stretch>
            <a:fillRect/>
          </a:stretch>
        </p:blipFill>
        <p:spPr>
          <a:xfrm>
            <a:off x="5330558" y="29937"/>
            <a:ext cx="1338873" cy="1338873"/>
          </a:xfrm>
          <a:prstGeom prst="rect">
            <a:avLst/>
          </a:prstGeom>
          <a:noFill/>
          <a:ln>
            <a:noFill/>
          </a:ln>
        </p:spPr>
      </p:pic>
      <p:sp>
        <p:nvSpPr>
          <p:cNvPr id="7" name="TextovéPole 18"/>
          <p:cNvSpPr txBox="1"/>
          <p:nvPr/>
        </p:nvSpPr>
        <p:spPr>
          <a:xfrm>
            <a:off x="731721" y="5775990"/>
            <a:ext cx="184727"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2000" b="1" i="0" u="none" strike="noStrike" kern="1200" cap="none" spc="0" baseline="0">
              <a:solidFill>
                <a:srgbClr val="000000"/>
              </a:solidFill>
              <a:uFillTx/>
              <a:latin typeface="Calibri"/>
              <a:ea typeface=""/>
              <a:cs typeface=""/>
            </a:endParaRPr>
          </a:p>
        </p:txBody>
      </p:sp>
      <p:pic>
        <p:nvPicPr>
          <p:cNvPr id="8" name="Picture 3" descr="C:\Users\pc\AppData\Local\Microsoft\Windows\Temporary Internet Files\Content.IE5\J12X6UJ6\MC900441357[1].png"/>
          <p:cNvPicPr>
            <a:picLocks noChangeAspect="1"/>
          </p:cNvPicPr>
          <p:nvPr/>
        </p:nvPicPr>
        <p:blipFill>
          <a:blip r:embed="rId6"/>
          <a:srcRect/>
          <a:stretch>
            <a:fillRect/>
          </a:stretch>
        </p:blipFill>
        <p:spPr>
          <a:xfrm>
            <a:off x="340458" y="1988838"/>
            <a:ext cx="955328" cy="955328"/>
          </a:xfrm>
          <a:prstGeom prst="rect">
            <a:avLst/>
          </a:prstGeom>
          <a:noFill/>
          <a:ln>
            <a:noFill/>
          </a:ln>
        </p:spPr>
      </p:pic>
      <p:pic>
        <p:nvPicPr>
          <p:cNvPr id="9" name="Picture 8" descr="C:\Users\pc\AppData\Local\Microsoft\Windows\Temporary Internet Files\Content.IE5\UBCK7WHC\MC900441793[1].png"/>
          <p:cNvPicPr>
            <a:picLocks noChangeAspect="1"/>
          </p:cNvPicPr>
          <p:nvPr/>
        </p:nvPicPr>
        <p:blipFill>
          <a:blip r:embed="rId7"/>
          <a:srcRect/>
          <a:stretch>
            <a:fillRect/>
          </a:stretch>
        </p:blipFill>
        <p:spPr>
          <a:xfrm>
            <a:off x="2126565" y="2060847"/>
            <a:ext cx="955328" cy="955328"/>
          </a:xfrm>
          <a:prstGeom prst="rect">
            <a:avLst/>
          </a:prstGeom>
          <a:noFill/>
          <a:ln>
            <a:noFill/>
          </a:ln>
        </p:spPr>
      </p:pic>
      <p:pic>
        <p:nvPicPr>
          <p:cNvPr id="10" name="Picture 6" descr="C:\Users\pc\AppData\Local\Microsoft\Windows\Temporary Internet Files\Content.IE5\0W3ZSVZK\MC900441776[1].png"/>
          <p:cNvPicPr>
            <a:picLocks noChangeAspect="1"/>
          </p:cNvPicPr>
          <p:nvPr/>
        </p:nvPicPr>
        <p:blipFill>
          <a:blip r:embed="rId8"/>
          <a:srcRect/>
          <a:stretch>
            <a:fillRect/>
          </a:stretch>
        </p:blipFill>
        <p:spPr>
          <a:xfrm>
            <a:off x="3860020" y="2104829"/>
            <a:ext cx="886711" cy="886711"/>
          </a:xfrm>
          <a:prstGeom prst="rect">
            <a:avLst/>
          </a:prstGeom>
          <a:noFill/>
          <a:ln>
            <a:noFill/>
          </a:ln>
        </p:spPr>
      </p:pic>
      <p:pic>
        <p:nvPicPr>
          <p:cNvPr id="11" name="Picture 4" descr="C:\Users\pc\AppData\Local\Microsoft\Windows\Temporary Internet Files\Content.IE5\G9HC2RKH\MP900406517[1].jpg"/>
          <p:cNvPicPr>
            <a:picLocks noChangeAspect="1"/>
          </p:cNvPicPr>
          <p:nvPr/>
        </p:nvPicPr>
        <p:blipFill>
          <a:blip r:embed="rId9"/>
          <a:srcRect/>
          <a:stretch>
            <a:fillRect/>
          </a:stretch>
        </p:blipFill>
        <p:spPr>
          <a:xfrm>
            <a:off x="5658298" y="1899291"/>
            <a:ext cx="706328" cy="1058966"/>
          </a:xfrm>
          <a:prstGeom prst="rect">
            <a:avLst/>
          </a:prstGeom>
          <a:noFill/>
          <a:ln>
            <a:noFill/>
          </a:ln>
        </p:spPr>
      </p:pic>
      <p:pic>
        <p:nvPicPr>
          <p:cNvPr id="13" name="Picture 7" descr="C:\Users\pc\AppData\Local\Microsoft\Windows\Temporary Internet Files\Content.IE5\MFSGWU2F\MC900371414[1].wmf"/>
          <p:cNvPicPr>
            <a:picLocks noChangeAspect="1"/>
          </p:cNvPicPr>
          <p:nvPr/>
        </p:nvPicPr>
        <p:blipFill>
          <a:blip r:embed="rId10"/>
          <a:srcRect/>
          <a:stretch>
            <a:fillRect/>
          </a:stretch>
        </p:blipFill>
        <p:spPr>
          <a:xfrm>
            <a:off x="284021" y="3352254"/>
            <a:ext cx="1080116" cy="1314779"/>
          </a:xfrm>
          <a:prstGeom prst="rect">
            <a:avLst/>
          </a:prstGeom>
          <a:noFill/>
          <a:ln>
            <a:noFill/>
          </a:ln>
        </p:spPr>
      </p:pic>
      <p:pic>
        <p:nvPicPr>
          <p:cNvPr id="14" name="Picture 3" descr="C:\Users\pc\AppData\Local\Microsoft\Windows\Temporary Internet Files\Content.IE5\G9HC2RKH\MC900441398[1].wmf"/>
          <p:cNvPicPr>
            <a:picLocks noChangeAspect="1"/>
          </p:cNvPicPr>
          <p:nvPr/>
        </p:nvPicPr>
        <p:blipFill>
          <a:blip r:embed="rId11"/>
          <a:srcRect/>
          <a:stretch>
            <a:fillRect/>
          </a:stretch>
        </p:blipFill>
        <p:spPr>
          <a:xfrm>
            <a:off x="5658298" y="3536341"/>
            <a:ext cx="1011134" cy="946596"/>
          </a:xfrm>
          <a:prstGeom prst="rect">
            <a:avLst/>
          </a:prstGeom>
          <a:noFill/>
          <a:ln>
            <a:noFill/>
          </a:ln>
        </p:spPr>
      </p:pic>
      <p:pic>
        <p:nvPicPr>
          <p:cNvPr id="16" name="Picture 2" descr="C:\Users\pc\AppData\Local\Microsoft\Windows\Temporary Internet Files\Content.IE5\0W3ZSVZK\MC900441392[1].wmf"/>
          <p:cNvPicPr>
            <a:picLocks noChangeAspect="1"/>
          </p:cNvPicPr>
          <p:nvPr/>
        </p:nvPicPr>
        <p:blipFill>
          <a:blip r:embed="rId12"/>
          <a:srcRect/>
          <a:stretch>
            <a:fillRect/>
          </a:stretch>
        </p:blipFill>
        <p:spPr>
          <a:xfrm>
            <a:off x="3932514" y="3400772"/>
            <a:ext cx="1239514" cy="1217724"/>
          </a:xfrm>
          <a:prstGeom prst="rect">
            <a:avLst/>
          </a:prstGeom>
          <a:noFill/>
          <a:ln>
            <a:noFill/>
          </a:ln>
        </p:spPr>
      </p:pic>
      <p:pic>
        <p:nvPicPr>
          <p:cNvPr id="17" name="Picture 12" descr="C:\Users\pc\AppData\Local\Microsoft\Windows\Temporary Internet Files\Content.IE5\MFSGWU2F\MP900411770[1].jpg"/>
          <p:cNvPicPr>
            <a:picLocks noChangeAspect="1"/>
          </p:cNvPicPr>
          <p:nvPr/>
        </p:nvPicPr>
        <p:blipFill>
          <a:blip r:embed="rId13"/>
          <a:srcRect/>
          <a:stretch>
            <a:fillRect/>
          </a:stretch>
        </p:blipFill>
        <p:spPr>
          <a:xfrm>
            <a:off x="2385715" y="3623575"/>
            <a:ext cx="696178" cy="941722"/>
          </a:xfrm>
          <a:prstGeom prst="rect">
            <a:avLst/>
          </a:prstGeom>
          <a:noFill/>
          <a:ln>
            <a:noFill/>
          </a:ln>
        </p:spPr>
      </p:pic>
      <p:cxnSp>
        <p:nvCxnSpPr>
          <p:cNvPr id="18" name="Přímá spojnice 25"/>
          <p:cNvCxnSpPr/>
          <p:nvPr/>
        </p:nvCxnSpPr>
        <p:spPr>
          <a:xfrm flipV="1">
            <a:off x="0" y="4941170"/>
            <a:ext cx="9144000" cy="68315"/>
          </a:xfrm>
          <a:prstGeom prst="straightConnector1">
            <a:avLst/>
          </a:prstGeom>
          <a:noFill/>
          <a:ln w="25402">
            <a:solidFill>
              <a:srgbClr val="000000"/>
            </a:solidFill>
            <a:prstDash val="solid"/>
          </a:ln>
          <a:effectLst>
            <a:outerShdw dist="19997" dir="5400000" algn="tl">
              <a:srgbClr val="000000">
                <a:alpha val="38000"/>
              </a:srgbClr>
            </a:outerShdw>
          </a:effectLst>
        </p:spPr>
      </p:cxnSp>
      <p:sp>
        <p:nvSpPr>
          <p:cNvPr id="19" name="TextovéPole 26"/>
          <p:cNvSpPr txBox="1"/>
          <p:nvPr/>
        </p:nvSpPr>
        <p:spPr>
          <a:xfrm>
            <a:off x="7534235" y="360383"/>
            <a:ext cx="349776" cy="83099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800" b="1" i="0" u="none" strike="noStrike" kern="1200" cap="none" spc="0" baseline="0">
                <a:solidFill>
                  <a:srgbClr val="FF0000"/>
                </a:solidFill>
                <a:uFillTx/>
                <a:latin typeface="Calibri"/>
                <a:ea typeface=""/>
                <a:cs typeface=""/>
              </a:rPr>
              <a:t>.</a:t>
            </a:r>
          </a:p>
        </p:txBody>
      </p:sp>
      <p:sp>
        <p:nvSpPr>
          <p:cNvPr id="20" name="TextovéPole 27"/>
          <p:cNvSpPr txBox="1"/>
          <p:nvPr/>
        </p:nvSpPr>
        <p:spPr>
          <a:xfrm>
            <a:off x="7656508" y="2160553"/>
            <a:ext cx="349776" cy="83099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800" b="1" i="0" u="none" strike="noStrike" kern="1200" cap="none" spc="0" baseline="0">
                <a:solidFill>
                  <a:srgbClr val="FF0000"/>
                </a:solidFill>
                <a:uFillTx/>
                <a:latin typeface="Calibri"/>
                <a:ea typeface=""/>
                <a:cs typeface=""/>
              </a:rPr>
              <a:t>.</a:t>
            </a:r>
          </a:p>
        </p:txBody>
      </p:sp>
      <p:sp>
        <p:nvSpPr>
          <p:cNvPr id="21" name="TextovéPole 28"/>
          <p:cNvSpPr txBox="1"/>
          <p:nvPr/>
        </p:nvSpPr>
        <p:spPr>
          <a:xfrm>
            <a:off x="7709123" y="3556366"/>
            <a:ext cx="349776" cy="830997"/>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800" b="1" i="0" u="none" strike="noStrike" kern="1200" cap="none" spc="0" baseline="0">
                <a:solidFill>
                  <a:srgbClr val="FF0000"/>
                </a:solidFill>
                <a:uFillTx/>
                <a:latin typeface="Calibri"/>
                <a:ea typeface=""/>
                <a:cs typeface=""/>
              </a:rPr>
              <a:t>.</a:t>
            </a:r>
          </a:p>
        </p:txBody>
      </p:sp>
      <p:pic>
        <p:nvPicPr>
          <p:cNvPr id="12" name="Picture 10" descr="C:\Users\pc\AppData\Local\Microsoft\Windows\Temporary Internet Files\Content.IE5\MFSGWU2F\MC900387156[1].jpg"/>
          <p:cNvPicPr>
            <a:picLocks noChangeAspect="1"/>
          </p:cNvPicPr>
          <p:nvPr/>
        </p:nvPicPr>
        <p:blipFill>
          <a:blip r:embed="rId14"/>
          <a:srcRect/>
          <a:stretch>
            <a:fillRect/>
          </a:stretch>
        </p:blipFill>
        <p:spPr>
          <a:xfrm>
            <a:off x="757927" y="5441109"/>
            <a:ext cx="1159047" cy="1159047"/>
          </a:xfrm>
          <a:prstGeom prst="rect">
            <a:avLst/>
          </a:prstGeom>
          <a:noFill/>
          <a:ln>
            <a:noFill/>
          </a:ln>
        </p:spPr>
      </p:pic>
      <p:pic>
        <p:nvPicPr>
          <p:cNvPr id="15" name="Picture 9" descr="C:\Users\pc\AppData\Local\Microsoft\Windows\Temporary Internet Files\Content.IE5\MFSGWU2F\MC900441707[1].png"/>
          <p:cNvPicPr>
            <a:picLocks noChangeAspect="1"/>
          </p:cNvPicPr>
          <p:nvPr/>
        </p:nvPicPr>
        <p:blipFill>
          <a:blip r:embed="rId15"/>
          <a:srcRect/>
          <a:stretch>
            <a:fillRect/>
          </a:stretch>
        </p:blipFill>
        <p:spPr>
          <a:xfrm>
            <a:off x="4042754" y="5511116"/>
            <a:ext cx="1019025" cy="1019025"/>
          </a:xfrm>
          <a:prstGeom prst="rect">
            <a:avLst/>
          </a:prstGeom>
          <a:noFill/>
          <a:ln>
            <a:noFill/>
          </a:ln>
        </p:spPr>
      </p:pic>
      <p:pic>
        <p:nvPicPr>
          <p:cNvPr id="3" name="Picture 6" descr="C:\Users\pc\AppData\Local\Microsoft\Windows\Temporary Internet Files\Content.IE5\G9HC2RKH\MC900359857[1].wmf"/>
          <p:cNvPicPr>
            <a:picLocks noChangeAspect="1"/>
          </p:cNvPicPr>
          <p:nvPr/>
        </p:nvPicPr>
        <p:blipFill>
          <a:blip r:embed="rId16"/>
          <a:srcRect/>
          <a:stretch>
            <a:fillRect/>
          </a:stretch>
        </p:blipFill>
        <p:spPr>
          <a:xfrm>
            <a:off x="6732361" y="5611188"/>
            <a:ext cx="1603757" cy="664009"/>
          </a:xfrm>
          <a:prstGeom prst="rect">
            <a:avLst/>
          </a:prstGeom>
          <a:noFill/>
          <a:ln>
            <a:noFill/>
          </a:ln>
        </p:spPr>
      </p:pic>
    </p:spTree>
    <p:extLst>
      <p:ext uri="{BB962C8B-B14F-4D97-AF65-F5344CB8AC3E}">
        <p14:creationId xmlns:p14="http://schemas.microsoft.com/office/powerpoint/2010/main" val="33585551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3"/>
                    </p:tgtEl>
                  </p:cond>
                </p:stCondLst>
                <p:childTnLst>
                  <p:par>
                    <p:cTn id="3" fill="hold">
                      <p:stCondLst>
                        <p:cond evt="onBegin" delay="0">
                          <p:tn val="2"/>
                        </p:cond>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3837 0.01133 L 0.02257 -0.74416 ">
                                      <p:cBhvr>
                                        <p:cTn id="6" dur="2000" fill="hold"/>
                                        <p:tgtEl>
                                          <p:spTgt spid="3"/>
                                        </p:tgtEl>
                                        <p:attrNameLst>
                                          <p:attrName>ppt_x</p:attrName>
                                        </p:attrNameLst>
                                      </p:cBhvr>
                                    </p:animMotion>
                                  </p:childTnLst>
                                </p:cTn>
                              </p:par>
                            </p:childTnLst>
                          </p:cTn>
                        </p:par>
                      </p:childTnLst>
                    </p:cTn>
                  </p:par>
                </p:childTnLst>
              </p:cTn>
              <p:nextCondLst>
                <p:cond evt="onClick" delay="0">
                  <p:tgtEl>
                    <p:spTgt spid="3"/>
                  </p:tgtEl>
                </p:cond>
              </p:nextCondLst>
            </p:seq>
            <p:seq concurrent="1" nextAc="seek">
              <p:cTn id="7" dur="indefinite" nodeType="interactiveSeq">
                <p:stCondLst>
                  <p:cond evt="onClick" delay="0">
                    <p:tgtEl>
                      <p:spTgt spid="15"/>
                    </p:tgtEl>
                  </p:cond>
                </p:stCondLst>
                <p:childTnLst>
                  <p:par>
                    <p:cTn id="8" fill="hold">
                      <p:stCondLst>
                        <p:cond evt="onBegin" delay="0">
                          <p:tn val="7"/>
                        </p:cond>
                      </p:stCondLst>
                      <p:childTnLst>
                        <p:par>
                          <p:cTn id="9" fill="hold">
                            <p:stCondLst>
                              <p:cond delay="0"/>
                            </p:stCondLst>
                            <p:childTnLst>
                              <p:par>
                                <p:cTn id="10" presetID="42" presetClass="path" presetSubtype="0" accel="50000" decel="50000" fill="hold" nodeType="clickEffect">
                                  <p:stCondLst>
                                    <p:cond delay="0"/>
                                  </p:stCondLst>
                                  <p:childTnLst>
                                    <p:animMotion origin="layout" path="M 3.33333E-6 1.36711E-6 L 0.37222 -0.28314 ">
                                      <p:cBhvr>
                                        <p:cTn id="11" dur="2000" fill="hold"/>
                                        <p:tgtEl>
                                          <p:spTgt spid="15"/>
                                        </p:tgtEl>
                                        <p:attrNameLst>
                                          <p:attrName>ppt_x</p:attrName>
                                        </p:attrNameLst>
                                      </p:cBhvr>
                                    </p:animMotion>
                                  </p:childTnLst>
                                </p:cTn>
                              </p:par>
                            </p:childTnLst>
                          </p:cTn>
                        </p:par>
                      </p:childTnLst>
                    </p:cTn>
                  </p:par>
                </p:childTnLst>
              </p:cTn>
              <p:nextCondLst>
                <p:cond evt="onClick" delay="0">
                  <p:tgtEl>
                    <p:spTgt spid="15"/>
                  </p:tgtEl>
                </p:cond>
              </p:nextCondLst>
            </p:seq>
            <p:seq concurrent="1" nextAc="seek">
              <p:cTn id="12" dur="indefinite" nodeType="interactiveSeq">
                <p:stCondLst>
                  <p:cond evt="onClick" delay="0">
                    <p:tgtEl>
                      <p:spTgt spid="12"/>
                    </p:tgtEl>
                  </p:cond>
                </p:stCondLst>
                <p:childTnLst>
                  <p:par>
                    <p:cTn id="13" fill="hold">
                      <p:stCondLst>
                        <p:cond evt="onBegin" delay="0">
                          <p:tn val="12"/>
                        </p:cond>
                      </p:stCondLst>
                      <p:childTnLst>
                        <p:par>
                          <p:cTn id="14" fill="hold">
                            <p:stCondLst>
                              <p:cond delay="0"/>
                            </p:stCondLst>
                            <p:childTnLst>
                              <p:par>
                                <p:cTn id="15" presetID="42" presetClass="path" presetSubtype="0" accel="50000" decel="50000" fill="hold" nodeType="clickEffect">
                                  <p:stCondLst>
                                    <p:cond delay="0"/>
                                  </p:stCondLst>
                                  <p:childTnLst>
                                    <p:animMotion origin="layout" path="M -5.55556E-7 1.36711E-6 L 0.71615 -0.48254 ">
                                      <p:cBhvr>
                                        <p:cTn id="16" dur="2000" fill="hold"/>
                                        <p:tgtEl>
                                          <p:spTgt spid="12"/>
                                        </p:tgtEl>
                                        <p:attrNameLst>
                                          <p:attrName>ppt_x</p:attrName>
                                        </p:attrNameLst>
                                      </p:cBhvr>
                                    </p:animMotion>
                                  </p:childTnLst>
                                </p:cTn>
                              </p:par>
                            </p:childTnLst>
                          </p:cTn>
                        </p:par>
                      </p:childTnLst>
                    </p:cTn>
                  </p:par>
                </p:childTnLst>
              </p:cTn>
              <p:nextCondLst>
                <p:cond evt="onClick" delay="0">
                  <p:tgtEl>
                    <p:spTgt spid="1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67544" y="404664"/>
            <a:ext cx="4559325" cy="707886"/>
          </a:xfrm>
          <a:prstGeom prst="rect">
            <a:avLst/>
          </a:prstGeom>
          <a:noFill/>
        </p:spPr>
        <p:txBody>
          <a:bodyPr wrap="none" rtlCol="0">
            <a:spAutoFit/>
          </a:bodyPr>
          <a:lstStyle/>
          <a:p>
            <a:r>
              <a:rPr lang="cs-CZ" sz="2000" b="1" dirty="0" smtClean="0">
                <a:solidFill>
                  <a:srgbClr val="FF0000"/>
                </a:solidFill>
              </a:rPr>
              <a:t>Co do řady nepatří? Škrtni!</a:t>
            </a:r>
          </a:p>
          <a:p>
            <a:r>
              <a:rPr lang="cs-CZ" sz="2000" b="1" dirty="0" smtClean="0">
                <a:solidFill>
                  <a:srgbClr val="FF0000"/>
                </a:solidFill>
              </a:rPr>
              <a:t>Vždy přemýšlej </a:t>
            </a:r>
            <a:r>
              <a:rPr lang="cs-CZ" sz="2000" b="1" smtClean="0">
                <a:solidFill>
                  <a:srgbClr val="FF0000"/>
                </a:solidFill>
              </a:rPr>
              <a:t>o hlásce </a:t>
            </a:r>
            <a:r>
              <a:rPr lang="cs-CZ" sz="2000" b="1" dirty="0" smtClean="0">
                <a:solidFill>
                  <a:srgbClr val="FF0000"/>
                </a:solidFill>
              </a:rPr>
              <a:t>na </a:t>
            </a:r>
            <a:r>
              <a:rPr lang="cs-CZ" sz="2000" b="1" smtClean="0">
                <a:solidFill>
                  <a:srgbClr val="FF0000"/>
                </a:solidFill>
              </a:rPr>
              <a:t>začátku slova.</a:t>
            </a:r>
            <a:endParaRPr lang="cs-CZ" sz="2000" b="1" dirty="0">
              <a:solidFill>
                <a:srgbClr val="FF0000"/>
              </a:solidFill>
            </a:endParaRPr>
          </a:p>
        </p:txBody>
      </p:sp>
    </p:spTree>
    <p:extLst>
      <p:ext uri="{BB962C8B-B14F-4D97-AF65-F5344CB8AC3E}">
        <p14:creationId xmlns:p14="http://schemas.microsoft.com/office/powerpoint/2010/main" val="24301571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pattFill prst="pct25">
          <a:fgClr>
            <a:schemeClr val="accent6"/>
          </a:fgClr>
          <a:bgClr>
            <a:schemeClr val="bg1"/>
          </a:bgClr>
        </a:pattFill>
        <a:effectLst/>
      </p:bgPr>
    </p:bg>
    <p:spTree>
      <p:nvGrpSpPr>
        <p:cNvPr id="1" name=""/>
        <p:cNvGrpSpPr/>
        <p:nvPr/>
      </p:nvGrpSpPr>
      <p:grpSpPr>
        <a:xfrm>
          <a:off x="0" y="0"/>
          <a:ext cx="0" cy="0"/>
          <a:chOff x="0" y="0"/>
          <a:chExt cx="0" cy="0"/>
        </a:xfrm>
      </p:grpSpPr>
      <p:pic>
        <p:nvPicPr>
          <p:cNvPr id="2" name="Picture 2" descr="C:\Users\pc\AppData\Local\Microsoft\Windows\Temporary Internet Files\Content.IE5\0W3ZSVZK\MC900290459[1].wmf"/>
          <p:cNvPicPr>
            <a:picLocks noChangeAspect="1"/>
          </p:cNvPicPr>
          <p:nvPr/>
        </p:nvPicPr>
        <p:blipFill>
          <a:blip r:embed="rId2"/>
          <a:srcRect/>
          <a:stretch>
            <a:fillRect/>
          </a:stretch>
        </p:blipFill>
        <p:spPr>
          <a:xfrm>
            <a:off x="2426063" y="5321375"/>
            <a:ext cx="1075718" cy="1109651"/>
          </a:xfrm>
          <a:prstGeom prst="rect">
            <a:avLst/>
          </a:prstGeom>
          <a:noFill/>
          <a:ln>
            <a:noFill/>
          </a:ln>
        </p:spPr>
      </p:pic>
      <p:pic>
        <p:nvPicPr>
          <p:cNvPr id="3" name="Picture 6" descr="C:\Users\pc\AppData\Local\Microsoft\Windows\Temporary Internet Files\Content.IE5\G9HC2RKH\MC900359857[1].wmf"/>
          <p:cNvPicPr>
            <a:picLocks noChangeAspect="1"/>
          </p:cNvPicPr>
          <p:nvPr/>
        </p:nvPicPr>
        <p:blipFill>
          <a:blip r:embed="rId3"/>
          <a:srcRect/>
          <a:stretch>
            <a:fillRect/>
          </a:stretch>
        </p:blipFill>
        <p:spPr>
          <a:xfrm>
            <a:off x="7416927" y="5351790"/>
            <a:ext cx="1364421" cy="564916"/>
          </a:xfrm>
          <a:prstGeom prst="rect">
            <a:avLst/>
          </a:prstGeom>
          <a:noFill/>
          <a:ln>
            <a:noFill/>
          </a:ln>
        </p:spPr>
      </p:pic>
      <p:pic>
        <p:nvPicPr>
          <p:cNvPr id="4" name="Picture 7" descr="C:\Users\pc\AppData\Local\Microsoft\Windows\Temporary Internet Files\Content.IE5\J12X6UJ6\MP900406500[1].jpg"/>
          <p:cNvPicPr>
            <a:picLocks noChangeAspect="1"/>
          </p:cNvPicPr>
          <p:nvPr/>
        </p:nvPicPr>
        <p:blipFill>
          <a:blip r:embed="rId4"/>
          <a:srcRect/>
          <a:stretch>
            <a:fillRect/>
          </a:stretch>
        </p:blipFill>
        <p:spPr>
          <a:xfrm>
            <a:off x="539552" y="5473308"/>
            <a:ext cx="1235226" cy="805787"/>
          </a:xfrm>
          <a:prstGeom prst="rect">
            <a:avLst/>
          </a:prstGeom>
          <a:noFill/>
          <a:ln>
            <a:noFill/>
          </a:ln>
        </p:spPr>
      </p:pic>
      <p:pic>
        <p:nvPicPr>
          <p:cNvPr id="5" name="Picture 8" descr="C:\Users\pc\AppData\Local\Microsoft\Windows\Temporary Internet Files\Content.IE5\0W3ZSVZK\MC900436372[1].png"/>
          <p:cNvPicPr>
            <a:picLocks noChangeAspect="1"/>
          </p:cNvPicPr>
          <p:nvPr/>
        </p:nvPicPr>
        <p:blipFill>
          <a:blip r:embed="rId5"/>
          <a:srcRect/>
          <a:stretch>
            <a:fillRect/>
          </a:stretch>
        </p:blipFill>
        <p:spPr>
          <a:xfrm>
            <a:off x="7656508" y="2789476"/>
            <a:ext cx="1190951" cy="1190951"/>
          </a:xfrm>
          <a:prstGeom prst="rect">
            <a:avLst/>
          </a:prstGeom>
          <a:noFill/>
          <a:ln>
            <a:noFill/>
          </a:ln>
        </p:spPr>
      </p:pic>
      <p:pic>
        <p:nvPicPr>
          <p:cNvPr id="6" name="Picture 10" descr="C:\Users\pc\AppData\Local\Microsoft\Windows\Temporary Internet Files\Content.IE5\G9HC2RKH\MP900427744[1].jpg"/>
          <p:cNvPicPr>
            <a:picLocks noChangeAspect="1"/>
          </p:cNvPicPr>
          <p:nvPr/>
        </p:nvPicPr>
        <p:blipFill>
          <a:blip r:embed="rId6"/>
          <a:srcRect/>
          <a:stretch>
            <a:fillRect/>
          </a:stretch>
        </p:blipFill>
        <p:spPr>
          <a:xfrm>
            <a:off x="5614648" y="4946629"/>
            <a:ext cx="1338873" cy="1338873"/>
          </a:xfrm>
          <a:prstGeom prst="rect">
            <a:avLst/>
          </a:prstGeom>
          <a:noFill/>
          <a:ln>
            <a:noFill/>
          </a:ln>
        </p:spPr>
      </p:pic>
      <p:sp>
        <p:nvSpPr>
          <p:cNvPr id="7" name="TextovéPole 18"/>
          <p:cNvSpPr txBox="1"/>
          <p:nvPr/>
        </p:nvSpPr>
        <p:spPr>
          <a:xfrm>
            <a:off x="731721" y="5775990"/>
            <a:ext cx="184727"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2000" b="1" i="0" u="none" strike="noStrike" kern="1200" cap="none" spc="0" baseline="0">
              <a:solidFill>
                <a:srgbClr val="000000"/>
              </a:solidFill>
              <a:uFillTx/>
              <a:latin typeface="Calibri"/>
              <a:ea typeface=""/>
              <a:cs typeface=""/>
            </a:endParaRPr>
          </a:p>
        </p:txBody>
      </p:sp>
      <p:pic>
        <p:nvPicPr>
          <p:cNvPr id="8" name="Picture 3" descr="C:\Users\pc\AppData\Local\Microsoft\Windows\Temporary Internet Files\Content.IE5\J12X6UJ6\MC900441357[1].png"/>
          <p:cNvPicPr>
            <a:picLocks noChangeAspect="1"/>
          </p:cNvPicPr>
          <p:nvPr/>
        </p:nvPicPr>
        <p:blipFill>
          <a:blip r:embed="rId7"/>
          <a:srcRect/>
          <a:stretch>
            <a:fillRect/>
          </a:stretch>
        </p:blipFill>
        <p:spPr>
          <a:xfrm>
            <a:off x="7621474" y="399129"/>
            <a:ext cx="955328" cy="955328"/>
          </a:xfrm>
          <a:prstGeom prst="rect">
            <a:avLst/>
          </a:prstGeom>
          <a:noFill/>
          <a:ln>
            <a:noFill/>
          </a:ln>
        </p:spPr>
      </p:pic>
      <p:pic>
        <p:nvPicPr>
          <p:cNvPr id="9" name="Picture 8" descr="C:\Users\pc\AppData\Local\Microsoft\Windows\Temporary Internet Files\Content.IE5\UBCK7WHC\MC900441793[1].png"/>
          <p:cNvPicPr>
            <a:picLocks noChangeAspect="1"/>
          </p:cNvPicPr>
          <p:nvPr/>
        </p:nvPicPr>
        <p:blipFill>
          <a:blip r:embed="rId8"/>
          <a:srcRect/>
          <a:stretch>
            <a:fillRect/>
          </a:stretch>
        </p:blipFill>
        <p:spPr>
          <a:xfrm>
            <a:off x="336769" y="351749"/>
            <a:ext cx="955328" cy="955328"/>
          </a:xfrm>
          <a:prstGeom prst="rect">
            <a:avLst/>
          </a:prstGeom>
          <a:noFill/>
          <a:ln>
            <a:noFill/>
          </a:ln>
        </p:spPr>
      </p:pic>
      <p:pic>
        <p:nvPicPr>
          <p:cNvPr id="10" name="Picture 6" descr="C:\Users\pc\AppData\Local\Microsoft\Windows\Temporary Internet Files\Content.IE5\0W3ZSVZK\MC900441776[1].png"/>
          <p:cNvPicPr>
            <a:picLocks noChangeAspect="1"/>
          </p:cNvPicPr>
          <p:nvPr/>
        </p:nvPicPr>
        <p:blipFill>
          <a:blip r:embed="rId9"/>
          <a:srcRect/>
          <a:stretch>
            <a:fillRect/>
          </a:stretch>
        </p:blipFill>
        <p:spPr>
          <a:xfrm>
            <a:off x="4285317" y="386057"/>
            <a:ext cx="886711" cy="886711"/>
          </a:xfrm>
          <a:prstGeom prst="rect">
            <a:avLst/>
          </a:prstGeom>
          <a:noFill/>
          <a:ln>
            <a:noFill/>
          </a:ln>
        </p:spPr>
      </p:pic>
      <p:pic>
        <p:nvPicPr>
          <p:cNvPr id="11" name="Picture 4" descr="C:\Users\pc\AppData\Local\Microsoft\Windows\Temporary Internet Files\Content.IE5\G9HC2RKH\MP900406517[1].jpg"/>
          <p:cNvPicPr>
            <a:picLocks noChangeAspect="1"/>
          </p:cNvPicPr>
          <p:nvPr/>
        </p:nvPicPr>
        <p:blipFill>
          <a:blip r:embed="rId10"/>
          <a:srcRect/>
          <a:stretch>
            <a:fillRect/>
          </a:stretch>
        </p:blipFill>
        <p:spPr>
          <a:xfrm>
            <a:off x="5884722" y="2842082"/>
            <a:ext cx="706328" cy="1058966"/>
          </a:xfrm>
          <a:prstGeom prst="rect">
            <a:avLst/>
          </a:prstGeom>
          <a:noFill/>
          <a:ln>
            <a:noFill/>
          </a:ln>
        </p:spPr>
      </p:pic>
      <p:pic>
        <p:nvPicPr>
          <p:cNvPr id="12" name="Picture 10" descr="C:\Users\pc\AppData\Local\Microsoft\Windows\Temporary Internet Files\Content.IE5\MFSGWU2F\MC900387156[1].jpg"/>
          <p:cNvPicPr>
            <a:picLocks noChangeAspect="1"/>
          </p:cNvPicPr>
          <p:nvPr/>
        </p:nvPicPr>
        <p:blipFill>
          <a:blip r:embed="rId11"/>
          <a:srcRect/>
          <a:stretch>
            <a:fillRect/>
          </a:stretch>
        </p:blipFill>
        <p:spPr>
          <a:xfrm>
            <a:off x="5785102" y="105168"/>
            <a:ext cx="1159047" cy="1159047"/>
          </a:xfrm>
          <a:prstGeom prst="rect">
            <a:avLst/>
          </a:prstGeom>
          <a:noFill/>
          <a:ln>
            <a:noFill/>
          </a:ln>
        </p:spPr>
      </p:pic>
      <p:pic>
        <p:nvPicPr>
          <p:cNvPr id="13" name="Picture 7" descr="C:\Users\pc\AppData\Local\Microsoft\Windows\Temporary Internet Files\Content.IE5\MFSGWU2F\MC900371414[1].wmf"/>
          <p:cNvPicPr>
            <a:picLocks noChangeAspect="1"/>
          </p:cNvPicPr>
          <p:nvPr/>
        </p:nvPicPr>
        <p:blipFill>
          <a:blip r:embed="rId12"/>
          <a:srcRect/>
          <a:stretch>
            <a:fillRect/>
          </a:stretch>
        </p:blipFill>
        <p:spPr>
          <a:xfrm>
            <a:off x="2183578" y="2743382"/>
            <a:ext cx="1080116" cy="1314779"/>
          </a:xfrm>
          <a:prstGeom prst="rect">
            <a:avLst/>
          </a:prstGeom>
          <a:noFill/>
          <a:ln>
            <a:noFill/>
          </a:ln>
        </p:spPr>
      </p:pic>
      <p:pic>
        <p:nvPicPr>
          <p:cNvPr id="14" name="Picture 3" descr="C:\Users\pc\AppData\Local\Microsoft\Windows\Temporary Internet Files\Content.IE5\G9HC2RKH\MC900441398[1].wmf"/>
          <p:cNvPicPr>
            <a:picLocks noChangeAspect="1"/>
          </p:cNvPicPr>
          <p:nvPr/>
        </p:nvPicPr>
        <p:blipFill>
          <a:blip r:embed="rId13"/>
          <a:srcRect/>
          <a:stretch>
            <a:fillRect/>
          </a:stretch>
        </p:blipFill>
        <p:spPr>
          <a:xfrm>
            <a:off x="410881" y="2922782"/>
            <a:ext cx="1011134" cy="946596"/>
          </a:xfrm>
          <a:prstGeom prst="rect">
            <a:avLst/>
          </a:prstGeom>
          <a:noFill/>
          <a:ln>
            <a:noFill/>
          </a:ln>
        </p:spPr>
      </p:pic>
      <p:pic>
        <p:nvPicPr>
          <p:cNvPr id="15" name="Picture 9" descr="C:\Users\pc\AppData\Local\Microsoft\Windows\Temporary Internet Files\Content.IE5\MFSGWU2F\MC900441707[1].png"/>
          <p:cNvPicPr>
            <a:picLocks noChangeAspect="1"/>
          </p:cNvPicPr>
          <p:nvPr/>
        </p:nvPicPr>
        <p:blipFill>
          <a:blip r:embed="rId14"/>
          <a:srcRect/>
          <a:stretch>
            <a:fillRect/>
          </a:stretch>
        </p:blipFill>
        <p:spPr>
          <a:xfrm>
            <a:off x="4033620" y="5266477"/>
            <a:ext cx="1019025" cy="1019025"/>
          </a:xfrm>
          <a:prstGeom prst="rect">
            <a:avLst/>
          </a:prstGeom>
          <a:noFill/>
          <a:ln>
            <a:noFill/>
          </a:ln>
        </p:spPr>
      </p:pic>
      <p:pic>
        <p:nvPicPr>
          <p:cNvPr id="16" name="Picture 2" descr="C:\Users\pc\AppData\Local\Microsoft\Windows\Temporary Internet Files\Content.IE5\0W3ZSVZK\MC900441392[1].wmf"/>
          <p:cNvPicPr>
            <a:picLocks noChangeAspect="1"/>
          </p:cNvPicPr>
          <p:nvPr/>
        </p:nvPicPr>
        <p:blipFill>
          <a:blip r:embed="rId15"/>
          <a:srcRect/>
          <a:stretch>
            <a:fillRect/>
          </a:stretch>
        </p:blipFill>
        <p:spPr>
          <a:xfrm>
            <a:off x="4108915" y="2762703"/>
            <a:ext cx="1239514" cy="1217724"/>
          </a:xfrm>
          <a:prstGeom prst="rect">
            <a:avLst/>
          </a:prstGeom>
          <a:noFill/>
          <a:ln>
            <a:noFill/>
          </a:ln>
        </p:spPr>
      </p:pic>
      <p:pic>
        <p:nvPicPr>
          <p:cNvPr id="17" name="Picture 12" descr="C:\Users\pc\AppData\Local\Microsoft\Windows\Temporary Internet Files\Content.IE5\MFSGWU2F\MP900411770[1].jpg"/>
          <p:cNvPicPr>
            <a:picLocks noChangeAspect="1"/>
          </p:cNvPicPr>
          <p:nvPr/>
        </p:nvPicPr>
        <p:blipFill>
          <a:blip r:embed="rId16"/>
          <a:srcRect/>
          <a:stretch>
            <a:fillRect/>
          </a:stretch>
        </p:blipFill>
        <p:spPr>
          <a:xfrm>
            <a:off x="2267744" y="365355"/>
            <a:ext cx="696178" cy="941722"/>
          </a:xfrm>
          <a:prstGeom prst="rect">
            <a:avLst/>
          </a:prstGeom>
          <a:noFill/>
          <a:ln>
            <a:noFill/>
          </a:ln>
        </p:spPr>
      </p:pic>
    </p:spTree>
    <p:extLst>
      <p:ext uri="{BB962C8B-B14F-4D97-AF65-F5344CB8AC3E}">
        <p14:creationId xmlns:p14="http://schemas.microsoft.com/office/powerpoint/2010/main" val="36882623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noGrp="1"/>
          </p:cNvSpPr>
          <p:nvPr>
            <p:ph idx="1"/>
          </p:nvPr>
        </p:nvSpPr>
        <p:spPr>
          <a:xfrm>
            <a:off x="251524" y="116631"/>
            <a:ext cx="8435275" cy="6009528"/>
          </a:xfrm>
        </p:spPr>
        <p:txBody>
          <a:bodyPr/>
          <a:lstStyle/>
          <a:p>
            <a:pPr marL="0" lvl="0" indent="0">
              <a:buNone/>
            </a:pPr>
            <a:r>
              <a:rPr lang="cs-CZ"/>
              <a:t>Zdroje a citace: Microsoft - Office klipart</a:t>
            </a:r>
          </a:p>
        </p:txBody>
      </p:sp>
    </p:spTree>
    <p:extLst>
      <p:ext uri="{BB962C8B-B14F-4D97-AF65-F5344CB8AC3E}">
        <p14:creationId xmlns:p14="http://schemas.microsoft.com/office/powerpoint/2010/main" val="33828010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409</Words>
  <Application>Microsoft Office PowerPoint</Application>
  <PresentationFormat>Předvádění na obrazovce (4:3)</PresentationFormat>
  <Paragraphs>75</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Slabiky II. VY_32_INOVACE_1B_07 Číslo projektu: CZ.1.07/1.5.00/34.1056</vt:lpstr>
      <vt:lpstr>Prezentace aplikace PowerPoint</vt:lpstr>
      <vt:lpstr>Prezentace aplikace PowerPoint</vt:lpstr>
      <vt:lpstr>Prezentace aplikace PowerPoint</vt:lpstr>
      <vt:lpstr>Prezentace aplikace PowerPoint</vt:lpstr>
      <vt:lpstr>Doplň do slova správnou slabiku. Klikni na ni. </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Slabiky II. VY_32_INOVACE_1B_07 Číslo projektu: CZ.1.07/1.5.00/34.1056</dc:title>
  <dc:creator>pc</dc:creator>
  <cp:lastModifiedBy>pc</cp:lastModifiedBy>
  <cp:revision>17</cp:revision>
  <dcterms:created xsi:type="dcterms:W3CDTF">2013-08-09T16:11:45Z</dcterms:created>
  <dcterms:modified xsi:type="dcterms:W3CDTF">2013-12-08T19:01:01Z</dcterms:modified>
</cp:coreProperties>
</file>