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4" r:id="rId2"/>
    <p:sldId id="269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70" r:id="rId15"/>
    <p:sldId id="272" r:id="rId16"/>
    <p:sldId id="271" r:id="rId17"/>
  </p:sldIdLst>
  <p:sldSz cx="9144000" cy="6858000" type="screen4x3"/>
  <p:notesSz cx="6815138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1" autoAdjust="0"/>
  </p:normalViewPr>
  <p:slideViewPr>
    <p:cSldViewPr>
      <p:cViewPr varScale="1">
        <p:scale>
          <a:sx n="87" d="100"/>
          <a:sy n="87" d="100"/>
        </p:scale>
        <p:origin x="-330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F100E5-95DC-446D-9197-C3FF97A0FEB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4CFEA-A4E8-4B56-B1EB-964251647B93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1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2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9427962"/>
              </p:ext>
            </p:extLst>
          </p:nvPr>
        </p:nvGraphicFramePr>
        <p:xfrm>
          <a:off x="1259632" y="3140968"/>
          <a:ext cx="6768751" cy="17668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42127"/>
                <a:gridCol w="5126624"/>
              </a:tblGrid>
              <a:tr h="3050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0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0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VY_32_INOVACE_365_PODSTATNÁ</a:t>
                      </a:r>
                      <a:r>
                        <a:rPr lang="cs-CZ" sz="1100" baseline="0" dirty="0" smtClean="0">
                          <a:effectLst/>
                        </a:rPr>
                        <a:t> JMÉNA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59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SKLOŇOVÁNÍ, URČOVÁNÍ PODSTATNÝCH JMEN, HROMADNÁ</a:t>
                      </a:r>
                      <a:r>
                        <a:rPr lang="cs-CZ" sz="1100" baseline="0" dirty="0" smtClean="0">
                          <a:effectLst/>
                        </a:rPr>
                        <a:t> A POMNOŽNÁ PODSTATNÁ JMÉNA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2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49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576" y="991300"/>
            <a:ext cx="618692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768475" y="3413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768475" y="38703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768475" y="38703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845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803176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80920" cy="5256584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Prezentace je určena žákům 4. tříd v Českém jazyce jako procvičování.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Žáci si procvičí vše o učivu – podstatná jména, více se soustředí na pomnožná a hromadná, toto učivo je novější.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/>
              </a:rPr>
              <a:t>U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 jednotlivých snímcích se vše snaží správně doplnit a roztřídit např. ( mužský rod životný a neživotný atd.) ihned následuje kontrola.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Snímek č. 12 skloňují podle obrázků číslo jednotné i množné.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Na závěr si vyplní pracovní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list, přiložený </a:t>
            </a:r>
            <a:r>
              <a:rPr lang="cs-CZ" b="1" smtClean="0">
                <a:solidFill>
                  <a:schemeClr val="accent6">
                    <a:lumMod val="50000"/>
                  </a:schemeClr>
                </a:solidFill>
                <a:effectLst/>
              </a:rPr>
              <a:t>na konci prezentace.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effectLst/>
            </a:endParaRPr>
          </a:p>
          <a:p>
            <a:endParaRPr lang="cs-CZ" b="1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07779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38200" y="1433513"/>
            <a:ext cx="8305800" cy="3219450"/>
          </a:xfrm>
        </p:spPr>
        <p:txBody>
          <a:bodyPr/>
          <a:lstStyle/>
          <a:p>
            <a:r>
              <a:rPr lang="cs-CZ" sz="8000" b="1" dirty="0" smtClean="0">
                <a:solidFill>
                  <a:srgbClr val="FFFF00"/>
                </a:solidFill>
              </a:rPr>
              <a:t>PODSTATNÁ JMÉNA</a:t>
            </a:r>
            <a:endParaRPr lang="cs-CZ" sz="8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230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 idx="4294967295"/>
          </p:nvPr>
        </p:nvSpPr>
        <p:spPr>
          <a:xfrm>
            <a:off x="1802532" y="2072816"/>
            <a:ext cx="5826968" cy="126112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Jsou to názvy:</a:t>
            </a:r>
            <a:endParaRPr lang="cs-CZ" sz="7200" b="1" dirty="0">
              <a:solidFill>
                <a:srgbClr val="FFFF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89025" y="3094062"/>
            <a:ext cx="1245207" cy="576064"/>
          </a:xfrm>
          <a:prstGeom prst="ellipse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osob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551536" y="3576600"/>
            <a:ext cx="1296144" cy="648072"/>
          </a:xfrm>
          <a:prstGeom prst="ellipse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věcí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895352" y="5264100"/>
            <a:ext cx="2304256" cy="721072"/>
          </a:xfrm>
          <a:prstGeom prst="ellipse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vlastností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164288" y="1323480"/>
            <a:ext cx="1371352" cy="599008"/>
          </a:xfrm>
          <a:prstGeom prst="ellipse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dějů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295525" y="1017216"/>
            <a:ext cx="1584176" cy="648072"/>
          </a:xfrm>
          <a:prstGeom prst="ellipse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zvířat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701" y="27980"/>
            <a:ext cx="2238871" cy="2238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25" y="3613832"/>
            <a:ext cx="2163142" cy="2163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974" y="3235174"/>
            <a:ext cx="2389014" cy="2389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765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8801" y="741035"/>
            <a:ext cx="76256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Šašek, lenost, malování, kůň, boxer, nit, psaní, upřímnost, kolo, vlk, slon, táta, okno, ohebnost   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11460" y="4653136"/>
            <a:ext cx="3200400" cy="1524000"/>
          </a:xfrm>
        </p:spPr>
        <p:txBody>
          <a:bodyPr/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9" name="Zástupný symbol pro text 6"/>
          <p:cNvSpPr txBox="1">
            <a:spLocks/>
          </p:cNvSpPr>
          <p:nvPr/>
        </p:nvSpPr>
        <p:spPr>
          <a:xfrm>
            <a:off x="306311" y="1738328"/>
            <a:ext cx="3200400" cy="1629226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solidFill>
              <a:srgbClr val="FFC000"/>
            </a:solidFill>
            <a:prstDash val="solid"/>
          </a:ln>
          <a:effectLst/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0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10" name="Zástupný symbol pro text 6"/>
          <p:cNvSpPr txBox="1">
            <a:spLocks/>
          </p:cNvSpPr>
          <p:nvPr/>
        </p:nvSpPr>
        <p:spPr>
          <a:xfrm>
            <a:off x="5724128" y="4407024"/>
            <a:ext cx="3200400" cy="1524000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solidFill>
              <a:srgbClr val="FFC000"/>
            </a:solidFill>
            <a:prstDash val="solid"/>
          </a:ln>
          <a:effectLst/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0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12" name="Zástupný symbol pro text 6"/>
          <p:cNvSpPr txBox="1">
            <a:spLocks/>
          </p:cNvSpPr>
          <p:nvPr/>
        </p:nvSpPr>
        <p:spPr>
          <a:xfrm>
            <a:off x="5630088" y="1843554"/>
            <a:ext cx="3200400" cy="1524000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solidFill>
              <a:srgbClr val="FFC000"/>
            </a:solidFill>
            <a:prstDash val="solid"/>
          </a:ln>
          <a:effectLst/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0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13" name="Zástupný symbol pro text 6"/>
          <p:cNvSpPr txBox="1">
            <a:spLocks/>
          </p:cNvSpPr>
          <p:nvPr/>
        </p:nvSpPr>
        <p:spPr>
          <a:xfrm>
            <a:off x="251520" y="4574262"/>
            <a:ext cx="3849960" cy="1807066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solidFill>
              <a:srgbClr val="FFC000"/>
            </a:solidFill>
            <a:prstDash val="solid"/>
          </a:ln>
          <a:effectLst/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0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14" name="Zástupný symbol pro text 6"/>
          <p:cNvSpPr txBox="1">
            <a:spLocks/>
          </p:cNvSpPr>
          <p:nvPr/>
        </p:nvSpPr>
        <p:spPr>
          <a:xfrm>
            <a:off x="2865978" y="3050262"/>
            <a:ext cx="3200400" cy="1524000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solidFill>
              <a:srgbClr val="FFC000"/>
            </a:solidFill>
            <a:prstDash val="solid"/>
          </a:ln>
          <a:effectLst/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0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8412" y="2212886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šašek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97855" y="2605554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boxer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14104" y="5371946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lenost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20235" y="5746358"/>
            <a:ext cx="1245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upřímnost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24773" y="3713376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25433" y="3812262"/>
            <a:ext cx="73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psaní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55212" y="2760370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kůň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759188" y="2655496"/>
            <a:ext cx="484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vlk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09137" y="5123234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kolo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27347" y="5371400"/>
            <a:ext cx="478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nit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64392" y="184355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OSOBY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17074" y="2155900"/>
            <a:ext cx="1271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ZVÍŘATA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53422" y="4612486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VĚCI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438825" y="4799816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VLASTNOSTI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007558" y="3243302"/>
            <a:ext cx="917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DĚJE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326248" y="216224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táta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066378" y="2605554"/>
            <a:ext cx="6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slon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664611" y="4911982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okno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7601" y="5199280"/>
            <a:ext cx="1168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ohebnost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98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5688632" cy="887760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Ukazujeme si na ně: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" name="Zástupný symbol pro obrázek 11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0108" y="731540"/>
            <a:ext cx="2730624" cy="2730624"/>
          </a:xfrm>
          <a:ln>
            <a:solidFill>
              <a:schemeClr val="accent6">
                <a:lumMod val="50000"/>
                <a:alpha val="50000"/>
              </a:schemeClr>
            </a:solidFill>
          </a:ln>
        </p:spPr>
      </p:pic>
      <p:pic>
        <p:nvPicPr>
          <p:cNvPr id="8" name="Zástupný symbol pro obrázek 7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16016" y="3749216"/>
            <a:ext cx="2524100" cy="2524100"/>
          </a:xfrm>
          <a:ln>
            <a:solidFill>
              <a:schemeClr val="accent6">
                <a:lumMod val="50000"/>
                <a:alpha val="50000"/>
              </a:schemeClr>
            </a:solidFill>
          </a:ln>
        </p:spPr>
      </p:pic>
      <p:sp>
        <p:nvSpPr>
          <p:cNvPr id="6" name="Zaoblený obdélník 5"/>
          <p:cNvSpPr/>
          <p:nvPr/>
        </p:nvSpPr>
        <p:spPr>
          <a:xfrm>
            <a:off x="7308304" y="5752368"/>
            <a:ext cx="1224136" cy="504056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67544" y="2348880"/>
            <a:ext cx="1319212" cy="504056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139952" y="2045432"/>
            <a:ext cx="1224136" cy="504056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ten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7" y="3117180"/>
            <a:ext cx="2893899" cy="2887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463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804" y="2515634"/>
            <a:ext cx="4824536" cy="1512168"/>
          </a:xfrm>
        </p:spPr>
        <p:txBody>
          <a:bodyPr/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ROD  MUŽSKÝ: </a:t>
            </a:r>
            <a:br>
              <a:rPr lang="cs-CZ" sz="4800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životný a neživotný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11560" y="4149080"/>
            <a:ext cx="4248472" cy="2503440"/>
          </a:xfrm>
          <a:ln>
            <a:solidFill>
              <a:schemeClr val="tx1">
                <a:lumMod val="60000"/>
                <a:lumOff val="40000"/>
              </a:schemeClr>
            </a:solidFill>
          </a:ln>
        </p:spPr>
        <p:txBody>
          <a:bodyPr/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sz="18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11299" y="4327716"/>
            <a:ext cx="2232248" cy="2232248"/>
          </a:xfrm>
          <a:ln>
            <a:solidFill>
              <a:schemeClr val="tx2">
                <a:lumMod val="10000"/>
                <a:alpha val="50000"/>
              </a:schemeClr>
            </a:solidFill>
          </a:ln>
        </p:spPr>
      </p:pic>
      <p:pic>
        <p:nvPicPr>
          <p:cNvPr id="10" name="Zástupný symbol pro obrázek 9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1534" y="131976"/>
            <a:ext cx="2226196" cy="2226196"/>
          </a:xfrm>
          <a:ln>
            <a:solidFill>
              <a:schemeClr val="tx2">
                <a:lumMod val="10000"/>
                <a:alpha val="50000"/>
              </a:schemeClr>
            </a:solidFill>
          </a:ln>
        </p:spPr>
      </p:pic>
      <p:sp>
        <p:nvSpPr>
          <p:cNvPr id="7" name="Zástupný symbol pro text 2"/>
          <p:cNvSpPr txBox="1">
            <a:spLocks/>
          </p:cNvSpPr>
          <p:nvPr/>
        </p:nvSpPr>
        <p:spPr>
          <a:xfrm rot="641395">
            <a:off x="4477918" y="1609649"/>
            <a:ext cx="4456384" cy="2505103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solidFill>
              <a:schemeClr val="tx1">
                <a:lumMod val="40000"/>
                <a:lumOff val="60000"/>
              </a:schemeClr>
            </a:solidFill>
            <a:prstDash val="solid"/>
          </a:ln>
          <a:effectLst/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0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4925" y="5101570"/>
            <a:ext cx="1399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životný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16621" y="2574126"/>
            <a:ext cx="1556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neživotný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3888" y="246472"/>
            <a:ext cx="5013798" cy="1033968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opol, rys, les, nos, penál, zedník, </a:t>
            </a:r>
          </a:p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král, mrak, pes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2488907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topol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99072" y="4537163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rys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05803" y="198884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les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2819367"/>
            <a:ext cx="638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nos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00173" y="3548717"/>
            <a:ext cx="84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penál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43608" y="5259174"/>
            <a:ext cx="883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zedník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23731" y="5805264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král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74740" y="3271718"/>
            <a:ext cx="7280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mrak</a:t>
            </a:r>
          </a:p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86340" y="5443840"/>
            <a:ext cx="5501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pes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133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068960"/>
            <a:ext cx="2133600" cy="864096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ČÍSLO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4283968" y="692696"/>
            <a:ext cx="3200400" cy="1524000"/>
          </a:xfrm>
          <a:ln>
            <a:solidFill>
              <a:schemeClr val="tx1">
                <a:lumMod val="40000"/>
                <a:lumOff val="60000"/>
              </a:schemeClr>
            </a:solidFill>
          </a:ln>
        </p:spPr>
        <p:txBody>
          <a:bodyPr/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56176" y="3501008"/>
            <a:ext cx="2514600" cy="2514600"/>
          </a:xfrm>
          <a:ln>
            <a:solidFill>
              <a:schemeClr val="accent6">
                <a:lumMod val="50000"/>
                <a:alpha val="50000"/>
              </a:schemeClr>
            </a:solidFill>
          </a:ln>
        </p:spPr>
      </p:pic>
      <p:pic>
        <p:nvPicPr>
          <p:cNvPr id="6" name="Zástupný symbol pro obrázek 5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3608" y="260648"/>
            <a:ext cx="2514600" cy="2514600"/>
          </a:xfrm>
          <a:ln>
            <a:solidFill>
              <a:schemeClr val="accent6">
                <a:lumMod val="50000"/>
                <a:alpha val="50000"/>
              </a:schemeClr>
            </a:solidFill>
          </a:ln>
        </p:spPr>
      </p:pic>
      <p:sp>
        <p:nvSpPr>
          <p:cNvPr id="8" name="Zástupný symbol pro text 5"/>
          <p:cNvSpPr txBox="1">
            <a:spLocks/>
          </p:cNvSpPr>
          <p:nvPr/>
        </p:nvSpPr>
        <p:spPr>
          <a:xfrm>
            <a:off x="1547664" y="4365104"/>
            <a:ext cx="3200400" cy="1524000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solidFill>
              <a:schemeClr val="tx1">
                <a:lumMod val="40000"/>
                <a:lumOff val="60000"/>
              </a:schemeClr>
            </a:solidFill>
            <a:prstDash val="solid"/>
          </a:ln>
          <a:effectLst/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0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9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119675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množné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39628" y="4834716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</a:rPr>
              <a:t>jednotné</a:t>
            </a:r>
            <a:endParaRPr lang="cs-CZ" sz="32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801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24944"/>
            <a:ext cx="3322712" cy="1152128"/>
          </a:xfrm>
        </p:spPr>
        <p:txBody>
          <a:bodyPr/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POMNOŽNÁ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4427984" y="4285456"/>
            <a:ext cx="4114800" cy="2160240"/>
          </a:xfrm>
          <a:ln>
            <a:solidFill>
              <a:schemeClr val="tx1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b="1" dirty="0">
                <a:solidFill>
                  <a:schemeClr val="bg1">
                    <a:lumMod val="50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ouze tvar množného čísla, ale označují i číslo jednotné.</a:t>
            </a:r>
            <a:endParaRPr lang="cs-CZ" sz="2400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3568" y="476672"/>
            <a:ext cx="2514600" cy="2514600"/>
          </a:xfrm>
          <a:ln>
            <a:solidFill>
              <a:schemeClr val="accent6">
                <a:lumMod val="50000"/>
                <a:alpha val="50000"/>
              </a:schemeClr>
            </a:solidFill>
          </a:ln>
        </p:spPr>
      </p:pic>
      <p:pic>
        <p:nvPicPr>
          <p:cNvPr id="6" name="Zástupný symbol pro obrázek 5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68144" y="1124744"/>
            <a:ext cx="2808312" cy="2808312"/>
          </a:xfrm>
          <a:ln>
            <a:solidFill>
              <a:schemeClr val="accent6">
                <a:lumMod val="50000"/>
                <a:alpha val="50000"/>
              </a:schemeClr>
            </a:solidFill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21088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3563888" y="476672"/>
            <a:ext cx="1944216" cy="2952328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ú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sta, spalničky, Vánoce, hrábě, vrata, tepláky, povidla, námluvy, Čechy, sáně, Hradčany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040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0" y="476672"/>
            <a:ext cx="3538736" cy="936104"/>
          </a:xfrm>
        </p:spPr>
        <p:txBody>
          <a:bodyPr/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HROMADNÁ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83568" y="764704"/>
            <a:ext cx="4032448" cy="2736304"/>
          </a:xfrm>
          <a:ln>
            <a:solidFill>
              <a:schemeClr val="tx1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/>
              </a:rPr>
              <a:t>P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odstatná jména, která mají jen tvary jednotného čísla. Označují větší skupinu něčeho.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064" y="1628800"/>
            <a:ext cx="2514600" cy="2514600"/>
          </a:xfrm>
          <a:ln>
            <a:solidFill>
              <a:schemeClr val="accent6">
                <a:lumMod val="50000"/>
                <a:alpha val="50000"/>
              </a:schemeClr>
            </a:solidFill>
          </a:ln>
        </p:spPr>
      </p:pic>
      <p:pic>
        <p:nvPicPr>
          <p:cNvPr id="6" name="Zástupný symbol pro obrázek 5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3608" y="3717032"/>
            <a:ext cx="2514600" cy="2514600"/>
          </a:xfrm>
          <a:ln>
            <a:solidFill>
              <a:schemeClr val="accent6">
                <a:lumMod val="50000"/>
                <a:alpha val="50000"/>
              </a:schemeClr>
            </a:solidFill>
          </a:ln>
        </p:spPr>
      </p:pic>
      <p:sp>
        <p:nvSpPr>
          <p:cNvPr id="8" name="Zaoblený obdélník 7"/>
          <p:cNvSpPr/>
          <p:nvPr/>
        </p:nvSpPr>
        <p:spPr>
          <a:xfrm>
            <a:off x="4427984" y="4437112"/>
            <a:ext cx="3888432" cy="2016224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eří, ptactvo, lid, křoví, loďstvo, hmyz, uhlí, drůbež, námořnictvo, stromořadí,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122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971600" y="984300"/>
            <a:ext cx="5040560" cy="2592288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Podstatná jména patří mezi slovní druhy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72200" y="1848396"/>
            <a:ext cx="2232248" cy="864096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ohebné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80656" y="4005064"/>
            <a:ext cx="3492388" cy="1080120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Můžeme je 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691680" y="5445224"/>
            <a:ext cx="3600400" cy="864096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skloňovat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77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836712"/>
            <a:ext cx="3600400" cy="887760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SKLOŇOVÁNÍ</a:t>
            </a:r>
            <a:endParaRPr lang="cs-CZ" sz="4400" b="1" dirty="0">
              <a:solidFill>
                <a:srgbClr val="FFFF00"/>
              </a:solidFill>
            </a:endParaRP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088" y="3717032"/>
            <a:ext cx="2514600" cy="2514600"/>
          </a:xfrm>
          <a:ln>
            <a:solidFill>
              <a:schemeClr val="accent6">
                <a:lumMod val="50000"/>
                <a:alpha val="50000"/>
              </a:schemeClr>
            </a:solidFill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43608" y="1916832"/>
            <a:ext cx="4608512" cy="1872208"/>
          </a:xfr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/>
              </a:rPr>
              <a:t>Měníme koncovky pomocí pádových otázek</a:t>
            </a:r>
            <a:endParaRPr lang="cs-CZ" sz="2800" b="1" dirty="0">
              <a:solidFill>
                <a:srgbClr val="FFC000"/>
              </a:solidFill>
              <a:effectLst/>
            </a:endParaRPr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68144" y="620688"/>
            <a:ext cx="2514600" cy="2514600"/>
          </a:xfrm>
          <a:ln>
            <a:solidFill>
              <a:schemeClr val="accent6">
                <a:lumMod val="50000"/>
                <a:alpha val="50000"/>
              </a:schemeClr>
            </a:solidFill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33056"/>
            <a:ext cx="2749550" cy="274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814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Pády podstatných jmen</a:t>
            </a:r>
            <a:endParaRPr lang="cs-CZ" sz="4800" b="1" dirty="0">
              <a:solidFill>
                <a:srgbClr val="FFFF00"/>
              </a:solidFill>
            </a:endParaRPr>
          </a:p>
        </p:txBody>
      </p:sp>
      <p:pic>
        <p:nvPicPr>
          <p:cNvPr id="21" name="Zástupný symbol pro obsah 2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139888"/>
            <a:ext cx="2666380" cy="4176464"/>
          </a:xfrm>
        </p:spPr>
      </p:pic>
      <p:sp>
        <p:nvSpPr>
          <p:cNvPr id="9" name="Zaoblený obdélník 8"/>
          <p:cNvSpPr/>
          <p:nvPr/>
        </p:nvSpPr>
        <p:spPr>
          <a:xfrm>
            <a:off x="899592" y="1988840"/>
            <a:ext cx="2016224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za stromem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71776" y="1996604"/>
            <a:ext cx="1368152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2400" b="1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899592" y="2835424"/>
            <a:ext cx="2016224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z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lesa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899592" y="3645024"/>
            <a:ext cx="2016224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pod keřem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910184" y="4437496"/>
            <a:ext cx="2016224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 kameni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899592" y="5229200"/>
            <a:ext cx="2016224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k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hoře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899592" y="6021288"/>
            <a:ext cx="2016224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řes louku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87676" y="2889300"/>
            <a:ext cx="1368152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p.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459076" y="3670672"/>
            <a:ext cx="1368152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p.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484228" y="4453756"/>
            <a:ext cx="1368152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6. p.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471776" y="5229200"/>
            <a:ext cx="1368152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p.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487676" y="6021288"/>
            <a:ext cx="1368152" cy="648072"/>
          </a:xfrm>
          <a:prstGeom prst="roundRect">
            <a:avLst/>
          </a:prstGeom>
          <a:solidFill>
            <a:schemeClr val="tx1">
              <a:lumMod val="40000"/>
              <a:lumOff val="60000"/>
            </a:schemeClr>
          </a:solidFill>
          <a:ln>
            <a:solidFill>
              <a:schemeClr val="accent6">
                <a:lumMod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p.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905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582462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LIST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09213"/>
              </p:ext>
            </p:extLst>
          </p:nvPr>
        </p:nvGraphicFramePr>
        <p:xfrm>
          <a:off x="2987824" y="116632"/>
          <a:ext cx="4680520" cy="66053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5676710" imgH="8010487" progId="AcroExch.Document.7">
                  <p:embed/>
                </p:oleObj>
              </mc:Choice>
              <mc:Fallback>
                <p:oleObj name="Acrobat Document" r:id="rId3" imgW="5676710" imgH="8010487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87824" y="116632"/>
                        <a:ext cx="4680520" cy="66053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61745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582462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- vypracování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75499381"/>
              </p:ext>
            </p:extLst>
          </p:nvPr>
        </p:nvGraphicFramePr>
        <p:xfrm>
          <a:off x="3059833" y="167956"/>
          <a:ext cx="4608512" cy="65145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Acrobat Document" r:id="rId3" imgW="5667108" imgH="8010487" progId="AcroExch.Document.7">
                  <p:embed/>
                </p:oleObj>
              </mc:Choice>
              <mc:Fallback>
                <p:oleObj name="Acrobat Document" r:id="rId3" imgW="5667108" imgH="8010487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059833" y="167956"/>
                        <a:ext cx="4608512" cy="65145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533700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effectLst/>
              </a:rPr>
              <a:t>Program 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1936181"/>
      </p:ext>
    </p:extLst>
  </p:cSld>
  <p:clrMapOvr>
    <a:masterClrMapping/>
  </p:clrMapOvr>
</p:sld>
</file>

<file path=ppt/theme/theme1.xml><?xml version="1.0" encoding="utf-8"?>
<a:theme xmlns:a="http://schemas.openxmlformats.org/drawingml/2006/main" name="1">
  <a:themeElements>
    <a:clrScheme name="Vlastní 1">
      <a:dk1>
        <a:srgbClr val="693400"/>
      </a:dk1>
      <a:lt1>
        <a:srgbClr val="FFC000"/>
      </a:lt1>
      <a:dk2>
        <a:srgbClr val="86714C"/>
      </a:dk2>
      <a:lt2>
        <a:srgbClr val="EFD3B3"/>
      </a:lt2>
      <a:accent1>
        <a:srgbClr val="FFA54B"/>
      </a:accent1>
      <a:accent2>
        <a:srgbClr val="FE7979"/>
      </a:accent2>
      <a:accent3>
        <a:srgbClr val="FFA54B"/>
      </a:accent3>
      <a:accent4>
        <a:srgbClr val="AF6E24"/>
      </a:accent4>
      <a:accent5>
        <a:srgbClr val="FE7979"/>
      </a:accent5>
      <a:accent6>
        <a:srgbClr val="730E00"/>
      </a:accent6>
      <a:hlink>
        <a:srgbClr val="FF7461"/>
      </a:hlink>
      <a:folHlink>
        <a:srgbClr val="D89243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364</TotalTime>
  <Words>350</Words>
  <Application>Microsoft Office PowerPoint</Application>
  <PresentationFormat>Předvádění na obrazovce (4:3)</PresentationFormat>
  <Paragraphs>114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1</vt:lpstr>
      <vt:lpstr>Adobe Acrobat Document</vt:lpstr>
      <vt:lpstr>Prezentace aplikace PowerPoint</vt:lpstr>
      <vt:lpstr>ANOTACE</vt:lpstr>
      <vt:lpstr>PODSTATNÁ JMÉNA</vt:lpstr>
      <vt:lpstr>Jsou to názvy:</vt:lpstr>
      <vt:lpstr>Prezentace aplikace PowerPoint</vt:lpstr>
      <vt:lpstr>Ukazujeme si na ně:</vt:lpstr>
      <vt:lpstr>ROD  MUŽSKÝ:  životný a neživotný </vt:lpstr>
      <vt:lpstr>ČÍSLO</vt:lpstr>
      <vt:lpstr>POMNOŽNÁ</vt:lpstr>
      <vt:lpstr>HROMADNÁ</vt:lpstr>
      <vt:lpstr>Prezentace aplikace PowerPoint</vt:lpstr>
      <vt:lpstr>SKLOŇOVÁNÍ</vt:lpstr>
      <vt:lpstr>Pády podstatných jmen</vt:lpstr>
      <vt:lpstr>Prezentace aplikace PowerPoint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MP</dc:creator>
  <cp:lastModifiedBy>profesor</cp:lastModifiedBy>
  <cp:revision>34</cp:revision>
  <cp:lastPrinted>2012-01-18T06:33:37Z</cp:lastPrinted>
  <dcterms:created xsi:type="dcterms:W3CDTF">2012-01-10T20:10:07Z</dcterms:created>
  <dcterms:modified xsi:type="dcterms:W3CDTF">2012-03-05T06:27:07Z</dcterms:modified>
</cp:coreProperties>
</file>