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6" r:id="rId10"/>
    <p:sldId id="265"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145E5"/>
    <a:srgbClr val="FBE2CD"/>
    <a:srgbClr val="FFFFCC"/>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165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601FA4D5-BD71-4B12-AA0D-EA9967B952E0}" type="datetimeFigureOut">
              <a:rPr lang="cs-CZ" smtClean="0"/>
              <a:t>8.12.2013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3ABC8E0-FFD3-4FC2-9C13-14DCCB70E2F1}" type="slidenum">
              <a:rPr lang="cs-CZ" smtClean="0"/>
              <a:t>‹#›</a:t>
            </a:fld>
            <a:endParaRPr lang="cs-CZ"/>
          </a:p>
        </p:txBody>
      </p:sp>
    </p:spTree>
    <p:extLst>
      <p:ext uri="{BB962C8B-B14F-4D97-AF65-F5344CB8AC3E}">
        <p14:creationId xmlns:p14="http://schemas.microsoft.com/office/powerpoint/2010/main" val="1397857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01FA4D5-BD71-4B12-AA0D-EA9967B952E0}" type="datetimeFigureOut">
              <a:rPr lang="cs-CZ" smtClean="0"/>
              <a:t>8.12.2013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3ABC8E0-FFD3-4FC2-9C13-14DCCB70E2F1}" type="slidenum">
              <a:rPr lang="cs-CZ" smtClean="0"/>
              <a:t>‹#›</a:t>
            </a:fld>
            <a:endParaRPr lang="cs-CZ"/>
          </a:p>
        </p:txBody>
      </p:sp>
    </p:spTree>
    <p:extLst>
      <p:ext uri="{BB962C8B-B14F-4D97-AF65-F5344CB8AC3E}">
        <p14:creationId xmlns:p14="http://schemas.microsoft.com/office/powerpoint/2010/main" val="3960125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601FA4D5-BD71-4B12-AA0D-EA9967B952E0}" type="datetimeFigureOut">
              <a:rPr lang="cs-CZ" smtClean="0"/>
              <a:t>8.12.2013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3ABC8E0-FFD3-4FC2-9C13-14DCCB70E2F1}" type="slidenum">
              <a:rPr lang="cs-CZ" smtClean="0"/>
              <a:t>‹#›</a:t>
            </a:fld>
            <a:endParaRPr lang="cs-CZ"/>
          </a:p>
        </p:txBody>
      </p:sp>
    </p:spTree>
    <p:extLst>
      <p:ext uri="{BB962C8B-B14F-4D97-AF65-F5344CB8AC3E}">
        <p14:creationId xmlns:p14="http://schemas.microsoft.com/office/powerpoint/2010/main" val="872172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01FA4D5-BD71-4B12-AA0D-EA9967B952E0}" type="datetimeFigureOut">
              <a:rPr lang="cs-CZ" smtClean="0"/>
              <a:t>8.12.2013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3ABC8E0-FFD3-4FC2-9C13-14DCCB70E2F1}" type="slidenum">
              <a:rPr lang="cs-CZ" smtClean="0"/>
              <a:t>‹#›</a:t>
            </a:fld>
            <a:endParaRPr lang="cs-CZ"/>
          </a:p>
        </p:txBody>
      </p:sp>
    </p:spTree>
    <p:extLst>
      <p:ext uri="{BB962C8B-B14F-4D97-AF65-F5344CB8AC3E}">
        <p14:creationId xmlns:p14="http://schemas.microsoft.com/office/powerpoint/2010/main" val="3525256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01FA4D5-BD71-4B12-AA0D-EA9967B952E0}" type="datetimeFigureOut">
              <a:rPr lang="cs-CZ" smtClean="0"/>
              <a:t>8.12.2013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E3ABC8E0-FFD3-4FC2-9C13-14DCCB70E2F1}" type="slidenum">
              <a:rPr lang="cs-CZ" smtClean="0"/>
              <a:t>‹#›</a:t>
            </a:fld>
            <a:endParaRPr lang="cs-CZ"/>
          </a:p>
        </p:txBody>
      </p:sp>
    </p:spTree>
    <p:extLst>
      <p:ext uri="{BB962C8B-B14F-4D97-AF65-F5344CB8AC3E}">
        <p14:creationId xmlns:p14="http://schemas.microsoft.com/office/powerpoint/2010/main" val="3843115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601FA4D5-BD71-4B12-AA0D-EA9967B952E0}" type="datetimeFigureOut">
              <a:rPr lang="cs-CZ" smtClean="0"/>
              <a:t>8.12.2013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E3ABC8E0-FFD3-4FC2-9C13-14DCCB70E2F1}" type="slidenum">
              <a:rPr lang="cs-CZ" smtClean="0"/>
              <a:t>‹#›</a:t>
            </a:fld>
            <a:endParaRPr lang="cs-CZ"/>
          </a:p>
        </p:txBody>
      </p:sp>
    </p:spTree>
    <p:extLst>
      <p:ext uri="{BB962C8B-B14F-4D97-AF65-F5344CB8AC3E}">
        <p14:creationId xmlns:p14="http://schemas.microsoft.com/office/powerpoint/2010/main" val="2211913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01FA4D5-BD71-4B12-AA0D-EA9967B952E0}" type="datetimeFigureOut">
              <a:rPr lang="cs-CZ" smtClean="0"/>
              <a:t>8.12.2013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E3ABC8E0-FFD3-4FC2-9C13-14DCCB70E2F1}" type="slidenum">
              <a:rPr lang="cs-CZ" smtClean="0"/>
              <a:t>‹#›</a:t>
            </a:fld>
            <a:endParaRPr lang="cs-CZ"/>
          </a:p>
        </p:txBody>
      </p:sp>
    </p:spTree>
    <p:extLst>
      <p:ext uri="{BB962C8B-B14F-4D97-AF65-F5344CB8AC3E}">
        <p14:creationId xmlns:p14="http://schemas.microsoft.com/office/powerpoint/2010/main" val="1586025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01FA4D5-BD71-4B12-AA0D-EA9967B952E0}" type="datetimeFigureOut">
              <a:rPr lang="cs-CZ" smtClean="0"/>
              <a:t>8.12.2013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3ABC8E0-FFD3-4FC2-9C13-14DCCB70E2F1}" type="slidenum">
              <a:rPr lang="cs-CZ" smtClean="0"/>
              <a:t>‹#›</a:t>
            </a:fld>
            <a:endParaRPr lang="cs-CZ"/>
          </a:p>
        </p:txBody>
      </p:sp>
    </p:spTree>
    <p:extLst>
      <p:ext uri="{BB962C8B-B14F-4D97-AF65-F5344CB8AC3E}">
        <p14:creationId xmlns:p14="http://schemas.microsoft.com/office/powerpoint/2010/main" val="672770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01FA4D5-BD71-4B12-AA0D-EA9967B952E0}" type="datetimeFigureOut">
              <a:rPr lang="cs-CZ" smtClean="0"/>
              <a:t>8.12.2013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3ABC8E0-FFD3-4FC2-9C13-14DCCB70E2F1}" type="slidenum">
              <a:rPr lang="cs-CZ" smtClean="0"/>
              <a:t>‹#›</a:t>
            </a:fld>
            <a:endParaRPr lang="cs-CZ"/>
          </a:p>
        </p:txBody>
      </p:sp>
    </p:spTree>
    <p:extLst>
      <p:ext uri="{BB962C8B-B14F-4D97-AF65-F5344CB8AC3E}">
        <p14:creationId xmlns:p14="http://schemas.microsoft.com/office/powerpoint/2010/main" val="3961511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01FA4D5-BD71-4B12-AA0D-EA9967B952E0}" type="datetimeFigureOut">
              <a:rPr lang="cs-CZ" smtClean="0"/>
              <a:t>8.12.2013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3ABC8E0-FFD3-4FC2-9C13-14DCCB70E2F1}" type="slidenum">
              <a:rPr lang="cs-CZ" smtClean="0"/>
              <a:t>‹#›</a:t>
            </a:fld>
            <a:endParaRPr lang="cs-CZ"/>
          </a:p>
        </p:txBody>
      </p:sp>
    </p:spTree>
    <p:extLst>
      <p:ext uri="{BB962C8B-B14F-4D97-AF65-F5344CB8AC3E}">
        <p14:creationId xmlns:p14="http://schemas.microsoft.com/office/powerpoint/2010/main" val="2226943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01FA4D5-BD71-4B12-AA0D-EA9967B952E0}" type="datetimeFigureOut">
              <a:rPr lang="cs-CZ" smtClean="0"/>
              <a:t>8.12.2013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3ABC8E0-FFD3-4FC2-9C13-14DCCB70E2F1}" type="slidenum">
              <a:rPr lang="cs-CZ" smtClean="0"/>
              <a:t>‹#›</a:t>
            </a:fld>
            <a:endParaRPr lang="cs-CZ"/>
          </a:p>
        </p:txBody>
      </p:sp>
    </p:spTree>
    <p:extLst>
      <p:ext uri="{BB962C8B-B14F-4D97-AF65-F5344CB8AC3E}">
        <p14:creationId xmlns:p14="http://schemas.microsoft.com/office/powerpoint/2010/main" val="1920282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1FA4D5-BD71-4B12-AA0D-EA9967B952E0}" type="datetimeFigureOut">
              <a:rPr lang="cs-CZ" smtClean="0"/>
              <a:t>8.12.2013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ABC8E0-FFD3-4FC2-9C13-14DCCB70E2F1}" type="slidenum">
              <a:rPr lang="cs-CZ" smtClean="0"/>
              <a:t>‹#›</a:t>
            </a:fld>
            <a:endParaRPr lang="cs-CZ"/>
          </a:p>
        </p:txBody>
      </p:sp>
    </p:spTree>
    <p:extLst>
      <p:ext uri="{BB962C8B-B14F-4D97-AF65-F5344CB8AC3E}">
        <p14:creationId xmlns:p14="http://schemas.microsoft.com/office/powerpoint/2010/main" val="2612923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dirty="0" smtClean="0"/>
              <a:t>Samohlásky </a:t>
            </a:r>
            <a:r>
              <a:rPr lang="cs-CZ" smtClean="0"/>
              <a:t>- procvičování</a:t>
            </a:r>
            <a:r>
              <a:rPr lang="cs-CZ"/>
              <a:t/>
            </a:r>
            <a:br>
              <a:rPr lang="cs-CZ"/>
            </a:br>
            <a:r>
              <a:rPr lang="cs-CZ" smtClean="0"/>
              <a:t>VY_32_INOVACE_1B_08</a:t>
            </a:r>
            <a:r>
              <a:rPr lang="cs-CZ" sz="4000" dirty="0"/>
              <a:t/>
            </a:r>
            <a:br>
              <a:rPr lang="cs-CZ" sz="4000" dirty="0"/>
            </a:br>
            <a:r>
              <a:rPr lang="cs-CZ" sz="3100" dirty="0"/>
              <a:t>Číslo projektu: CZ.1.07/1.5.00/34.1056</a:t>
            </a:r>
            <a:endParaRPr lang="cs-CZ" sz="3600" dirty="0"/>
          </a:p>
        </p:txBody>
      </p:sp>
      <p:sp>
        <p:nvSpPr>
          <p:cNvPr id="3" name="Podnadpis 2"/>
          <p:cNvSpPr>
            <a:spLocks noGrp="1"/>
          </p:cNvSpPr>
          <p:nvPr>
            <p:ph type="subTitle" idx="1"/>
          </p:nvPr>
        </p:nvSpPr>
        <p:spPr/>
        <p:txBody>
          <a:bodyPr/>
          <a:lstStyle/>
          <a:p>
            <a:r>
              <a:rPr lang="cs-CZ"/>
              <a:t>Sada </a:t>
            </a:r>
            <a:r>
              <a:rPr lang="cs-CZ" smtClean="0"/>
              <a:t>2</a:t>
            </a:r>
          </a:p>
          <a:p>
            <a:r>
              <a:rPr lang="cs-CZ" smtClean="0"/>
              <a:t>Jazyková </a:t>
            </a:r>
            <a:r>
              <a:rPr lang="cs-CZ" dirty="0" smtClean="0"/>
              <a:t>komunikace</a:t>
            </a:r>
            <a:endParaRPr lang="cs-CZ" dirty="0"/>
          </a:p>
          <a:p>
            <a:r>
              <a:rPr lang="cs-CZ" dirty="0"/>
              <a:t>MŠ, ZŠ a </a:t>
            </a:r>
            <a:r>
              <a:rPr lang="cs-CZ" dirty="0" err="1"/>
              <a:t>PrŠ</a:t>
            </a:r>
            <a:r>
              <a:rPr lang="cs-CZ" dirty="0"/>
              <a:t> Trhové Sviny</a:t>
            </a:r>
          </a:p>
          <a:p>
            <a:endParaRPr lang="cs-CZ" dirty="0"/>
          </a:p>
          <a:p>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332656"/>
            <a:ext cx="6984641" cy="1527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210898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normAutofit fontScale="47500" lnSpcReduction="20000"/>
          </a:bodyPr>
          <a:lstStyle/>
          <a:p>
            <a:pPr marL="0" indent="0">
              <a:buNone/>
            </a:pPr>
            <a:r>
              <a:rPr lang="cs-CZ" sz="3400" b="1" dirty="0" smtClean="0"/>
              <a:t>Anotace: </a:t>
            </a:r>
            <a:r>
              <a:rPr lang="cs-CZ" sz="3400" dirty="0"/>
              <a:t>Tento materiál je určen pro žáky při spodní hranici těžké MR a zároveň s autismem. Někteří z </a:t>
            </a:r>
            <a:r>
              <a:rPr lang="cs-CZ" sz="3400" dirty="0" smtClean="0"/>
              <a:t>nich obtížně </a:t>
            </a:r>
            <a:r>
              <a:rPr lang="cs-CZ" sz="3400" dirty="0"/>
              <a:t>komunikují, neznají základní pojmy. </a:t>
            </a:r>
            <a:r>
              <a:rPr lang="cs-CZ" sz="3400" dirty="0" smtClean="0"/>
              <a:t>Materiál </a:t>
            </a:r>
            <a:r>
              <a:rPr lang="cs-CZ" sz="3400" dirty="0"/>
              <a:t>je vzhledem k </a:t>
            </a:r>
            <a:r>
              <a:rPr lang="cs-CZ" sz="3400" dirty="0" smtClean="0"/>
              <a:t>postižení </a:t>
            </a:r>
            <a:r>
              <a:rPr lang="cs-CZ" sz="3400" dirty="0"/>
              <a:t>adekvátní jejich možnostem. Prezentace je určena </a:t>
            </a:r>
            <a:r>
              <a:rPr lang="cs-CZ" sz="3400" dirty="0" smtClean="0"/>
              <a:t>k procvičování dlouhých a krátkých samohlásek a probíraných hlásek. První strana je interaktivní. Žáci rozlišují dlouhé a krátké samohlásky, a to malé i velké. Kliknutím je zařazují do správných obdélníků. Na druhé straně pracují podobným způsobem – třídí slova s dlouhými a krátkými samohláskami. Na třetí straně pracují žáci pomocí rukopisných poznámek. Škrtají slova, která do řádku nepatří (slovo s dlouhými či krátkými samohláskami). Na páté straně čtou jednoduchá slova podle šipky, orientují se na ploše. Šestá strana je interaktivní. Žáci zde doplňují hlásky do slov. Správné hlásky umisťují do slov kliknutím.</a:t>
            </a:r>
          </a:p>
          <a:p>
            <a:pPr marL="0" indent="0">
              <a:buNone/>
            </a:pPr>
            <a:r>
              <a:rPr lang="cs-CZ" sz="3400" b="1" dirty="0" smtClean="0"/>
              <a:t>Délka trvání práce s tímto materiálem: </a:t>
            </a:r>
            <a:r>
              <a:rPr lang="cs-CZ" sz="3400" dirty="0" smtClean="0"/>
              <a:t>Zhruba 30 minut</a:t>
            </a:r>
          </a:p>
          <a:p>
            <a:pPr marL="0" indent="0">
              <a:buNone/>
            </a:pPr>
            <a:r>
              <a:rPr lang="cs-CZ" sz="3400" b="1" dirty="0" smtClean="0"/>
              <a:t>Autor</a:t>
            </a:r>
            <a:r>
              <a:rPr lang="cs-CZ" sz="3400" b="1" dirty="0"/>
              <a:t>:</a:t>
            </a:r>
            <a:r>
              <a:rPr lang="cs-CZ" sz="3400" dirty="0"/>
              <a:t> Daniela </a:t>
            </a:r>
            <a:r>
              <a:rPr lang="cs-CZ" sz="3400" dirty="0" err="1"/>
              <a:t>Tájková</a:t>
            </a:r>
            <a:endParaRPr lang="cs-CZ" sz="3400" dirty="0"/>
          </a:p>
          <a:p>
            <a:pPr marL="0" indent="0">
              <a:buNone/>
            </a:pPr>
            <a:r>
              <a:rPr lang="cs-CZ" sz="3400" b="1" dirty="0"/>
              <a:t>Datum </a:t>
            </a:r>
            <a:r>
              <a:rPr lang="cs-CZ" sz="3400" b="1" dirty="0" smtClean="0"/>
              <a:t>vytvoření: </a:t>
            </a:r>
            <a:r>
              <a:rPr lang="cs-CZ" sz="3400" dirty="0"/>
              <a:t>L</a:t>
            </a:r>
            <a:r>
              <a:rPr lang="cs-CZ" sz="3400" dirty="0" smtClean="0"/>
              <a:t>éto 2013</a:t>
            </a:r>
          </a:p>
          <a:p>
            <a:pPr marL="0" indent="0">
              <a:buNone/>
            </a:pPr>
            <a:r>
              <a:rPr lang="cs-CZ" sz="3400" b="1" dirty="0"/>
              <a:t>Speciální vzdělávací potřeby: </a:t>
            </a:r>
            <a:r>
              <a:rPr lang="cs-CZ" sz="3400" dirty="0"/>
              <a:t>PAS, MP, kombinované postižení (MP v kombinaci se zdravotním znevýhodněním, MP v kombinaci s PAS), vícečetné postižení</a:t>
            </a:r>
          </a:p>
          <a:p>
            <a:pPr marL="0" indent="0">
              <a:buNone/>
            </a:pPr>
            <a:r>
              <a:rPr lang="cs-CZ" sz="3400" b="1" dirty="0" smtClean="0"/>
              <a:t>Vzdělávací </a:t>
            </a:r>
            <a:r>
              <a:rPr lang="cs-CZ" sz="3400" b="1" dirty="0"/>
              <a:t>obor: </a:t>
            </a:r>
            <a:r>
              <a:rPr lang="cs-CZ" sz="3400" dirty="0" smtClean="0"/>
              <a:t>Jazyková komunikace</a:t>
            </a:r>
          </a:p>
          <a:p>
            <a:pPr marL="0" lvl="0" indent="0">
              <a:buNone/>
            </a:pPr>
            <a:r>
              <a:rPr lang="cs-CZ" sz="3400" b="1" dirty="0"/>
              <a:t>Vyučovací předmět: </a:t>
            </a:r>
            <a:r>
              <a:rPr lang="cs-CZ" sz="3400" dirty="0"/>
              <a:t>Český jazyk a </a:t>
            </a:r>
            <a:r>
              <a:rPr lang="cs-CZ" sz="3400" dirty="0" smtClean="0"/>
              <a:t>literatura</a:t>
            </a:r>
          </a:p>
          <a:p>
            <a:pPr marL="0" indent="0">
              <a:buNone/>
            </a:pPr>
            <a:r>
              <a:rPr lang="cs-CZ" sz="3400" b="1" dirty="0" smtClean="0"/>
              <a:t>Druh </a:t>
            </a:r>
            <a:r>
              <a:rPr lang="cs-CZ" sz="3400" b="1" dirty="0"/>
              <a:t>učebního materiálu: </a:t>
            </a:r>
            <a:r>
              <a:rPr lang="cs-CZ" sz="3400" dirty="0"/>
              <a:t>Interaktivní DUM</a:t>
            </a:r>
          </a:p>
          <a:p>
            <a:pPr marL="0" indent="0">
              <a:buNone/>
            </a:pPr>
            <a:r>
              <a:rPr lang="cs-CZ" sz="3400" b="1" dirty="0" smtClean="0"/>
              <a:t>Inovace:</a:t>
            </a:r>
            <a:r>
              <a:rPr lang="cs-CZ" sz="3400" dirty="0" smtClean="0"/>
              <a:t> Rukopisné poznámky v rámci nového softwaru Microsoft 2010</a:t>
            </a:r>
          </a:p>
          <a:p>
            <a:pPr marL="0" indent="0">
              <a:buNone/>
            </a:pPr>
            <a:r>
              <a:rPr lang="cs-CZ" sz="3400" b="1" dirty="0" smtClean="0"/>
              <a:t>Cílová </a:t>
            </a:r>
            <a:r>
              <a:rPr lang="cs-CZ" sz="3400" b="1" dirty="0"/>
              <a:t>skupina: </a:t>
            </a:r>
            <a:r>
              <a:rPr lang="cs-CZ" sz="3400" dirty="0" smtClean="0"/>
              <a:t>Žák (PAS</a:t>
            </a:r>
            <a:r>
              <a:rPr lang="cs-CZ" sz="3400" dirty="0"/>
              <a:t>, MP, kombinované </a:t>
            </a:r>
            <a:r>
              <a:rPr lang="cs-CZ" sz="3400" dirty="0" smtClean="0"/>
              <a:t>postižení -  MP </a:t>
            </a:r>
            <a:r>
              <a:rPr lang="cs-CZ" sz="3400" dirty="0"/>
              <a:t>v kombinaci se zdravotním znevýhodněním, MP v kombinaci </a:t>
            </a:r>
            <a:r>
              <a:rPr lang="cs-CZ" sz="3400"/>
              <a:t>s </a:t>
            </a:r>
            <a:r>
              <a:rPr lang="cs-CZ" sz="3400" smtClean="0"/>
              <a:t>PAS, </a:t>
            </a:r>
            <a:r>
              <a:rPr lang="cs-CZ" sz="3400"/>
              <a:t>vícečetné </a:t>
            </a:r>
            <a:r>
              <a:rPr lang="cs-CZ" sz="3400" smtClean="0"/>
              <a:t>postižení)</a:t>
            </a:r>
            <a:endParaRPr lang="cs-CZ" sz="3400" dirty="0"/>
          </a:p>
          <a:p>
            <a:pPr marL="0" indent="0">
              <a:buNone/>
            </a:pPr>
            <a:r>
              <a:rPr lang="cs-CZ" sz="3400" b="1" dirty="0" smtClean="0"/>
              <a:t>Stupeň </a:t>
            </a:r>
            <a:r>
              <a:rPr lang="cs-CZ" sz="3400" b="1" dirty="0"/>
              <a:t>a typ vzdělávání: </a:t>
            </a:r>
            <a:r>
              <a:rPr lang="cs-CZ" sz="3400" dirty="0" smtClean="0"/>
              <a:t>Praktická škola jednoletá</a:t>
            </a:r>
            <a:endParaRPr lang="cs-CZ" sz="3400" dirty="0"/>
          </a:p>
          <a:p>
            <a:pPr marL="0" indent="0">
              <a:buNone/>
            </a:pPr>
            <a:endParaRPr lang="cs-CZ" dirty="0"/>
          </a:p>
        </p:txBody>
      </p:sp>
    </p:spTree>
    <p:extLst>
      <p:ext uri="{BB962C8B-B14F-4D97-AF65-F5344CB8AC3E}">
        <p14:creationId xmlns:p14="http://schemas.microsoft.com/office/powerpoint/2010/main" val="3398822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179512" y="120816"/>
            <a:ext cx="5744458" cy="400110"/>
          </a:xfrm>
          <a:prstGeom prst="rect">
            <a:avLst/>
          </a:prstGeom>
          <a:noFill/>
        </p:spPr>
        <p:txBody>
          <a:bodyPr wrap="none" rtlCol="0">
            <a:spAutoFit/>
          </a:bodyPr>
          <a:lstStyle/>
          <a:p>
            <a:r>
              <a:rPr lang="cs-CZ" sz="2000" b="1" dirty="0" smtClean="0">
                <a:solidFill>
                  <a:srgbClr val="FF0000"/>
                </a:solidFill>
              </a:rPr>
              <a:t>Zařaď správně samohlásky do rámečků. Klikni na ně.</a:t>
            </a:r>
            <a:endParaRPr lang="cs-CZ" sz="2000" b="1" dirty="0">
              <a:solidFill>
                <a:srgbClr val="FF0000"/>
              </a:solidFill>
            </a:endParaRPr>
          </a:p>
        </p:txBody>
      </p:sp>
    </p:spTree>
    <p:extLst>
      <p:ext uri="{BB962C8B-B14F-4D97-AF65-F5344CB8AC3E}">
        <p14:creationId xmlns:p14="http://schemas.microsoft.com/office/powerpoint/2010/main" val="31684306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4" name="TextovéPole 3"/>
          <p:cNvSpPr txBox="1"/>
          <p:nvPr/>
        </p:nvSpPr>
        <p:spPr>
          <a:xfrm>
            <a:off x="611560" y="548680"/>
            <a:ext cx="184731" cy="707886"/>
          </a:xfrm>
          <a:prstGeom prst="rect">
            <a:avLst/>
          </a:prstGeom>
          <a:noFill/>
        </p:spPr>
        <p:txBody>
          <a:bodyPr wrap="none" rtlCol="0">
            <a:spAutoFit/>
          </a:bodyPr>
          <a:lstStyle/>
          <a:p>
            <a:endParaRPr lang="cs-CZ" sz="4000" b="1" dirty="0">
              <a:solidFill>
                <a:srgbClr val="0070C0"/>
              </a:solidFill>
            </a:endParaRPr>
          </a:p>
        </p:txBody>
      </p:sp>
      <p:grpSp>
        <p:nvGrpSpPr>
          <p:cNvPr id="11" name="Skupina 10"/>
          <p:cNvGrpSpPr/>
          <p:nvPr/>
        </p:nvGrpSpPr>
        <p:grpSpPr>
          <a:xfrm>
            <a:off x="179512" y="3212976"/>
            <a:ext cx="3744416" cy="3456384"/>
            <a:chOff x="179512" y="3212976"/>
            <a:chExt cx="3744416" cy="3456384"/>
          </a:xfrm>
        </p:grpSpPr>
        <p:grpSp>
          <p:nvGrpSpPr>
            <p:cNvPr id="7" name="Skupina 6"/>
            <p:cNvGrpSpPr/>
            <p:nvPr/>
          </p:nvGrpSpPr>
          <p:grpSpPr>
            <a:xfrm>
              <a:off x="179512" y="3212976"/>
              <a:ext cx="3744416" cy="3456384"/>
              <a:chOff x="179512" y="3212976"/>
              <a:chExt cx="3744416" cy="3456384"/>
            </a:xfrm>
          </p:grpSpPr>
          <p:sp>
            <p:nvSpPr>
              <p:cNvPr id="2" name="Obdélník 1"/>
              <p:cNvSpPr/>
              <p:nvPr/>
            </p:nvSpPr>
            <p:spPr>
              <a:xfrm>
                <a:off x="179512" y="3789040"/>
                <a:ext cx="3744416" cy="288032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5596" y="3212976"/>
                <a:ext cx="2232248" cy="57606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9" name="TextovéPole 8"/>
            <p:cNvSpPr txBox="1"/>
            <p:nvPr/>
          </p:nvSpPr>
          <p:spPr>
            <a:xfrm>
              <a:off x="1187624" y="3216011"/>
              <a:ext cx="1484702" cy="584775"/>
            </a:xfrm>
            <a:prstGeom prst="rect">
              <a:avLst/>
            </a:prstGeom>
            <a:noFill/>
          </p:spPr>
          <p:txBody>
            <a:bodyPr wrap="none" rtlCol="0">
              <a:spAutoFit/>
            </a:bodyPr>
            <a:lstStyle/>
            <a:p>
              <a:r>
                <a:rPr lang="cs-CZ" sz="3200" b="1" dirty="0" smtClean="0"/>
                <a:t>KRÁTKÉ</a:t>
              </a:r>
              <a:endParaRPr lang="cs-CZ" sz="3200" b="1" dirty="0"/>
            </a:p>
          </p:txBody>
        </p:sp>
      </p:grpSp>
      <p:grpSp>
        <p:nvGrpSpPr>
          <p:cNvPr id="12" name="Skupina 11"/>
          <p:cNvGrpSpPr/>
          <p:nvPr/>
        </p:nvGrpSpPr>
        <p:grpSpPr>
          <a:xfrm>
            <a:off x="4932040" y="3204265"/>
            <a:ext cx="3744416" cy="3465095"/>
            <a:chOff x="4932040" y="3204265"/>
            <a:chExt cx="3744416" cy="3465095"/>
          </a:xfrm>
        </p:grpSpPr>
        <p:grpSp>
          <p:nvGrpSpPr>
            <p:cNvPr id="8" name="Skupina 7"/>
            <p:cNvGrpSpPr/>
            <p:nvPr/>
          </p:nvGrpSpPr>
          <p:grpSpPr>
            <a:xfrm>
              <a:off x="4932040" y="3212976"/>
              <a:ext cx="3744416" cy="3456384"/>
              <a:chOff x="4932040" y="3212976"/>
              <a:chExt cx="3744416" cy="3456384"/>
            </a:xfrm>
          </p:grpSpPr>
          <p:sp>
            <p:nvSpPr>
              <p:cNvPr id="5" name="Obdélník 4"/>
              <p:cNvSpPr/>
              <p:nvPr/>
            </p:nvSpPr>
            <p:spPr>
              <a:xfrm>
                <a:off x="4932040" y="3789040"/>
                <a:ext cx="3744416" cy="288032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a:off x="5580112" y="3212976"/>
                <a:ext cx="2232248" cy="57606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10" name="TextovéPole 9"/>
            <p:cNvSpPr txBox="1"/>
            <p:nvPr/>
          </p:nvSpPr>
          <p:spPr>
            <a:xfrm>
              <a:off x="5796136" y="3204265"/>
              <a:ext cx="1613711" cy="584775"/>
            </a:xfrm>
            <a:prstGeom prst="rect">
              <a:avLst/>
            </a:prstGeom>
            <a:noFill/>
          </p:spPr>
          <p:txBody>
            <a:bodyPr wrap="none" rtlCol="0">
              <a:spAutoFit/>
            </a:bodyPr>
            <a:lstStyle/>
            <a:p>
              <a:r>
                <a:rPr lang="cs-CZ" sz="3200" b="1" dirty="0" smtClean="0"/>
                <a:t>DLOUHÉ</a:t>
              </a:r>
              <a:endParaRPr lang="cs-CZ" sz="3200" b="1" dirty="0"/>
            </a:p>
          </p:txBody>
        </p:sp>
      </p:grpSp>
      <p:sp>
        <p:nvSpPr>
          <p:cNvPr id="13" name="TextovéPole 12"/>
          <p:cNvSpPr txBox="1"/>
          <p:nvPr/>
        </p:nvSpPr>
        <p:spPr>
          <a:xfrm>
            <a:off x="8042551" y="1271955"/>
            <a:ext cx="437940" cy="707886"/>
          </a:xfrm>
          <a:prstGeom prst="rect">
            <a:avLst/>
          </a:prstGeom>
          <a:noFill/>
        </p:spPr>
        <p:txBody>
          <a:bodyPr wrap="none" rtlCol="0">
            <a:spAutoFit/>
          </a:bodyPr>
          <a:lstStyle/>
          <a:p>
            <a:r>
              <a:rPr lang="cs-CZ" sz="4000" b="1" dirty="0" smtClean="0">
                <a:solidFill>
                  <a:srgbClr val="0070C0"/>
                </a:solidFill>
              </a:rPr>
              <a:t>á</a:t>
            </a:r>
            <a:endParaRPr lang="cs-CZ" sz="4000" b="1" dirty="0">
              <a:solidFill>
                <a:srgbClr val="0070C0"/>
              </a:solidFill>
            </a:endParaRPr>
          </a:p>
        </p:txBody>
      </p:sp>
      <p:sp>
        <p:nvSpPr>
          <p:cNvPr id="14" name="TextovéPole 13"/>
          <p:cNvSpPr txBox="1"/>
          <p:nvPr/>
        </p:nvSpPr>
        <p:spPr>
          <a:xfrm>
            <a:off x="3326667" y="626785"/>
            <a:ext cx="434734" cy="707886"/>
          </a:xfrm>
          <a:prstGeom prst="rect">
            <a:avLst/>
          </a:prstGeom>
          <a:noFill/>
        </p:spPr>
        <p:txBody>
          <a:bodyPr wrap="none" rtlCol="0">
            <a:spAutoFit/>
          </a:bodyPr>
          <a:lstStyle/>
          <a:p>
            <a:r>
              <a:rPr lang="cs-CZ" sz="4000" b="1" dirty="0" smtClean="0">
                <a:solidFill>
                  <a:srgbClr val="0070C0"/>
                </a:solidFill>
              </a:rPr>
              <a:t>E</a:t>
            </a:r>
            <a:endParaRPr lang="cs-CZ" sz="4000" b="1" dirty="0">
              <a:solidFill>
                <a:srgbClr val="0070C0"/>
              </a:solidFill>
            </a:endParaRPr>
          </a:p>
        </p:txBody>
      </p:sp>
      <p:sp>
        <p:nvSpPr>
          <p:cNvPr id="15" name="TextovéPole 14"/>
          <p:cNvSpPr txBox="1"/>
          <p:nvPr/>
        </p:nvSpPr>
        <p:spPr>
          <a:xfrm>
            <a:off x="2267744" y="1484784"/>
            <a:ext cx="320922" cy="707886"/>
          </a:xfrm>
          <a:prstGeom prst="rect">
            <a:avLst/>
          </a:prstGeom>
          <a:noFill/>
        </p:spPr>
        <p:txBody>
          <a:bodyPr wrap="none" rtlCol="0">
            <a:spAutoFit/>
          </a:bodyPr>
          <a:lstStyle/>
          <a:p>
            <a:r>
              <a:rPr lang="cs-CZ" sz="4000" b="1" dirty="0" smtClean="0">
                <a:solidFill>
                  <a:srgbClr val="0070C0"/>
                </a:solidFill>
              </a:rPr>
              <a:t>I</a:t>
            </a:r>
            <a:endParaRPr lang="cs-CZ" sz="4000" b="1" dirty="0">
              <a:solidFill>
                <a:srgbClr val="0070C0"/>
              </a:solidFill>
            </a:endParaRPr>
          </a:p>
        </p:txBody>
      </p:sp>
      <p:sp>
        <p:nvSpPr>
          <p:cNvPr id="16" name="TextovéPole 15"/>
          <p:cNvSpPr txBox="1"/>
          <p:nvPr/>
        </p:nvSpPr>
        <p:spPr>
          <a:xfrm>
            <a:off x="5516710" y="1272592"/>
            <a:ext cx="530915" cy="707886"/>
          </a:xfrm>
          <a:prstGeom prst="rect">
            <a:avLst/>
          </a:prstGeom>
          <a:noFill/>
        </p:spPr>
        <p:txBody>
          <a:bodyPr wrap="none" rtlCol="0">
            <a:spAutoFit/>
          </a:bodyPr>
          <a:lstStyle/>
          <a:p>
            <a:r>
              <a:rPr lang="cs-CZ" sz="4000" b="1" dirty="0" smtClean="0">
                <a:solidFill>
                  <a:srgbClr val="0070C0"/>
                </a:solidFill>
              </a:rPr>
              <a:t>O</a:t>
            </a:r>
            <a:endParaRPr lang="cs-CZ" sz="4000" b="1" dirty="0">
              <a:solidFill>
                <a:srgbClr val="0070C0"/>
              </a:solidFill>
            </a:endParaRPr>
          </a:p>
        </p:txBody>
      </p:sp>
      <p:sp>
        <p:nvSpPr>
          <p:cNvPr id="17" name="TextovéPole 16"/>
          <p:cNvSpPr txBox="1"/>
          <p:nvPr/>
        </p:nvSpPr>
        <p:spPr>
          <a:xfrm>
            <a:off x="1475656" y="1916832"/>
            <a:ext cx="519694" cy="707886"/>
          </a:xfrm>
          <a:prstGeom prst="rect">
            <a:avLst/>
          </a:prstGeom>
          <a:noFill/>
        </p:spPr>
        <p:txBody>
          <a:bodyPr wrap="none" rtlCol="0">
            <a:spAutoFit/>
          </a:bodyPr>
          <a:lstStyle/>
          <a:p>
            <a:r>
              <a:rPr lang="cs-CZ" sz="4000" b="1" dirty="0" smtClean="0">
                <a:solidFill>
                  <a:srgbClr val="0070C0"/>
                </a:solidFill>
              </a:rPr>
              <a:t>U</a:t>
            </a:r>
            <a:endParaRPr lang="cs-CZ" sz="4000" b="1" dirty="0">
              <a:solidFill>
                <a:srgbClr val="0070C0"/>
              </a:solidFill>
            </a:endParaRPr>
          </a:p>
        </p:txBody>
      </p:sp>
      <p:sp>
        <p:nvSpPr>
          <p:cNvPr id="18" name="TextovéPole 17"/>
          <p:cNvSpPr txBox="1"/>
          <p:nvPr/>
        </p:nvSpPr>
        <p:spPr>
          <a:xfrm>
            <a:off x="469536" y="2042557"/>
            <a:ext cx="495649" cy="707886"/>
          </a:xfrm>
          <a:prstGeom prst="rect">
            <a:avLst/>
          </a:prstGeom>
          <a:noFill/>
        </p:spPr>
        <p:txBody>
          <a:bodyPr wrap="none" rtlCol="0">
            <a:spAutoFit/>
          </a:bodyPr>
          <a:lstStyle/>
          <a:p>
            <a:r>
              <a:rPr lang="cs-CZ" sz="4000" b="1" dirty="0" smtClean="0">
                <a:solidFill>
                  <a:srgbClr val="0070C0"/>
                </a:solidFill>
              </a:rPr>
              <a:t>Á</a:t>
            </a:r>
            <a:endParaRPr lang="cs-CZ" sz="4000" b="1" dirty="0">
              <a:solidFill>
                <a:srgbClr val="0070C0"/>
              </a:solidFill>
            </a:endParaRPr>
          </a:p>
        </p:txBody>
      </p:sp>
      <p:sp>
        <p:nvSpPr>
          <p:cNvPr id="19" name="TextovéPole 18"/>
          <p:cNvSpPr txBox="1"/>
          <p:nvPr/>
        </p:nvSpPr>
        <p:spPr>
          <a:xfrm>
            <a:off x="747818" y="498940"/>
            <a:ext cx="434734" cy="707886"/>
          </a:xfrm>
          <a:prstGeom prst="rect">
            <a:avLst/>
          </a:prstGeom>
          <a:noFill/>
        </p:spPr>
        <p:txBody>
          <a:bodyPr wrap="none" rtlCol="0">
            <a:spAutoFit/>
          </a:bodyPr>
          <a:lstStyle/>
          <a:p>
            <a:r>
              <a:rPr lang="cs-CZ" sz="4000" b="1" dirty="0" smtClean="0">
                <a:solidFill>
                  <a:srgbClr val="0070C0"/>
                </a:solidFill>
              </a:rPr>
              <a:t>É</a:t>
            </a:r>
            <a:endParaRPr lang="cs-CZ" sz="4000" b="1" dirty="0">
              <a:solidFill>
                <a:srgbClr val="0070C0"/>
              </a:solidFill>
            </a:endParaRPr>
          </a:p>
        </p:txBody>
      </p:sp>
      <p:sp>
        <p:nvSpPr>
          <p:cNvPr id="20" name="TextovéPole 19"/>
          <p:cNvSpPr txBox="1"/>
          <p:nvPr/>
        </p:nvSpPr>
        <p:spPr>
          <a:xfrm>
            <a:off x="6156176" y="505961"/>
            <a:ext cx="320922" cy="707886"/>
          </a:xfrm>
          <a:prstGeom prst="rect">
            <a:avLst/>
          </a:prstGeom>
          <a:noFill/>
        </p:spPr>
        <p:txBody>
          <a:bodyPr wrap="none" rtlCol="0">
            <a:spAutoFit/>
          </a:bodyPr>
          <a:lstStyle/>
          <a:p>
            <a:r>
              <a:rPr lang="cs-CZ" sz="4000" b="1" dirty="0" smtClean="0">
                <a:solidFill>
                  <a:srgbClr val="0070C0"/>
                </a:solidFill>
              </a:rPr>
              <a:t>Í</a:t>
            </a:r>
            <a:endParaRPr lang="cs-CZ" sz="4000" b="1" dirty="0">
              <a:solidFill>
                <a:srgbClr val="0070C0"/>
              </a:solidFill>
            </a:endParaRPr>
          </a:p>
        </p:txBody>
      </p:sp>
      <p:sp>
        <p:nvSpPr>
          <p:cNvPr id="21" name="TextovéPole 20"/>
          <p:cNvSpPr txBox="1"/>
          <p:nvPr/>
        </p:nvSpPr>
        <p:spPr>
          <a:xfrm>
            <a:off x="4355976" y="2204864"/>
            <a:ext cx="530915" cy="707886"/>
          </a:xfrm>
          <a:prstGeom prst="rect">
            <a:avLst/>
          </a:prstGeom>
          <a:noFill/>
        </p:spPr>
        <p:txBody>
          <a:bodyPr wrap="none" rtlCol="0">
            <a:spAutoFit/>
          </a:bodyPr>
          <a:lstStyle/>
          <a:p>
            <a:r>
              <a:rPr lang="cs-CZ" sz="4000" b="1" dirty="0" smtClean="0">
                <a:solidFill>
                  <a:srgbClr val="0070C0"/>
                </a:solidFill>
              </a:rPr>
              <a:t>Ó</a:t>
            </a:r>
            <a:endParaRPr lang="cs-CZ" sz="4000" b="1" dirty="0">
              <a:solidFill>
                <a:srgbClr val="0070C0"/>
              </a:solidFill>
            </a:endParaRPr>
          </a:p>
        </p:txBody>
      </p:sp>
      <p:sp>
        <p:nvSpPr>
          <p:cNvPr id="22" name="TextovéPole 21"/>
          <p:cNvSpPr txBox="1"/>
          <p:nvPr/>
        </p:nvSpPr>
        <p:spPr>
          <a:xfrm>
            <a:off x="7524328" y="2038782"/>
            <a:ext cx="460382" cy="707886"/>
          </a:xfrm>
          <a:prstGeom prst="rect">
            <a:avLst/>
          </a:prstGeom>
          <a:noFill/>
        </p:spPr>
        <p:txBody>
          <a:bodyPr wrap="none" rtlCol="0">
            <a:spAutoFit/>
          </a:bodyPr>
          <a:lstStyle/>
          <a:p>
            <a:r>
              <a:rPr lang="cs-CZ" sz="4000" b="1" dirty="0" smtClean="0">
                <a:solidFill>
                  <a:srgbClr val="0070C0"/>
                </a:solidFill>
              </a:rPr>
              <a:t>ó</a:t>
            </a:r>
            <a:endParaRPr lang="cs-CZ" sz="4000" b="1" dirty="0">
              <a:solidFill>
                <a:srgbClr val="0070C0"/>
              </a:solidFill>
            </a:endParaRPr>
          </a:p>
        </p:txBody>
      </p:sp>
      <p:sp>
        <p:nvSpPr>
          <p:cNvPr id="23" name="TextovéPole 22"/>
          <p:cNvSpPr txBox="1"/>
          <p:nvPr/>
        </p:nvSpPr>
        <p:spPr>
          <a:xfrm>
            <a:off x="1929975" y="548680"/>
            <a:ext cx="1107996" cy="707886"/>
          </a:xfrm>
          <a:prstGeom prst="rect">
            <a:avLst/>
          </a:prstGeom>
          <a:noFill/>
        </p:spPr>
        <p:txBody>
          <a:bodyPr wrap="none" rtlCol="0">
            <a:spAutoFit/>
          </a:bodyPr>
          <a:lstStyle/>
          <a:p>
            <a:r>
              <a:rPr lang="cs-CZ" sz="4000" b="1" dirty="0" smtClean="0">
                <a:solidFill>
                  <a:srgbClr val="0070C0"/>
                </a:solidFill>
              </a:rPr>
              <a:t>A	</a:t>
            </a:r>
            <a:endParaRPr lang="cs-CZ" sz="4000" b="1" dirty="0">
              <a:solidFill>
                <a:srgbClr val="0070C0"/>
              </a:solidFill>
            </a:endParaRPr>
          </a:p>
        </p:txBody>
      </p:sp>
      <p:sp>
        <p:nvSpPr>
          <p:cNvPr id="25" name="TextovéPole 24"/>
          <p:cNvSpPr txBox="1"/>
          <p:nvPr/>
        </p:nvSpPr>
        <p:spPr>
          <a:xfrm>
            <a:off x="5142172" y="394792"/>
            <a:ext cx="437940" cy="707886"/>
          </a:xfrm>
          <a:prstGeom prst="rect">
            <a:avLst/>
          </a:prstGeom>
          <a:noFill/>
        </p:spPr>
        <p:txBody>
          <a:bodyPr wrap="none" rtlCol="0">
            <a:spAutoFit/>
          </a:bodyPr>
          <a:lstStyle/>
          <a:p>
            <a:r>
              <a:rPr lang="cs-CZ" sz="4000" b="1" dirty="0" smtClean="0">
                <a:solidFill>
                  <a:srgbClr val="0070C0"/>
                </a:solidFill>
              </a:rPr>
              <a:t>a</a:t>
            </a:r>
            <a:endParaRPr lang="cs-CZ" sz="4000" b="1" dirty="0">
              <a:solidFill>
                <a:srgbClr val="0070C0"/>
              </a:solidFill>
            </a:endParaRPr>
          </a:p>
        </p:txBody>
      </p:sp>
      <p:sp>
        <p:nvSpPr>
          <p:cNvPr id="26" name="TextovéPole 25"/>
          <p:cNvSpPr txBox="1"/>
          <p:nvPr/>
        </p:nvSpPr>
        <p:spPr>
          <a:xfrm>
            <a:off x="6804248" y="1334671"/>
            <a:ext cx="442750" cy="707886"/>
          </a:xfrm>
          <a:prstGeom prst="rect">
            <a:avLst/>
          </a:prstGeom>
          <a:noFill/>
        </p:spPr>
        <p:txBody>
          <a:bodyPr wrap="none" rtlCol="0">
            <a:spAutoFit/>
          </a:bodyPr>
          <a:lstStyle/>
          <a:p>
            <a:r>
              <a:rPr lang="cs-CZ" sz="4000" b="1" dirty="0" smtClean="0">
                <a:solidFill>
                  <a:srgbClr val="0070C0"/>
                </a:solidFill>
              </a:rPr>
              <a:t>e</a:t>
            </a:r>
            <a:endParaRPr lang="cs-CZ" sz="4000" b="1" dirty="0">
              <a:solidFill>
                <a:srgbClr val="0070C0"/>
              </a:solidFill>
            </a:endParaRPr>
          </a:p>
        </p:txBody>
      </p:sp>
      <p:sp>
        <p:nvSpPr>
          <p:cNvPr id="27" name="TextovéPole 26"/>
          <p:cNvSpPr txBox="1"/>
          <p:nvPr/>
        </p:nvSpPr>
        <p:spPr>
          <a:xfrm>
            <a:off x="4037438" y="1357626"/>
            <a:ext cx="311304" cy="707886"/>
          </a:xfrm>
          <a:prstGeom prst="rect">
            <a:avLst/>
          </a:prstGeom>
          <a:noFill/>
        </p:spPr>
        <p:txBody>
          <a:bodyPr wrap="none" rtlCol="0">
            <a:spAutoFit/>
          </a:bodyPr>
          <a:lstStyle/>
          <a:p>
            <a:r>
              <a:rPr lang="cs-CZ" sz="4000" b="1" dirty="0" smtClean="0">
                <a:solidFill>
                  <a:srgbClr val="0070C0"/>
                </a:solidFill>
              </a:rPr>
              <a:t>i</a:t>
            </a:r>
            <a:endParaRPr lang="cs-CZ" sz="4000" b="1" dirty="0">
              <a:solidFill>
                <a:srgbClr val="0070C0"/>
              </a:solidFill>
            </a:endParaRPr>
          </a:p>
        </p:txBody>
      </p:sp>
      <p:sp>
        <p:nvSpPr>
          <p:cNvPr id="28" name="TextovéPole 27"/>
          <p:cNvSpPr txBox="1"/>
          <p:nvPr/>
        </p:nvSpPr>
        <p:spPr>
          <a:xfrm>
            <a:off x="7582169" y="399992"/>
            <a:ext cx="460382" cy="707886"/>
          </a:xfrm>
          <a:prstGeom prst="rect">
            <a:avLst/>
          </a:prstGeom>
          <a:noFill/>
        </p:spPr>
        <p:txBody>
          <a:bodyPr wrap="none" rtlCol="0">
            <a:spAutoFit/>
          </a:bodyPr>
          <a:lstStyle/>
          <a:p>
            <a:r>
              <a:rPr lang="cs-CZ" sz="4000" b="1" dirty="0" smtClean="0">
                <a:solidFill>
                  <a:srgbClr val="0070C0"/>
                </a:solidFill>
              </a:rPr>
              <a:t>o</a:t>
            </a:r>
            <a:endParaRPr lang="cs-CZ" sz="4000" b="1" dirty="0">
              <a:solidFill>
                <a:srgbClr val="0070C0"/>
              </a:solidFill>
            </a:endParaRPr>
          </a:p>
        </p:txBody>
      </p:sp>
      <p:sp>
        <p:nvSpPr>
          <p:cNvPr id="29" name="TextovéPole 28"/>
          <p:cNvSpPr txBox="1"/>
          <p:nvPr/>
        </p:nvSpPr>
        <p:spPr>
          <a:xfrm>
            <a:off x="4426509" y="679394"/>
            <a:ext cx="460382" cy="707886"/>
          </a:xfrm>
          <a:prstGeom prst="rect">
            <a:avLst/>
          </a:prstGeom>
          <a:noFill/>
        </p:spPr>
        <p:txBody>
          <a:bodyPr wrap="none" rtlCol="0">
            <a:spAutoFit/>
          </a:bodyPr>
          <a:lstStyle/>
          <a:p>
            <a:r>
              <a:rPr lang="cs-CZ" sz="4000" b="1" dirty="0" smtClean="0">
                <a:solidFill>
                  <a:srgbClr val="0070C0"/>
                </a:solidFill>
              </a:rPr>
              <a:t>u</a:t>
            </a:r>
            <a:endParaRPr lang="cs-CZ" sz="4000" b="1" dirty="0">
              <a:solidFill>
                <a:srgbClr val="0070C0"/>
              </a:solidFill>
            </a:endParaRPr>
          </a:p>
        </p:txBody>
      </p:sp>
      <p:sp>
        <p:nvSpPr>
          <p:cNvPr id="30" name="TextovéPole 29"/>
          <p:cNvSpPr txBox="1"/>
          <p:nvPr/>
        </p:nvSpPr>
        <p:spPr>
          <a:xfrm>
            <a:off x="3096476" y="2038782"/>
            <a:ext cx="460382" cy="707886"/>
          </a:xfrm>
          <a:prstGeom prst="rect">
            <a:avLst/>
          </a:prstGeom>
          <a:noFill/>
        </p:spPr>
        <p:txBody>
          <a:bodyPr wrap="none" rtlCol="0">
            <a:spAutoFit/>
          </a:bodyPr>
          <a:lstStyle/>
          <a:p>
            <a:r>
              <a:rPr lang="cs-CZ" sz="4000" b="1" dirty="0" smtClean="0">
                <a:solidFill>
                  <a:srgbClr val="0070C0"/>
                </a:solidFill>
              </a:rPr>
              <a:t>ů</a:t>
            </a:r>
            <a:endParaRPr lang="cs-CZ" sz="4000" b="1" dirty="0">
              <a:solidFill>
                <a:srgbClr val="0070C0"/>
              </a:solidFill>
            </a:endParaRPr>
          </a:p>
        </p:txBody>
      </p:sp>
      <p:sp>
        <p:nvSpPr>
          <p:cNvPr id="31" name="TextovéPole 30"/>
          <p:cNvSpPr txBox="1"/>
          <p:nvPr/>
        </p:nvSpPr>
        <p:spPr>
          <a:xfrm>
            <a:off x="5796943" y="2192670"/>
            <a:ext cx="519694" cy="707886"/>
          </a:xfrm>
          <a:prstGeom prst="rect">
            <a:avLst/>
          </a:prstGeom>
          <a:noFill/>
        </p:spPr>
        <p:txBody>
          <a:bodyPr wrap="none" rtlCol="0">
            <a:spAutoFit/>
          </a:bodyPr>
          <a:lstStyle/>
          <a:p>
            <a:r>
              <a:rPr lang="cs-CZ" sz="4000" b="1" dirty="0" smtClean="0">
                <a:solidFill>
                  <a:srgbClr val="0070C0"/>
                </a:solidFill>
              </a:rPr>
              <a:t>Ů</a:t>
            </a:r>
            <a:endParaRPr lang="cs-CZ" sz="4000" b="1" dirty="0">
              <a:solidFill>
                <a:srgbClr val="0070C0"/>
              </a:solidFill>
            </a:endParaRPr>
          </a:p>
        </p:txBody>
      </p:sp>
      <p:sp>
        <p:nvSpPr>
          <p:cNvPr id="32" name="TextovéPole 31"/>
          <p:cNvSpPr txBox="1"/>
          <p:nvPr/>
        </p:nvSpPr>
        <p:spPr>
          <a:xfrm>
            <a:off x="1254281" y="1206826"/>
            <a:ext cx="442750" cy="707886"/>
          </a:xfrm>
          <a:prstGeom prst="rect">
            <a:avLst/>
          </a:prstGeom>
          <a:noFill/>
        </p:spPr>
        <p:txBody>
          <a:bodyPr wrap="none" rtlCol="0">
            <a:spAutoFit/>
          </a:bodyPr>
          <a:lstStyle/>
          <a:p>
            <a:r>
              <a:rPr lang="cs-CZ" sz="4000" b="1" dirty="0" smtClean="0">
                <a:solidFill>
                  <a:srgbClr val="0070C0"/>
                </a:solidFill>
              </a:rPr>
              <a:t>é</a:t>
            </a:r>
            <a:endParaRPr lang="cs-CZ" sz="4000" b="1" dirty="0">
              <a:solidFill>
                <a:srgbClr val="0070C0"/>
              </a:solidFill>
            </a:endParaRPr>
          </a:p>
        </p:txBody>
      </p:sp>
      <p:sp>
        <p:nvSpPr>
          <p:cNvPr id="33" name="TextovéPole 32"/>
          <p:cNvSpPr txBox="1"/>
          <p:nvPr/>
        </p:nvSpPr>
        <p:spPr>
          <a:xfrm>
            <a:off x="8338533" y="2161893"/>
            <a:ext cx="311304" cy="707886"/>
          </a:xfrm>
          <a:prstGeom prst="rect">
            <a:avLst/>
          </a:prstGeom>
          <a:noFill/>
        </p:spPr>
        <p:txBody>
          <a:bodyPr wrap="none" rtlCol="0">
            <a:spAutoFit/>
          </a:bodyPr>
          <a:lstStyle/>
          <a:p>
            <a:r>
              <a:rPr lang="cs-CZ" sz="4000" b="1" dirty="0" smtClean="0">
                <a:solidFill>
                  <a:srgbClr val="0070C0"/>
                </a:solidFill>
              </a:rPr>
              <a:t>í</a:t>
            </a:r>
            <a:endParaRPr lang="cs-CZ" sz="4000" b="1" dirty="0">
              <a:solidFill>
                <a:srgbClr val="0070C0"/>
              </a:solidFill>
            </a:endParaRPr>
          </a:p>
        </p:txBody>
      </p:sp>
    </p:spTree>
    <p:extLst>
      <p:ext uri="{BB962C8B-B14F-4D97-AF65-F5344CB8AC3E}">
        <p14:creationId xmlns:p14="http://schemas.microsoft.com/office/powerpoint/2010/main" val="28690683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3"/>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1.38889E-6 -1.5591E-6 L -0.15764 0.52533 " pathEditMode="relative" rAng="0" ptsTypes="AA">
                                      <p:cBhvr>
                                        <p:cTn id="6" dur="2000" fill="hold"/>
                                        <p:tgtEl>
                                          <p:spTgt spid="23"/>
                                        </p:tgtEl>
                                        <p:attrNameLst>
                                          <p:attrName>ppt_x</p:attrName>
                                          <p:attrName>ppt_y</p:attrName>
                                        </p:attrNameLst>
                                      </p:cBhvr>
                                      <p:rCtr x="-7882" y="26255"/>
                                    </p:animMotion>
                                  </p:childTnLst>
                                </p:cTn>
                              </p:par>
                            </p:childTnLst>
                          </p:cTn>
                        </p:par>
                      </p:childTnLst>
                    </p:cTn>
                  </p:par>
                </p:childTnLst>
              </p:cTn>
              <p:nextCondLst>
                <p:cond evt="onClick" delay="0">
                  <p:tgtEl>
                    <p:spTgt spid="23"/>
                  </p:tgtEl>
                </p:cond>
              </p:nextCondLst>
            </p:seq>
            <p:seq concurrent="1" nextAc="seek">
              <p:cTn id="7" restart="whenNotActive" fill="hold" evtFilter="cancelBubble" nodeType="interactiveSeq">
                <p:stCondLst>
                  <p:cond evt="onClick" delay="0">
                    <p:tgtEl>
                      <p:spTgt spid="25"/>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4.72222E-6 -3.43743E-6 L -0.25173 0.53736 " pathEditMode="relative" rAng="0" ptsTypes="AA">
                                      <p:cBhvr>
                                        <p:cTn id="11" dur="2000" fill="hold"/>
                                        <p:tgtEl>
                                          <p:spTgt spid="25"/>
                                        </p:tgtEl>
                                        <p:attrNameLst>
                                          <p:attrName>ppt_x</p:attrName>
                                          <p:attrName>ppt_y</p:attrName>
                                        </p:attrNameLst>
                                      </p:cBhvr>
                                      <p:rCtr x="-12587" y="26856"/>
                                    </p:animMotion>
                                  </p:childTnLst>
                                </p:cTn>
                              </p:par>
                            </p:childTnLst>
                          </p:cTn>
                        </p:par>
                      </p:childTnLst>
                    </p:cTn>
                  </p:par>
                </p:childTnLst>
              </p:cTn>
              <p:nextCondLst>
                <p:cond evt="onClick" delay="0">
                  <p:tgtEl>
                    <p:spTgt spid="25"/>
                  </p:tgtEl>
                </p:cond>
              </p:nextCondLst>
            </p:seq>
            <p:seq concurrent="1" nextAc="seek">
              <p:cTn id="12" restart="whenNotActive" fill="hold" evtFilter="cancelBubble" nodeType="interactiveSeq">
                <p:stCondLst>
                  <p:cond evt="onClick" delay="0">
                    <p:tgtEl>
                      <p:spTgt spid="14"/>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5.55112E-17 3.71964E-6 L -0.18681 0.5665 " pathEditMode="relative" rAng="0" ptsTypes="AA">
                                      <p:cBhvr>
                                        <p:cTn id="16" dur="2000" fill="hold"/>
                                        <p:tgtEl>
                                          <p:spTgt spid="14"/>
                                        </p:tgtEl>
                                        <p:attrNameLst>
                                          <p:attrName>ppt_x</p:attrName>
                                          <p:attrName>ppt_y</p:attrName>
                                        </p:attrNameLst>
                                      </p:cBhvr>
                                      <p:rCtr x="-9340" y="28314"/>
                                    </p:animMotion>
                                  </p:childTnLst>
                                </p:cTn>
                              </p:par>
                            </p:childTnLst>
                          </p:cTn>
                        </p:par>
                      </p:childTnLst>
                    </p:cTn>
                  </p:par>
                </p:childTnLst>
              </p:cTn>
              <p:nextCondLst>
                <p:cond evt="onClick" delay="0">
                  <p:tgtEl>
                    <p:spTgt spid="14"/>
                  </p:tgtEl>
                </p:cond>
              </p:nextCondLst>
            </p:seq>
            <p:seq concurrent="1" nextAc="seek">
              <p:cTn id="17" restart="whenNotActive" fill="hold" evtFilter="cancelBubble" nodeType="interactiveSeq">
                <p:stCondLst>
                  <p:cond evt="onClick" delay="0">
                    <p:tgtEl>
                      <p:spTgt spid="26"/>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8.33333E-7 4.6241E-6 L -0.44149 0.56835 " pathEditMode="relative" rAng="0" ptsTypes="AA">
                                      <p:cBhvr>
                                        <p:cTn id="21" dur="2000" fill="hold"/>
                                        <p:tgtEl>
                                          <p:spTgt spid="26"/>
                                        </p:tgtEl>
                                        <p:attrNameLst>
                                          <p:attrName>ppt_x</p:attrName>
                                          <p:attrName>ppt_y</p:attrName>
                                        </p:attrNameLst>
                                      </p:cBhvr>
                                      <p:rCtr x="-22083" y="28406"/>
                                    </p:animMotion>
                                  </p:childTnLst>
                                </p:cTn>
                              </p:par>
                            </p:childTnLst>
                          </p:cTn>
                        </p:par>
                      </p:childTnLst>
                    </p:cTn>
                  </p:par>
                </p:childTnLst>
              </p:cTn>
              <p:nextCondLst>
                <p:cond evt="onClick" delay="0">
                  <p:tgtEl>
                    <p:spTgt spid="26"/>
                  </p:tgtEl>
                </p:cond>
              </p:nextCondLst>
            </p:seq>
            <p:seq concurrent="1" nextAc="seek">
              <p:cTn id="22" restart="whenNotActive" fill="hold" evtFilter="cancelBubble" nodeType="interactiveSeq">
                <p:stCondLst>
                  <p:cond evt="onClick" delay="0">
                    <p:tgtEl>
                      <p:spTgt spid="15"/>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5E-6 4.64955E-7 L -0.15938 0.52556 " pathEditMode="relative" rAng="0" ptsTypes="AA">
                                      <p:cBhvr>
                                        <p:cTn id="26" dur="2000" fill="hold"/>
                                        <p:tgtEl>
                                          <p:spTgt spid="15"/>
                                        </p:tgtEl>
                                        <p:attrNameLst>
                                          <p:attrName>ppt_x</p:attrName>
                                          <p:attrName>ppt_y</p:attrName>
                                        </p:attrNameLst>
                                      </p:cBhvr>
                                      <p:rCtr x="-7969" y="26278"/>
                                    </p:animMotion>
                                  </p:childTnLst>
                                </p:cTn>
                              </p:par>
                            </p:childTnLst>
                          </p:cTn>
                        </p:par>
                      </p:childTnLst>
                    </p:cTn>
                  </p:par>
                </p:childTnLst>
              </p:cTn>
              <p:nextCondLst>
                <p:cond evt="onClick" delay="0">
                  <p:tgtEl>
                    <p:spTgt spid="15"/>
                  </p:tgtEl>
                </p:cond>
              </p:nextCondLst>
            </p:seq>
            <p:seq concurrent="1" nextAc="seek">
              <p:cTn id="27" restart="whenNotActive" fill="hold" evtFilter="cancelBubble" nodeType="interactiveSeq">
                <p:stCondLst>
                  <p:cond evt="onClick" delay="0">
                    <p:tgtEl>
                      <p:spTgt spid="27"/>
                    </p:tgtEl>
                  </p:cond>
                </p:stCondLst>
                <p:endSync evt="end" delay="0">
                  <p:rtn val="all"/>
                </p:endSync>
                <p:childTnLst>
                  <p:par>
                    <p:cTn id="28" fill="hold">
                      <p:stCondLst>
                        <p:cond delay="0"/>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3.05556E-6 -3.86768E-6 L -0.2342 0.59658 " pathEditMode="relative" rAng="0" ptsTypes="AA">
                                      <p:cBhvr>
                                        <p:cTn id="31" dur="2000" fill="hold"/>
                                        <p:tgtEl>
                                          <p:spTgt spid="27"/>
                                        </p:tgtEl>
                                        <p:attrNameLst>
                                          <p:attrName>ppt_x</p:attrName>
                                          <p:attrName>ppt_y</p:attrName>
                                        </p:attrNameLst>
                                      </p:cBhvr>
                                      <p:rCtr x="-11719" y="29817"/>
                                    </p:animMotion>
                                  </p:childTnLst>
                                </p:cTn>
                              </p:par>
                            </p:childTnLst>
                          </p:cTn>
                        </p:par>
                      </p:childTnLst>
                    </p:cTn>
                  </p:par>
                </p:childTnLst>
              </p:cTn>
              <p:nextCondLst>
                <p:cond evt="onClick" delay="0">
                  <p:tgtEl>
                    <p:spTgt spid="27"/>
                  </p:tgtEl>
                </p:cond>
              </p:nextCondLst>
            </p:seq>
            <p:seq concurrent="1" nextAc="seek">
              <p:cTn id="32" restart="whenNotActive" fill="hold" evtFilter="cancelBubble" nodeType="interactiveSeq">
                <p:stCondLst>
                  <p:cond evt="onClick" delay="0">
                    <p:tgtEl>
                      <p:spTgt spid="16"/>
                    </p:tgtEl>
                  </p:cond>
                </p:stCondLst>
                <p:endSync evt="end" delay="0">
                  <p:rtn val="all"/>
                </p:endSync>
                <p:childTnLst>
                  <p:par>
                    <p:cTn id="33" fill="hold">
                      <p:stCondLst>
                        <p:cond delay="0"/>
                      </p:stCondLst>
                      <p:childTnLst>
                        <p:par>
                          <p:cTn id="34" fill="hold">
                            <p:stCondLst>
                              <p:cond delay="0"/>
                            </p:stCondLst>
                            <p:childTnLst>
                              <p:par>
                                <p:cTn id="35" presetID="42" presetClass="path" presetSubtype="0" accel="50000" decel="50000" fill="hold" grpId="0" nodeType="clickEffect">
                                  <p:stCondLst>
                                    <p:cond delay="0"/>
                                  </p:stCondLst>
                                  <p:childTnLst>
                                    <p:animMotion origin="layout" path="M -1.66667E-6 -3.86306E-6 L -0.58906 0.49341 " pathEditMode="relative" rAng="0" ptsTypes="AA">
                                      <p:cBhvr>
                                        <p:cTn id="36" dur="2000" fill="hold"/>
                                        <p:tgtEl>
                                          <p:spTgt spid="16"/>
                                        </p:tgtEl>
                                        <p:attrNameLst>
                                          <p:attrName>ppt_x</p:attrName>
                                          <p:attrName>ppt_y</p:attrName>
                                        </p:attrNameLst>
                                      </p:cBhvr>
                                      <p:rCtr x="-29462" y="24659"/>
                                    </p:animMotion>
                                  </p:childTnLst>
                                </p:cTn>
                              </p:par>
                            </p:childTnLst>
                          </p:cTn>
                        </p:par>
                      </p:childTnLst>
                    </p:cTn>
                  </p:par>
                </p:childTnLst>
              </p:cTn>
              <p:nextCondLst>
                <p:cond evt="onClick" delay="0">
                  <p:tgtEl>
                    <p:spTgt spid="16"/>
                  </p:tgtEl>
                </p:cond>
              </p:nextCondLst>
            </p:seq>
            <p:seq concurrent="1" nextAc="seek">
              <p:cTn id="37" restart="whenNotActive" fill="hold" evtFilter="cancelBubble" nodeType="interactiveSeq">
                <p:stCondLst>
                  <p:cond evt="onClick" delay="0">
                    <p:tgtEl>
                      <p:spTgt spid="28"/>
                    </p:tgtEl>
                  </p:cond>
                </p:stCondLst>
                <p:endSync evt="end" delay="0">
                  <p:rtn val="all"/>
                </p:endSync>
                <p:childTnLst>
                  <p:par>
                    <p:cTn id="38" fill="hold">
                      <p:stCondLst>
                        <p:cond delay="0"/>
                      </p:stCondLst>
                      <p:childTnLst>
                        <p:par>
                          <p:cTn id="39" fill="hold">
                            <p:stCondLst>
                              <p:cond delay="0"/>
                            </p:stCondLst>
                            <p:childTnLst>
                              <p:par>
                                <p:cTn id="40" presetID="42" presetClass="path" presetSubtype="0" accel="50000" decel="50000" fill="hold" grpId="0" nodeType="clickEffect">
                                  <p:stCondLst>
                                    <p:cond delay="0"/>
                                  </p:stCondLst>
                                  <p:childTnLst>
                                    <p:animMotion origin="layout" path="M -2.77778E-7 2.60005E-6 L -0.80312 0.78857 " pathEditMode="relative" rAng="0" ptsTypes="AA">
                                      <p:cBhvr>
                                        <p:cTn id="41" dur="2000" fill="hold"/>
                                        <p:tgtEl>
                                          <p:spTgt spid="28"/>
                                        </p:tgtEl>
                                        <p:attrNameLst>
                                          <p:attrName>ppt_x</p:attrName>
                                          <p:attrName>ppt_y</p:attrName>
                                        </p:attrNameLst>
                                      </p:cBhvr>
                                      <p:rCtr x="-40156" y="39417"/>
                                    </p:animMotion>
                                  </p:childTnLst>
                                </p:cTn>
                              </p:par>
                            </p:childTnLst>
                          </p:cTn>
                        </p:par>
                      </p:childTnLst>
                    </p:cTn>
                  </p:par>
                </p:childTnLst>
              </p:cTn>
              <p:nextCondLst>
                <p:cond evt="onClick" delay="0">
                  <p:tgtEl>
                    <p:spTgt spid="28"/>
                  </p:tgtEl>
                </p:cond>
              </p:nextCondLst>
            </p:seq>
            <p:seq concurrent="1" nextAc="seek">
              <p:cTn id="42" restart="whenNotActive" fill="hold" evtFilter="cancelBubble" nodeType="interactiveSeq">
                <p:stCondLst>
                  <p:cond evt="onClick" delay="0">
                    <p:tgtEl>
                      <p:spTgt spid="17"/>
                    </p:tgtEl>
                  </p:cond>
                </p:stCondLst>
                <p:endSync evt="end" delay="0">
                  <p:rtn val="all"/>
                </p:endSync>
                <p:childTnLst>
                  <p:par>
                    <p:cTn id="43" fill="hold">
                      <p:stCondLst>
                        <p:cond delay="0"/>
                      </p:stCondLst>
                      <p:childTnLst>
                        <p:par>
                          <p:cTn id="44" fill="hold">
                            <p:stCondLst>
                              <p:cond delay="0"/>
                            </p:stCondLst>
                            <p:childTnLst>
                              <p:par>
                                <p:cTn id="45" presetID="42" presetClass="path" presetSubtype="0" accel="50000" decel="50000" fill="hold" grpId="0" nodeType="clickEffect">
                                  <p:stCondLst>
                                    <p:cond delay="0"/>
                                  </p:stCondLst>
                                  <p:childTnLst>
                                    <p:animMotion origin="layout" path="M 3.05556E-6 1.19593E-6 L -0.0283 0.55702 " pathEditMode="relative" rAng="0" ptsTypes="AA">
                                      <p:cBhvr>
                                        <p:cTn id="46" dur="2000" fill="hold"/>
                                        <p:tgtEl>
                                          <p:spTgt spid="17"/>
                                        </p:tgtEl>
                                        <p:attrNameLst>
                                          <p:attrName>ppt_x</p:attrName>
                                          <p:attrName>ppt_y</p:attrName>
                                        </p:attrNameLst>
                                      </p:cBhvr>
                                      <p:rCtr x="-1424" y="27851"/>
                                    </p:animMotion>
                                  </p:childTnLst>
                                </p:cTn>
                              </p:par>
                            </p:childTnLst>
                          </p:cTn>
                        </p:par>
                      </p:childTnLst>
                    </p:cTn>
                  </p:par>
                </p:childTnLst>
              </p:cTn>
              <p:nextCondLst>
                <p:cond evt="onClick" delay="0">
                  <p:tgtEl>
                    <p:spTgt spid="17"/>
                  </p:tgtEl>
                </p:cond>
              </p:nextCondLst>
            </p:seq>
            <p:seq concurrent="1" nextAc="seek">
              <p:cTn id="47" restart="whenNotActive" fill="hold" evtFilter="cancelBubble" nodeType="interactiveSeq">
                <p:stCondLst>
                  <p:cond evt="onClick" delay="0">
                    <p:tgtEl>
                      <p:spTgt spid="29"/>
                    </p:tgtEl>
                  </p:cond>
                </p:stCondLst>
                <p:endSync evt="end" delay="0">
                  <p:rtn val="all"/>
                </p:endSync>
                <p:childTnLst>
                  <p:par>
                    <p:cTn id="48" fill="hold">
                      <p:stCondLst>
                        <p:cond delay="0"/>
                      </p:stCondLst>
                      <p:childTnLst>
                        <p:par>
                          <p:cTn id="49" fill="hold">
                            <p:stCondLst>
                              <p:cond delay="0"/>
                            </p:stCondLst>
                            <p:childTnLst>
                              <p:par>
                                <p:cTn id="50" presetID="42" presetClass="path" presetSubtype="0" accel="50000" decel="50000" fill="hold" grpId="0" nodeType="clickEffect">
                                  <p:stCondLst>
                                    <p:cond delay="0"/>
                                  </p:stCondLst>
                                  <p:childTnLst>
                                    <p:animMotion origin="layout" path="M -1.38889E-6 1.31853E-7 L -0.24548 0.76868 " pathEditMode="relative" rAng="0" ptsTypes="AA">
                                      <p:cBhvr>
                                        <p:cTn id="51" dur="2000" fill="hold"/>
                                        <p:tgtEl>
                                          <p:spTgt spid="29"/>
                                        </p:tgtEl>
                                        <p:attrNameLst>
                                          <p:attrName>ppt_x</p:attrName>
                                          <p:attrName>ppt_y</p:attrName>
                                        </p:attrNameLst>
                                      </p:cBhvr>
                                      <p:rCtr x="-12274" y="38422"/>
                                    </p:animMotion>
                                  </p:childTnLst>
                                </p:cTn>
                              </p:par>
                            </p:childTnLst>
                          </p:cTn>
                        </p:par>
                      </p:childTnLst>
                    </p:cTn>
                  </p:par>
                </p:childTnLst>
              </p:cTn>
              <p:nextCondLst>
                <p:cond evt="onClick" delay="0">
                  <p:tgtEl>
                    <p:spTgt spid="29"/>
                  </p:tgtEl>
                </p:cond>
              </p:nextCondLst>
            </p:seq>
            <p:seq concurrent="1" nextAc="seek">
              <p:cTn id="52" restart="whenNotActive" fill="hold" evtFilter="cancelBubble" nodeType="interactiveSeq">
                <p:stCondLst>
                  <p:cond evt="onClick" delay="0">
                    <p:tgtEl>
                      <p:spTgt spid="13"/>
                    </p:tgtEl>
                  </p:cond>
                </p:stCondLst>
                <p:endSync evt="end" delay="0">
                  <p:rtn val="all"/>
                </p:endSync>
                <p:childTnLst>
                  <p:par>
                    <p:cTn id="53" fill="hold">
                      <p:stCondLst>
                        <p:cond delay="0"/>
                      </p:stCondLst>
                      <p:childTnLst>
                        <p:par>
                          <p:cTn id="54" fill="hold">
                            <p:stCondLst>
                              <p:cond delay="0"/>
                            </p:stCondLst>
                            <p:childTnLst>
                              <p:par>
                                <p:cTn id="55" presetID="42" presetClass="path" presetSubtype="0" accel="50000" decel="50000" fill="hold" grpId="0" nodeType="clickEffect">
                                  <p:stCondLst>
                                    <p:cond delay="0"/>
                                  </p:stCondLst>
                                  <p:childTnLst>
                                    <p:animMotion origin="layout" path="M -2.22222E-6 -2.54222E-6 L -0.32465 0.37821 " pathEditMode="relative" rAng="0" ptsTypes="AA">
                                      <p:cBhvr>
                                        <p:cTn id="56" dur="2000" fill="hold"/>
                                        <p:tgtEl>
                                          <p:spTgt spid="13"/>
                                        </p:tgtEl>
                                        <p:attrNameLst>
                                          <p:attrName>ppt_x</p:attrName>
                                          <p:attrName>ppt_y</p:attrName>
                                        </p:attrNameLst>
                                      </p:cBhvr>
                                      <p:rCtr x="-16233" y="18899"/>
                                    </p:animMotion>
                                  </p:childTnLst>
                                </p:cTn>
                              </p:par>
                            </p:childTnLst>
                          </p:cTn>
                        </p:par>
                      </p:childTnLst>
                    </p:cTn>
                  </p:par>
                </p:childTnLst>
              </p:cTn>
              <p:nextCondLst>
                <p:cond evt="onClick" delay="0">
                  <p:tgtEl>
                    <p:spTgt spid="13"/>
                  </p:tgtEl>
                </p:cond>
              </p:nextCondLst>
            </p:seq>
            <p:seq concurrent="1" nextAc="seek">
              <p:cTn id="57" restart="whenNotActive" fill="hold" evtFilter="cancelBubble" nodeType="interactiveSeq">
                <p:stCondLst>
                  <p:cond evt="onClick" delay="0">
                    <p:tgtEl>
                      <p:spTgt spid="18"/>
                    </p:tgtEl>
                  </p:cond>
                </p:stCondLst>
                <p:endSync evt="end" delay="0">
                  <p:rtn val="all"/>
                </p:endSync>
                <p:childTnLst>
                  <p:par>
                    <p:cTn id="58" fill="hold">
                      <p:stCondLst>
                        <p:cond delay="0"/>
                      </p:stCondLst>
                      <p:childTnLst>
                        <p:par>
                          <p:cTn id="59" fill="hold">
                            <p:stCondLst>
                              <p:cond delay="0"/>
                            </p:stCondLst>
                            <p:childTnLst>
                              <p:par>
                                <p:cTn id="60" presetID="42" presetClass="path" presetSubtype="0" accel="50000" decel="50000" fill="hold" grpId="0" nodeType="clickEffect">
                                  <p:stCondLst>
                                    <p:cond delay="0"/>
                                  </p:stCondLst>
                                  <p:childTnLst>
                                    <p:animMotion origin="layout" path="M -2.22222E-6 -4.47143E-6 L 0.68143 0.2762 " pathEditMode="relative" rAng="0" ptsTypes="AA">
                                      <p:cBhvr>
                                        <p:cTn id="61" dur="2000" fill="hold"/>
                                        <p:tgtEl>
                                          <p:spTgt spid="18"/>
                                        </p:tgtEl>
                                        <p:attrNameLst>
                                          <p:attrName>ppt_x</p:attrName>
                                          <p:attrName>ppt_y</p:attrName>
                                        </p:attrNameLst>
                                      </p:cBhvr>
                                      <p:rCtr x="34062" y="13810"/>
                                    </p:animMotion>
                                  </p:childTnLst>
                                </p:cTn>
                              </p:par>
                            </p:childTnLst>
                          </p:cTn>
                        </p:par>
                      </p:childTnLst>
                    </p:cTn>
                  </p:par>
                </p:childTnLst>
              </p:cTn>
              <p:nextCondLst>
                <p:cond evt="onClick" delay="0">
                  <p:tgtEl>
                    <p:spTgt spid="18"/>
                  </p:tgtEl>
                </p:cond>
              </p:nextCondLst>
            </p:seq>
            <p:seq concurrent="1" nextAc="seek">
              <p:cTn id="62" restart="whenNotActive" fill="hold" evtFilter="cancelBubble" nodeType="interactiveSeq">
                <p:stCondLst>
                  <p:cond evt="onClick" delay="0">
                    <p:tgtEl>
                      <p:spTgt spid="19"/>
                    </p:tgtEl>
                  </p:cond>
                </p:stCondLst>
                <p:endSync evt="end" delay="0">
                  <p:rtn val="all"/>
                </p:endSync>
                <p:childTnLst>
                  <p:par>
                    <p:cTn id="63" fill="hold">
                      <p:stCondLst>
                        <p:cond delay="0"/>
                      </p:stCondLst>
                      <p:childTnLst>
                        <p:par>
                          <p:cTn id="64" fill="hold">
                            <p:stCondLst>
                              <p:cond delay="0"/>
                            </p:stCondLst>
                            <p:childTnLst>
                              <p:par>
                                <p:cTn id="65" presetID="42" presetClass="path" presetSubtype="0" accel="50000" decel="50000" fill="hold" grpId="0" nodeType="clickEffect">
                                  <p:stCondLst>
                                    <p:cond delay="0"/>
                                  </p:stCondLst>
                                  <p:childTnLst>
                                    <p:animMotion origin="layout" path="M 4.44444E-6 7.07842E-7 L 0.55989 0.57483 " pathEditMode="relative" rAng="0" ptsTypes="AA">
                                      <p:cBhvr>
                                        <p:cTn id="66" dur="2000" fill="hold"/>
                                        <p:tgtEl>
                                          <p:spTgt spid="19"/>
                                        </p:tgtEl>
                                        <p:attrNameLst>
                                          <p:attrName>ppt_x</p:attrName>
                                          <p:attrName>ppt_y</p:attrName>
                                        </p:attrNameLst>
                                      </p:cBhvr>
                                      <p:rCtr x="27986" y="28730"/>
                                    </p:animMotion>
                                  </p:childTnLst>
                                </p:cTn>
                              </p:par>
                            </p:childTnLst>
                          </p:cTn>
                        </p:par>
                      </p:childTnLst>
                    </p:cTn>
                  </p:par>
                </p:childTnLst>
              </p:cTn>
              <p:nextCondLst>
                <p:cond evt="onClick" delay="0">
                  <p:tgtEl>
                    <p:spTgt spid="19"/>
                  </p:tgtEl>
                </p:cond>
              </p:nextCondLst>
            </p:seq>
            <p:seq concurrent="1" nextAc="seek">
              <p:cTn id="67" restart="whenNotActive" fill="hold" evtFilter="cancelBubble" nodeType="interactiveSeq">
                <p:stCondLst>
                  <p:cond evt="onClick" delay="0">
                    <p:tgtEl>
                      <p:spTgt spid="32"/>
                    </p:tgtEl>
                  </p:cond>
                </p:stCondLst>
                <p:endSync evt="end" delay="0">
                  <p:rtn val="all"/>
                </p:endSync>
                <p:childTnLst>
                  <p:par>
                    <p:cTn id="68" fill="hold">
                      <p:stCondLst>
                        <p:cond delay="0"/>
                      </p:stCondLst>
                      <p:childTnLst>
                        <p:par>
                          <p:cTn id="69" fill="hold">
                            <p:stCondLst>
                              <p:cond delay="0"/>
                            </p:stCondLst>
                            <p:childTnLst>
                              <p:par>
                                <p:cTn id="70" presetID="42" presetClass="path" presetSubtype="0" accel="50000" decel="50000" fill="hold" grpId="0" nodeType="clickEffect">
                                  <p:stCondLst>
                                    <p:cond delay="0"/>
                                  </p:stCondLst>
                                  <p:childTnLst>
                                    <p:animMotion origin="layout" path="M -4.72222E-6 1.61231E-6 L 0.49619 0.62896 " pathEditMode="relative" rAng="0" ptsTypes="AA">
                                      <p:cBhvr>
                                        <p:cTn id="71" dur="2000" fill="hold"/>
                                        <p:tgtEl>
                                          <p:spTgt spid="32"/>
                                        </p:tgtEl>
                                        <p:attrNameLst>
                                          <p:attrName>ppt_x</p:attrName>
                                          <p:attrName>ppt_y</p:attrName>
                                        </p:attrNameLst>
                                      </p:cBhvr>
                                      <p:rCtr x="24809" y="31437"/>
                                    </p:animMotion>
                                  </p:childTnLst>
                                </p:cTn>
                              </p:par>
                            </p:childTnLst>
                          </p:cTn>
                        </p:par>
                      </p:childTnLst>
                    </p:cTn>
                  </p:par>
                </p:childTnLst>
              </p:cTn>
              <p:nextCondLst>
                <p:cond evt="onClick" delay="0">
                  <p:tgtEl>
                    <p:spTgt spid="32"/>
                  </p:tgtEl>
                </p:cond>
              </p:nextCondLst>
            </p:seq>
            <p:seq concurrent="1" nextAc="seek">
              <p:cTn id="72" restart="whenNotActive" fill="hold" evtFilter="cancelBubble" nodeType="interactiveSeq">
                <p:stCondLst>
                  <p:cond evt="onClick" delay="0">
                    <p:tgtEl>
                      <p:spTgt spid="20"/>
                    </p:tgtEl>
                  </p:cond>
                </p:stCondLst>
                <p:endSync evt="end" delay="0">
                  <p:rtn val="all"/>
                </p:endSync>
                <p:childTnLst>
                  <p:par>
                    <p:cTn id="73" fill="hold">
                      <p:stCondLst>
                        <p:cond delay="0"/>
                      </p:stCondLst>
                      <p:childTnLst>
                        <p:par>
                          <p:cTn id="74" fill="hold">
                            <p:stCondLst>
                              <p:cond delay="0"/>
                            </p:stCondLst>
                            <p:childTnLst>
                              <p:par>
                                <p:cTn id="75" presetID="42" presetClass="path" presetSubtype="0" accel="50000" decel="50000" fill="hold" grpId="0" nodeType="clickEffect">
                                  <p:stCondLst>
                                    <p:cond delay="0"/>
                                  </p:stCondLst>
                                  <p:childTnLst>
                                    <p:animMotion origin="layout" path="M 1.38889E-6 4.10363E-6 L 0.17153 0.4897 " pathEditMode="relative" rAng="0" ptsTypes="AA">
                                      <p:cBhvr>
                                        <p:cTn id="76" dur="2000" fill="hold"/>
                                        <p:tgtEl>
                                          <p:spTgt spid="20"/>
                                        </p:tgtEl>
                                        <p:attrNameLst>
                                          <p:attrName>ppt_x</p:attrName>
                                          <p:attrName>ppt_y</p:attrName>
                                        </p:attrNameLst>
                                      </p:cBhvr>
                                      <p:rCtr x="8576" y="24474"/>
                                    </p:animMotion>
                                  </p:childTnLst>
                                </p:cTn>
                              </p:par>
                            </p:childTnLst>
                          </p:cTn>
                        </p:par>
                      </p:childTnLst>
                    </p:cTn>
                  </p:par>
                </p:childTnLst>
              </p:cTn>
              <p:nextCondLst>
                <p:cond evt="onClick" delay="0">
                  <p:tgtEl>
                    <p:spTgt spid="20"/>
                  </p:tgtEl>
                </p:cond>
              </p:nextCondLst>
            </p:seq>
            <p:seq concurrent="1" nextAc="seek">
              <p:cTn id="77" restart="whenNotActive" fill="hold" evtFilter="cancelBubble" nodeType="interactiveSeq">
                <p:stCondLst>
                  <p:cond evt="onClick" delay="0">
                    <p:tgtEl>
                      <p:spTgt spid="33"/>
                    </p:tgtEl>
                  </p:cond>
                </p:stCondLst>
                <p:endSync evt="end" delay="0">
                  <p:rtn val="all"/>
                </p:endSync>
                <p:childTnLst>
                  <p:par>
                    <p:cTn id="78" fill="hold">
                      <p:stCondLst>
                        <p:cond delay="0"/>
                      </p:stCondLst>
                      <p:childTnLst>
                        <p:par>
                          <p:cTn id="79" fill="hold">
                            <p:stCondLst>
                              <p:cond delay="0"/>
                            </p:stCondLst>
                            <p:childTnLst>
                              <p:par>
                                <p:cTn id="80" presetID="42" presetClass="path" presetSubtype="0" accel="50000" decel="50000" fill="hold" grpId="0" nodeType="clickEffect">
                                  <p:stCondLst>
                                    <p:cond delay="0"/>
                                  </p:stCondLst>
                                  <p:childTnLst>
                                    <p:animMotion origin="layout" path="M -3.05556E-6 -3.53458E-6 L -0.12968 0.35346 " pathEditMode="relative" rAng="0" ptsTypes="AA">
                                      <p:cBhvr>
                                        <p:cTn id="81" dur="2000" fill="hold"/>
                                        <p:tgtEl>
                                          <p:spTgt spid="33"/>
                                        </p:tgtEl>
                                        <p:attrNameLst>
                                          <p:attrName>ppt_x</p:attrName>
                                          <p:attrName>ppt_y</p:attrName>
                                        </p:attrNameLst>
                                      </p:cBhvr>
                                      <p:rCtr x="-6493" y="17673"/>
                                    </p:animMotion>
                                  </p:childTnLst>
                                </p:cTn>
                              </p:par>
                            </p:childTnLst>
                          </p:cTn>
                        </p:par>
                      </p:childTnLst>
                    </p:cTn>
                  </p:par>
                </p:childTnLst>
              </p:cTn>
              <p:nextCondLst>
                <p:cond evt="onClick" delay="0">
                  <p:tgtEl>
                    <p:spTgt spid="33"/>
                  </p:tgtEl>
                </p:cond>
              </p:nextCondLst>
            </p:seq>
            <p:seq concurrent="1" nextAc="seek">
              <p:cTn id="82" restart="whenNotActive" fill="hold" evtFilter="cancelBubble" nodeType="interactiveSeq">
                <p:stCondLst>
                  <p:cond evt="onClick" delay="0">
                    <p:tgtEl>
                      <p:spTgt spid="21"/>
                    </p:tgtEl>
                  </p:cond>
                </p:stCondLst>
                <p:endSync evt="end" delay="0">
                  <p:rtn val="all"/>
                </p:endSync>
                <p:childTnLst>
                  <p:par>
                    <p:cTn id="83" fill="hold">
                      <p:stCondLst>
                        <p:cond delay="0"/>
                      </p:stCondLst>
                      <p:childTnLst>
                        <p:par>
                          <p:cTn id="84" fill="hold">
                            <p:stCondLst>
                              <p:cond delay="0"/>
                            </p:stCondLst>
                            <p:childTnLst>
                              <p:par>
                                <p:cTn id="85" presetID="42" presetClass="path" presetSubtype="0" accel="50000" decel="50000" fill="hold" grpId="0" nodeType="clickEffect">
                                  <p:stCondLst>
                                    <p:cond delay="0"/>
                                  </p:stCondLst>
                                  <p:childTnLst>
                                    <p:animMotion origin="layout" path="M -1.94444E-6 8.02683E-7 L 0.23872 0.42054 " pathEditMode="relative" rAng="0" ptsTypes="AA">
                                      <p:cBhvr>
                                        <p:cTn id="86" dur="2000" fill="hold"/>
                                        <p:tgtEl>
                                          <p:spTgt spid="21"/>
                                        </p:tgtEl>
                                        <p:attrNameLst>
                                          <p:attrName>ppt_x</p:attrName>
                                          <p:attrName>ppt_y</p:attrName>
                                        </p:attrNameLst>
                                      </p:cBhvr>
                                      <p:rCtr x="11927" y="21027"/>
                                    </p:animMotion>
                                  </p:childTnLst>
                                </p:cTn>
                              </p:par>
                            </p:childTnLst>
                          </p:cTn>
                        </p:par>
                      </p:childTnLst>
                    </p:cTn>
                  </p:par>
                </p:childTnLst>
              </p:cTn>
              <p:nextCondLst>
                <p:cond evt="onClick" delay="0">
                  <p:tgtEl>
                    <p:spTgt spid="21"/>
                  </p:tgtEl>
                </p:cond>
              </p:nextCondLst>
            </p:seq>
            <p:seq concurrent="1" nextAc="seek">
              <p:cTn id="87" restart="whenNotActive" fill="hold" evtFilter="cancelBubble" nodeType="interactiveSeq">
                <p:stCondLst>
                  <p:cond evt="onClick" delay="0">
                    <p:tgtEl>
                      <p:spTgt spid="22"/>
                    </p:tgtEl>
                  </p:cond>
                </p:stCondLst>
                <p:endSync evt="end" delay="0">
                  <p:rtn val="all"/>
                </p:endSync>
                <p:childTnLst>
                  <p:par>
                    <p:cTn id="88" fill="hold">
                      <p:stCondLst>
                        <p:cond delay="0"/>
                      </p:stCondLst>
                      <p:childTnLst>
                        <p:par>
                          <p:cTn id="89" fill="hold">
                            <p:stCondLst>
                              <p:cond delay="0"/>
                            </p:stCondLst>
                            <p:childTnLst>
                              <p:par>
                                <p:cTn id="90" presetID="42" presetClass="path" presetSubtype="0" accel="50000" decel="50000" fill="hold" grpId="0" nodeType="clickEffect">
                                  <p:stCondLst>
                                    <p:cond delay="0"/>
                                  </p:stCondLst>
                                  <p:childTnLst>
                                    <p:animMotion origin="layout" path="M -2.77778E-7 -5.08906E-7 L 0.05347 0.44483 " pathEditMode="relative" rAng="0" ptsTypes="AA">
                                      <p:cBhvr>
                                        <p:cTn id="91" dur="2000" fill="hold"/>
                                        <p:tgtEl>
                                          <p:spTgt spid="22"/>
                                        </p:tgtEl>
                                        <p:attrNameLst>
                                          <p:attrName>ppt_x</p:attrName>
                                          <p:attrName>ppt_y</p:attrName>
                                        </p:attrNameLst>
                                      </p:cBhvr>
                                      <p:rCtr x="2674" y="22230"/>
                                    </p:animMotion>
                                  </p:childTnLst>
                                </p:cTn>
                              </p:par>
                            </p:childTnLst>
                          </p:cTn>
                        </p:par>
                      </p:childTnLst>
                    </p:cTn>
                  </p:par>
                </p:childTnLst>
              </p:cTn>
              <p:nextCondLst>
                <p:cond evt="onClick" delay="0">
                  <p:tgtEl>
                    <p:spTgt spid="22"/>
                  </p:tgtEl>
                </p:cond>
              </p:nextCondLst>
            </p:seq>
            <p:seq concurrent="1" nextAc="seek">
              <p:cTn id="92" restart="whenNotActive" fill="hold" evtFilter="cancelBubble" nodeType="interactiveSeq">
                <p:stCondLst>
                  <p:cond evt="onClick" delay="0">
                    <p:tgtEl>
                      <p:spTgt spid="31"/>
                    </p:tgtEl>
                  </p:cond>
                </p:stCondLst>
                <p:endSync evt="end" delay="0">
                  <p:rtn val="all"/>
                </p:endSync>
                <p:childTnLst>
                  <p:par>
                    <p:cTn id="93" fill="hold">
                      <p:stCondLst>
                        <p:cond delay="0"/>
                      </p:stCondLst>
                      <p:childTnLst>
                        <p:par>
                          <p:cTn id="94" fill="hold">
                            <p:stCondLst>
                              <p:cond delay="0"/>
                            </p:stCondLst>
                            <p:childTnLst>
                              <p:par>
                                <p:cTn id="95" presetID="42" presetClass="path" presetSubtype="0" accel="50000" decel="50000" fill="hold" grpId="0" nodeType="clickEffect">
                                  <p:stCondLst>
                                    <p:cond delay="0"/>
                                  </p:stCondLst>
                                  <p:childTnLst>
                                    <p:animMotion origin="layout" path="M 3.61111E-6 1.36942E-6 L 0.05816 0.54823 " pathEditMode="relative" rAng="0" ptsTypes="AA">
                                      <p:cBhvr>
                                        <p:cTn id="96" dur="2000" fill="hold"/>
                                        <p:tgtEl>
                                          <p:spTgt spid="31"/>
                                        </p:tgtEl>
                                        <p:attrNameLst>
                                          <p:attrName>ppt_x</p:attrName>
                                          <p:attrName>ppt_y</p:attrName>
                                        </p:attrNameLst>
                                      </p:cBhvr>
                                      <p:rCtr x="2899" y="27412"/>
                                    </p:animMotion>
                                  </p:childTnLst>
                                </p:cTn>
                              </p:par>
                            </p:childTnLst>
                          </p:cTn>
                        </p:par>
                      </p:childTnLst>
                    </p:cTn>
                  </p:par>
                </p:childTnLst>
              </p:cTn>
              <p:nextCondLst>
                <p:cond evt="onClick" delay="0">
                  <p:tgtEl>
                    <p:spTgt spid="31"/>
                  </p:tgtEl>
                </p:cond>
              </p:nextCondLst>
            </p:seq>
            <p:seq concurrent="1" nextAc="seek">
              <p:cTn id="97" restart="whenNotActive" fill="hold" evtFilter="cancelBubble" nodeType="interactiveSeq">
                <p:stCondLst>
                  <p:cond evt="onClick" delay="0">
                    <p:tgtEl>
                      <p:spTgt spid="30"/>
                    </p:tgtEl>
                  </p:cond>
                </p:stCondLst>
                <p:endSync evt="end" delay="0">
                  <p:rtn val="all"/>
                </p:endSync>
                <p:childTnLst>
                  <p:par>
                    <p:cTn id="98" fill="hold">
                      <p:stCondLst>
                        <p:cond delay="0"/>
                      </p:stCondLst>
                      <p:childTnLst>
                        <p:par>
                          <p:cTn id="99" fill="hold">
                            <p:stCondLst>
                              <p:cond delay="0"/>
                            </p:stCondLst>
                            <p:childTnLst>
                              <p:par>
                                <p:cTn id="100" presetID="42" presetClass="path" presetSubtype="0" accel="50000" decel="50000" fill="hold" grpId="0" nodeType="clickEffect">
                                  <p:stCondLst>
                                    <p:cond delay="0"/>
                                  </p:stCondLst>
                                  <p:childTnLst>
                                    <p:animMotion origin="layout" path="M 1.11111E-6 -5.08906E-7 L 0.47465 0.5288 " pathEditMode="relative" rAng="0" ptsTypes="AA">
                                      <p:cBhvr>
                                        <p:cTn id="101" dur="2000" fill="hold"/>
                                        <p:tgtEl>
                                          <p:spTgt spid="30"/>
                                        </p:tgtEl>
                                        <p:attrNameLst>
                                          <p:attrName>ppt_x</p:attrName>
                                          <p:attrName>ppt_y</p:attrName>
                                        </p:attrNameLst>
                                      </p:cBhvr>
                                      <p:rCtr x="23733" y="26440"/>
                                    </p:animMotion>
                                  </p:childTnLst>
                                </p:cTn>
                              </p:par>
                            </p:childTnLst>
                          </p:cTn>
                        </p:par>
                      </p:childTnLst>
                    </p:cTn>
                  </p:par>
                </p:childTnLst>
              </p:cTn>
              <p:nextCondLst>
                <p:cond evt="onClick" delay="0">
                  <p:tgtEl>
                    <p:spTgt spid="30"/>
                  </p:tgtEl>
                </p:cond>
              </p:nextCondLst>
            </p:seq>
          </p:childTnLst>
        </p:cTn>
      </p:par>
    </p:tnLst>
    <p:bldLst>
      <p:bldP spid="13" grpId="0"/>
      <p:bldP spid="14" grpId="0"/>
      <p:bldP spid="15" grpId="0"/>
      <p:bldP spid="16" grpId="0"/>
      <p:bldP spid="17" grpId="0"/>
      <p:bldP spid="18" grpId="0"/>
      <p:bldP spid="19" grpId="0"/>
      <p:bldP spid="20" grpId="0"/>
      <p:bldP spid="21" grpId="0"/>
      <p:bldP spid="22" grpId="0"/>
      <p:bldP spid="23" grpId="0"/>
      <p:bldP spid="25" grpId="0"/>
      <p:bldP spid="26" grpId="0"/>
      <p:bldP spid="27" grpId="0"/>
      <p:bldP spid="28" grpId="0"/>
      <p:bldP spid="29" grpId="0"/>
      <p:bldP spid="30" grpId="0"/>
      <p:bldP spid="31" grpId="0"/>
      <p:bldP spid="32" grpId="0"/>
      <p:bldP spid="3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251520" y="220578"/>
            <a:ext cx="6266074" cy="400110"/>
          </a:xfrm>
          <a:prstGeom prst="rect">
            <a:avLst/>
          </a:prstGeom>
          <a:noFill/>
        </p:spPr>
        <p:txBody>
          <a:bodyPr wrap="none" rtlCol="0">
            <a:spAutoFit/>
          </a:bodyPr>
          <a:lstStyle/>
          <a:p>
            <a:r>
              <a:rPr lang="cs-CZ" sz="2000" b="1" dirty="0" smtClean="0">
                <a:solidFill>
                  <a:srgbClr val="FF0000"/>
                </a:solidFill>
              </a:rPr>
              <a:t>Zařaď správně slova do rámečků podle délky samohlásky.</a:t>
            </a:r>
            <a:endParaRPr lang="cs-CZ" sz="2000" b="1" dirty="0">
              <a:solidFill>
                <a:srgbClr val="FF0000"/>
              </a:solidFill>
            </a:endParaRPr>
          </a:p>
        </p:txBody>
      </p:sp>
    </p:spTree>
    <p:extLst>
      <p:ext uri="{BB962C8B-B14F-4D97-AF65-F5344CB8AC3E}">
        <p14:creationId xmlns:p14="http://schemas.microsoft.com/office/powerpoint/2010/main" val="151809025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CECFF"/>
        </a:solidFill>
        <a:effectLst/>
      </p:bgPr>
    </p:bg>
    <p:spTree>
      <p:nvGrpSpPr>
        <p:cNvPr id="1" name=""/>
        <p:cNvGrpSpPr/>
        <p:nvPr/>
      </p:nvGrpSpPr>
      <p:grpSpPr>
        <a:xfrm>
          <a:off x="0" y="0"/>
          <a:ext cx="0" cy="0"/>
          <a:chOff x="0" y="0"/>
          <a:chExt cx="0" cy="0"/>
        </a:xfrm>
      </p:grpSpPr>
      <p:grpSp>
        <p:nvGrpSpPr>
          <p:cNvPr id="9" name="Skupina 8"/>
          <p:cNvGrpSpPr/>
          <p:nvPr/>
        </p:nvGrpSpPr>
        <p:grpSpPr>
          <a:xfrm>
            <a:off x="827584" y="1918573"/>
            <a:ext cx="3096344" cy="4750787"/>
            <a:chOff x="827584" y="1918573"/>
            <a:chExt cx="3096344" cy="4750787"/>
          </a:xfrm>
        </p:grpSpPr>
        <p:sp>
          <p:nvSpPr>
            <p:cNvPr id="5" name="Obdélník 4"/>
            <p:cNvSpPr/>
            <p:nvPr/>
          </p:nvSpPr>
          <p:spPr>
            <a:xfrm>
              <a:off x="827584" y="2564904"/>
              <a:ext cx="3096344" cy="4104456"/>
            </a:xfrm>
            <a:prstGeom prst="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1619672" y="1918573"/>
              <a:ext cx="1383905" cy="646331"/>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cs-CZ" sz="3600" b="1" dirty="0" smtClean="0">
                  <a:solidFill>
                    <a:srgbClr val="FF0000"/>
                  </a:solidFill>
                </a:rPr>
                <a:t>krátké</a:t>
              </a:r>
              <a:endParaRPr lang="cs-CZ" sz="3600" b="1" dirty="0">
                <a:solidFill>
                  <a:srgbClr val="FF0000"/>
                </a:solidFill>
              </a:endParaRPr>
            </a:p>
          </p:txBody>
        </p:sp>
      </p:grpSp>
      <p:grpSp>
        <p:nvGrpSpPr>
          <p:cNvPr id="10" name="Skupina 9"/>
          <p:cNvGrpSpPr/>
          <p:nvPr/>
        </p:nvGrpSpPr>
        <p:grpSpPr>
          <a:xfrm>
            <a:off x="5492335" y="1918572"/>
            <a:ext cx="3096344" cy="4760409"/>
            <a:chOff x="5492335" y="1918572"/>
            <a:chExt cx="3096344" cy="4760409"/>
          </a:xfrm>
        </p:grpSpPr>
        <p:sp>
          <p:nvSpPr>
            <p:cNvPr id="6" name="Obdélník 5"/>
            <p:cNvSpPr/>
            <p:nvPr/>
          </p:nvSpPr>
          <p:spPr>
            <a:xfrm>
              <a:off x="5492335" y="2574525"/>
              <a:ext cx="3096344" cy="4104456"/>
            </a:xfrm>
            <a:prstGeom prst="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6156176" y="1918572"/>
              <a:ext cx="1524776" cy="646331"/>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cs-CZ" sz="3600" b="1" dirty="0" smtClean="0">
                  <a:solidFill>
                    <a:srgbClr val="FF0000"/>
                  </a:solidFill>
                </a:rPr>
                <a:t>dlouhé</a:t>
              </a:r>
              <a:endParaRPr lang="cs-CZ" sz="3600" b="1" dirty="0">
                <a:solidFill>
                  <a:srgbClr val="FF0000"/>
                </a:solidFill>
              </a:endParaRPr>
            </a:p>
          </p:txBody>
        </p:sp>
      </p:grpSp>
      <p:sp>
        <p:nvSpPr>
          <p:cNvPr id="11" name="TextovéPole 10"/>
          <p:cNvSpPr txBox="1"/>
          <p:nvPr/>
        </p:nvSpPr>
        <p:spPr>
          <a:xfrm>
            <a:off x="305646" y="1179237"/>
            <a:ext cx="1043876" cy="584775"/>
          </a:xfrm>
          <a:prstGeom prst="rect">
            <a:avLst/>
          </a:prstGeom>
          <a:noFill/>
        </p:spPr>
        <p:txBody>
          <a:bodyPr wrap="none" rtlCol="0">
            <a:spAutoFit/>
          </a:bodyPr>
          <a:lstStyle/>
          <a:p>
            <a:r>
              <a:rPr lang="cs-CZ" sz="3200" b="1" dirty="0" smtClean="0"/>
              <a:t>okno</a:t>
            </a:r>
            <a:endParaRPr lang="cs-CZ" sz="3200" b="1" dirty="0"/>
          </a:p>
        </p:txBody>
      </p:sp>
      <p:sp>
        <p:nvSpPr>
          <p:cNvPr id="12" name="TextovéPole 11"/>
          <p:cNvSpPr txBox="1"/>
          <p:nvPr/>
        </p:nvSpPr>
        <p:spPr>
          <a:xfrm>
            <a:off x="5608296" y="430560"/>
            <a:ext cx="1160895" cy="584775"/>
          </a:xfrm>
          <a:prstGeom prst="rect">
            <a:avLst/>
          </a:prstGeom>
          <a:noFill/>
        </p:spPr>
        <p:txBody>
          <a:bodyPr wrap="none" rtlCol="0">
            <a:spAutoFit/>
          </a:bodyPr>
          <a:lstStyle/>
          <a:p>
            <a:r>
              <a:rPr lang="cs-CZ" sz="3200" b="1" dirty="0" smtClean="0"/>
              <a:t>doma</a:t>
            </a:r>
            <a:endParaRPr lang="cs-CZ" sz="3200" b="1" dirty="0"/>
          </a:p>
        </p:txBody>
      </p:sp>
      <p:sp>
        <p:nvSpPr>
          <p:cNvPr id="13" name="TextovéPole 12"/>
          <p:cNvSpPr txBox="1"/>
          <p:nvPr/>
        </p:nvSpPr>
        <p:spPr>
          <a:xfrm>
            <a:off x="1857109" y="251937"/>
            <a:ext cx="1146468" cy="584775"/>
          </a:xfrm>
          <a:prstGeom prst="rect">
            <a:avLst/>
          </a:prstGeom>
          <a:noFill/>
        </p:spPr>
        <p:txBody>
          <a:bodyPr wrap="none" rtlCol="0">
            <a:spAutoFit/>
          </a:bodyPr>
          <a:lstStyle/>
          <a:p>
            <a:r>
              <a:rPr lang="cs-CZ" sz="3200" b="1" dirty="0" smtClean="0"/>
              <a:t>dáme</a:t>
            </a:r>
            <a:endParaRPr lang="cs-CZ" sz="3200" b="1" dirty="0"/>
          </a:p>
        </p:txBody>
      </p:sp>
      <p:sp>
        <p:nvSpPr>
          <p:cNvPr id="14" name="TextovéPole 13"/>
          <p:cNvSpPr txBox="1"/>
          <p:nvPr/>
        </p:nvSpPr>
        <p:spPr>
          <a:xfrm>
            <a:off x="5207385" y="1193122"/>
            <a:ext cx="981359" cy="584775"/>
          </a:xfrm>
          <a:prstGeom prst="rect">
            <a:avLst/>
          </a:prstGeom>
          <a:noFill/>
        </p:spPr>
        <p:txBody>
          <a:bodyPr wrap="none" rtlCol="0">
            <a:spAutoFit/>
          </a:bodyPr>
          <a:lstStyle/>
          <a:p>
            <a:r>
              <a:rPr lang="cs-CZ" sz="3200" b="1" dirty="0" smtClean="0"/>
              <a:t>nese</a:t>
            </a:r>
            <a:endParaRPr lang="cs-CZ" sz="3200" b="1" dirty="0"/>
          </a:p>
        </p:txBody>
      </p:sp>
      <p:sp>
        <p:nvSpPr>
          <p:cNvPr id="15" name="TextovéPole 14"/>
          <p:cNvSpPr txBox="1"/>
          <p:nvPr/>
        </p:nvSpPr>
        <p:spPr>
          <a:xfrm>
            <a:off x="459535" y="321853"/>
            <a:ext cx="889987" cy="584775"/>
          </a:xfrm>
          <a:prstGeom prst="rect">
            <a:avLst/>
          </a:prstGeom>
          <a:noFill/>
        </p:spPr>
        <p:txBody>
          <a:bodyPr wrap="none" rtlCol="0">
            <a:spAutoFit/>
          </a:bodyPr>
          <a:lstStyle/>
          <a:p>
            <a:r>
              <a:rPr lang="cs-CZ" sz="3200" b="1" dirty="0" smtClean="0"/>
              <a:t>nosí</a:t>
            </a:r>
            <a:endParaRPr lang="cs-CZ" sz="3200" b="1" dirty="0"/>
          </a:p>
        </p:txBody>
      </p:sp>
      <p:sp>
        <p:nvSpPr>
          <p:cNvPr id="17" name="TextovéPole 16"/>
          <p:cNvSpPr txBox="1"/>
          <p:nvPr/>
        </p:nvSpPr>
        <p:spPr>
          <a:xfrm>
            <a:off x="6512042" y="900735"/>
            <a:ext cx="813043" cy="584775"/>
          </a:xfrm>
          <a:prstGeom prst="rect">
            <a:avLst/>
          </a:prstGeom>
          <a:noFill/>
        </p:spPr>
        <p:txBody>
          <a:bodyPr wrap="none" rtlCol="0">
            <a:spAutoFit/>
          </a:bodyPr>
          <a:lstStyle/>
          <a:p>
            <a:r>
              <a:rPr lang="cs-CZ" sz="3200" b="1" dirty="0" smtClean="0"/>
              <a:t>lepí</a:t>
            </a:r>
            <a:endParaRPr lang="cs-CZ" sz="3200" b="1" dirty="0"/>
          </a:p>
        </p:txBody>
      </p:sp>
      <p:sp>
        <p:nvSpPr>
          <p:cNvPr id="18" name="TextovéPole 17"/>
          <p:cNvSpPr txBox="1"/>
          <p:nvPr/>
        </p:nvSpPr>
        <p:spPr>
          <a:xfrm>
            <a:off x="1452991" y="921102"/>
            <a:ext cx="808235" cy="584775"/>
          </a:xfrm>
          <a:prstGeom prst="rect">
            <a:avLst/>
          </a:prstGeom>
          <a:noFill/>
        </p:spPr>
        <p:txBody>
          <a:bodyPr wrap="none" rtlCol="0">
            <a:spAutoFit/>
          </a:bodyPr>
          <a:lstStyle/>
          <a:p>
            <a:r>
              <a:rPr lang="cs-CZ" sz="3200" b="1" dirty="0" smtClean="0"/>
              <a:t>lípa</a:t>
            </a:r>
            <a:endParaRPr lang="cs-CZ" sz="3200" b="1" dirty="0"/>
          </a:p>
        </p:txBody>
      </p:sp>
      <p:sp>
        <p:nvSpPr>
          <p:cNvPr id="19" name="TextovéPole 18"/>
          <p:cNvSpPr txBox="1"/>
          <p:nvPr/>
        </p:nvSpPr>
        <p:spPr>
          <a:xfrm>
            <a:off x="7680952" y="1129099"/>
            <a:ext cx="996170" cy="584775"/>
          </a:xfrm>
          <a:prstGeom prst="rect">
            <a:avLst/>
          </a:prstGeom>
          <a:noFill/>
        </p:spPr>
        <p:txBody>
          <a:bodyPr wrap="none" rtlCol="0">
            <a:spAutoFit/>
          </a:bodyPr>
          <a:lstStyle/>
          <a:p>
            <a:r>
              <a:rPr lang="cs-CZ" sz="3200" b="1" dirty="0" smtClean="0"/>
              <a:t>vana</a:t>
            </a:r>
            <a:endParaRPr lang="cs-CZ" sz="3200" b="1" dirty="0"/>
          </a:p>
        </p:txBody>
      </p:sp>
      <p:sp>
        <p:nvSpPr>
          <p:cNvPr id="20" name="TextovéPole 19"/>
          <p:cNvSpPr txBox="1"/>
          <p:nvPr/>
        </p:nvSpPr>
        <p:spPr>
          <a:xfrm>
            <a:off x="3131840" y="605112"/>
            <a:ext cx="1085554" cy="584775"/>
          </a:xfrm>
          <a:prstGeom prst="rect">
            <a:avLst/>
          </a:prstGeom>
          <a:noFill/>
        </p:spPr>
        <p:txBody>
          <a:bodyPr wrap="none" rtlCol="0">
            <a:spAutoFit/>
          </a:bodyPr>
          <a:lstStyle/>
          <a:p>
            <a:r>
              <a:rPr lang="cs-CZ" sz="3200" b="1" dirty="0" smtClean="0"/>
              <a:t>sama</a:t>
            </a:r>
            <a:endParaRPr lang="cs-CZ" sz="3200" b="1" dirty="0"/>
          </a:p>
        </p:txBody>
      </p:sp>
      <p:sp>
        <p:nvSpPr>
          <p:cNvPr id="21" name="TextovéPole 20"/>
          <p:cNvSpPr txBox="1"/>
          <p:nvPr/>
        </p:nvSpPr>
        <p:spPr>
          <a:xfrm>
            <a:off x="3862285" y="1168618"/>
            <a:ext cx="1159292" cy="584775"/>
          </a:xfrm>
          <a:prstGeom prst="rect">
            <a:avLst/>
          </a:prstGeom>
          <a:noFill/>
        </p:spPr>
        <p:txBody>
          <a:bodyPr wrap="none" rtlCol="0">
            <a:spAutoFit/>
          </a:bodyPr>
          <a:lstStyle/>
          <a:p>
            <a:r>
              <a:rPr lang="cs-CZ" sz="3200" b="1" dirty="0" smtClean="0"/>
              <a:t>puma</a:t>
            </a:r>
            <a:endParaRPr lang="cs-CZ" sz="3200" b="1" dirty="0"/>
          </a:p>
        </p:txBody>
      </p:sp>
      <p:sp>
        <p:nvSpPr>
          <p:cNvPr id="22" name="TextovéPole 21"/>
          <p:cNvSpPr txBox="1"/>
          <p:nvPr/>
        </p:nvSpPr>
        <p:spPr>
          <a:xfrm>
            <a:off x="7470086" y="251937"/>
            <a:ext cx="1023037" cy="584775"/>
          </a:xfrm>
          <a:prstGeom prst="rect">
            <a:avLst/>
          </a:prstGeom>
          <a:noFill/>
        </p:spPr>
        <p:txBody>
          <a:bodyPr wrap="none" rtlCol="0">
            <a:spAutoFit/>
          </a:bodyPr>
          <a:lstStyle/>
          <a:p>
            <a:r>
              <a:rPr lang="cs-CZ" sz="3200" b="1" dirty="0" smtClean="0"/>
              <a:t>malá</a:t>
            </a:r>
            <a:endParaRPr lang="cs-CZ" sz="3200" b="1" dirty="0"/>
          </a:p>
        </p:txBody>
      </p:sp>
      <p:sp>
        <p:nvSpPr>
          <p:cNvPr id="23" name="TextovéPole 22"/>
          <p:cNvSpPr txBox="1"/>
          <p:nvPr/>
        </p:nvSpPr>
        <p:spPr>
          <a:xfrm>
            <a:off x="2454999" y="1129098"/>
            <a:ext cx="1026243" cy="584775"/>
          </a:xfrm>
          <a:prstGeom prst="rect">
            <a:avLst/>
          </a:prstGeom>
          <a:noFill/>
        </p:spPr>
        <p:txBody>
          <a:bodyPr wrap="none" rtlCol="0">
            <a:spAutoFit/>
          </a:bodyPr>
          <a:lstStyle/>
          <a:p>
            <a:r>
              <a:rPr lang="cs-CZ" sz="3200" b="1" dirty="0" smtClean="0"/>
              <a:t>jáma</a:t>
            </a:r>
            <a:endParaRPr lang="cs-CZ" sz="3200" b="1" dirty="0"/>
          </a:p>
        </p:txBody>
      </p:sp>
      <p:sp>
        <p:nvSpPr>
          <p:cNvPr id="24" name="TextovéPole 23"/>
          <p:cNvSpPr txBox="1"/>
          <p:nvPr/>
        </p:nvSpPr>
        <p:spPr>
          <a:xfrm>
            <a:off x="4227645" y="138173"/>
            <a:ext cx="1104790" cy="584775"/>
          </a:xfrm>
          <a:prstGeom prst="rect">
            <a:avLst/>
          </a:prstGeom>
          <a:noFill/>
        </p:spPr>
        <p:txBody>
          <a:bodyPr wrap="none" rtlCol="0">
            <a:spAutoFit/>
          </a:bodyPr>
          <a:lstStyle/>
          <a:p>
            <a:r>
              <a:rPr lang="cs-CZ" sz="3200" b="1" dirty="0" smtClean="0"/>
              <a:t>maso</a:t>
            </a:r>
            <a:endParaRPr lang="cs-CZ" sz="3200" b="1" dirty="0"/>
          </a:p>
        </p:txBody>
      </p:sp>
    </p:spTree>
    <p:extLst>
      <p:ext uri="{BB962C8B-B14F-4D97-AF65-F5344CB8AC3E}">
        <p14:creationId xmlns:p14="http://schemas.microsoft.com/office/powerpoint/2010/main" val="9897139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1.38889E-6 -4.42054E-6 L 0.09462 0.26417 " pathEditMode="relative" rAng="0" ptsTypes="AA">
                                      <p:cBhvr>
                                        <p:cTn id="6" dur="2000" fill="hold"/>
                                        <p:tgtEl>
                                          <p:spTgt spid="11"/>
                                        </p:tgtEl>
                                        <p:attrNameLst>
                                          <p:attrName>ppt_x</p:attrName>
                                          <p:attrName>ppt_y</p:attrName>
                                        </p:attrNameLst>
                                      </p:cBhvr>
                                      <p:rCtr x="4722" y="13208"/>
                                    </p:animMotion>
                                  </p:childTnLst>
                                </p:cTn>
                              </p:par>
                            </p:childTnLst>
                          </p:cTn>
                        </p:par>
                      </p:childTnLst>
                    </p:cTn>
                  </p:par>
                </p:childTnLst>
              </p:cTn>
              <p:nextCondLst>
                <p:cond evt="onClick" delay="0">
                  <p:tgtEl>
                    <p:spTgt spid="11"/>
                  </p:tgtEl>
                </p:cond>
              </p:nextCondLst>
            </p:seq>
            <p:seq concurrent="1" nextAc="seek">
              <p:cTn id="7" restart="whenNotActive" fill="hold" evtFilter="cancelBubble" nodeType="interactiveSeq">
                <p:stCondLst>
                  <p:cond evt="onClick" delay="0">
                    <p:tgtEl>
                      <p:spTgt spid="20"/>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2.77778E-7 3.72427E-6 L -0.06736 0.43187 " pathEditMode="relative" rAng="0" ptsTypes="AA">
                                      <p:cBhvr>
                                        <p:cTn id="11" dur="2000" fill="hold"/>
                                        <p:tgtEl>
                                          <p:spTgt spid="20"/>
                                        </p:tgtEl>
                                        <p:attrNameLst>
                                          <p:attrName>ppt_x</p:attrName>
                                          <p:attrName>ppt_y</p:attrName>
                                        </p:attrNameLst>
                                      </p:cBhvr>
                                      <p:rCtr x="-3368" y="21582"/>
                                    </p:animMotion>
                                  </p:childTnLst>
                                </p:cTn>
                              </p:par>
                            </p:childTnLst>
                          </p:cTn>
                        </p:par>
                      </p:childTnLst>
                    </p:cTn>
                  </p:par>
                </p:childTnLst>
              </p:cTn>
              <p:nextCondLst>
                <p:cond evt="onClick" delay="0">
                  <p:tgtEl>
                    <p:spTgt spid="20"/>
                  </p:tgtEl>
                </p:cond>
              </p:nextCondLst>
            </p:seq>
            <p:seq concurrent="1" nextAc="seek">
              <p:cTn id="12" restart="whenNotActive" fill="hold" evtFilter="cancelBubble" nodeType="interactiveSeq">
                <p:stCondLst>
                  <p:cond evt="onClick" delay="0">
                    <p:tgtEl>
                      <p:spTgt spid="21"/>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3.88889E-6 4.82535E-6 L -0.28507 0.43372 " pathEditMode="relative" rAng="0" ptsTypes="AA">
                                      <p:cBhvr>
                                        <p:cTn id="16" dur="2000" fill="hold"/>
                                        <p:tgtEl>
                                          <p:spTgt spid="21"/>
                                        </p:tgtEl>
                                        <p:attrNameLst>
                                          <p:attrName>ppt_x</p:attrName>
                                          <p:attrName>ppt_y</p:attrName>
                                        </p:attrNameLst>
                                      </p:cBhvr>
                                      <p:rCtr x="-14253" y="21675"/>
                                    </p:animMotion>
                                  </p:childTnLst>
                                </p:cTn>
                              </p:par>
                            </p:childTnLst>
                          </p:cTn>
                        </p:par>
                      </p:childTnLst>
                    </p:cTn>
                  </p:par>
                </p:childTnLst>
              </p:cTn>
              <p:nextCondLst>
                <p:cond evt="onClick" delay="0">
                  <p:tgtEl>
                    <p:spTgt spid="21"/>
                  </p:tgtEl>
                </p:cond>
              </p:nextCondLst>
            </p:seq>
            <p:seq concurrent="1" nextAc="seek">
              <p:cTn id="17" restart="whenNotActive" fill="hold" evtFilter="cancelBubble" nodeType="interactiveSeq">
                <p:stCondLst>
                  <p:cond evt="onClick" delay="0">
                    <p:tgtEl>
                      <p:spTgt spid="24"/>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3.05556E-6 2.05182E-6 L -0.23541 0.70969 " pathEditMode="relative" rAng="0" ptsTypes="AA">
                                      <p:cBhvr>
                                        <p:cTn id="21" dur="2000" fill="hold"/>
                                        <p:tgtEl>
                                          <p:spTgt spid="24"/>
                                        </p:tgtEl>
                                        <p:attrNameLst>
                                          <p:attrName>ppt_x</p:attrName>
                                          <p:attrName>ppt_y</p:attrName>
                                        </p:attrNameLst>
                                      </p:cBhvr>
                                      <p:rCtr x="-11771" y="35485"/>
                                    </p:animMotion>
                                  </p:childTnLst>
                                </p:cTn>
                              </p:par>
                            </p:childTnLst>
                          </p:cTn>
                        </p:par>
                      </p:childTnLst>
                    </p:cTn>
                  </p:par>
                </p:childTnLst>
              </p:cTn>
              <p:nextCondLst>
                <p:cond evt="onClick" delay="0">
                  <p:tgtEl>
                    <p:spTgt spid="24"/>
                  </p:tgtEl>
                </p:cond>
              </p:nextCondLst>
            </p:seq>
            <p:seq concurrent="1" nextAc="seek">
              <p:cTn id="22" restart="whenNotActive" fill="hold" evtFilter="cancelBubble" nodeType="interactiveSeq">
                <p:stCondLst>
                  <p:cond evt="onClick" delay="0">
                    <p:tgtEl>
                      <p:spTgt spid="12"/>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3.88889E-6 -9.83114E-7 L -0.50747 0.67777 " pathEditMode="relative" rAng="0" ptsTypes="AA">
                                      <p:cBhvr>
                                        <p:cTn id="26" dur="2000" fill="hold"/>
                                        <p:tgtEl>
                                          <p:spTgt spid="12"/>
                                        </p:tgtEl>
                                        <p:attrNameLst>
                                          <p:attrName>ppt_x</p:attrName>
                                          <p:attrName>ppt_y</p:attrName>
                                        </p:attrNameLst>
                                      </p:cBhvr>
                                      <p:rCtr x="-25382" y="33889"/>
                                    </p:animMotion>
                                  </p:childTnLst>
                                </p:cTn>
                              </p:par>
                            </p:childTnLst>
                          </p:cTn>
                        </p:par>
                      </p:childTnLst>
                    </p:cTn>
                  </p:par>
                </p:childTnLst>
              </p:cTn>
              <p:nextCondLst>
                <p:cond evt="onClick" delay="0">
                  <p:tgtEl>
                    <p:spTgt spid="12"/>
                  </p:tgtEl>
                </p:cond>
              </p:nextCondLst>
            </p:seq>
            <p:seq concurrent="1" nextAc="seek">
              <p:cTn id="27" restart="whenNotActive" fill="hold" evtFilter="cancelBubble" nodeType="interactiveSeq">
                <p:stCondLst>
                  <p:cond evt="onClick" delay="0">
                    <p:tgtEl>
                      <p:spTgt spid="14"/>
                    </p:tgtEl>
                  </p:cond>
                </p:stCondLst>
                <p:endSync evt="end" delay="0">
                  <p:rtn val="all"/>
                </p:endSync>
                <p:childTnLst>
                  <p:par>
                    <p:cTn id="28" fill="hold">
                      <p:stCondLst>
                        <p:cond delay="0"/>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2.77778E-7 3.69188E-6 L -0.32778 0.69234 " pathEditMode="relative" rAng="0" ptsTypes="AA">
                                      <p:cBhvr>
                                        <p:cTn id="31" dur="2000" fill="hold"/>
                                        <p:tgtEl>
                                          <p:spTgt spid="14"/>
                                        </p:tgtEl>
                                        <p:attrNameLst>
                                          <p:attrName>ppt_x</p:attrName>
                                          <p:attrName>ppt_y</p:attrName>
                                        </p:attrNameLst>
                                      </p:cBhvr>
                                      <p:rCtr x="-16389" y="34606"/>
                                    </p:animMotion>
                                  </p:childTnLst>
                                </p:cTn>
                              </p:par>
                            </p:childTnLst>
                          </p:cTn>
                        </p:par>
                      </p:childTnLst>
                    </p:cTn>
                  </p:par>
                </p:childTnLst>
              </p:cTn>
              <p:nextCondLst>
                <p:cond evt="onClick" delay="0">
                  <p:tgtEl>
                    <p:spTgt spid="14"/>
                  </p:tgtEl>
                </p:cond>
              </p:nextCondLst>
            </p:seq>
            <p:seq concurrent="1" nextAc="seek">
              <p:cTn id="32" restart="whenNotActive" fill="hold" evtFilter="cancelBubble" nodeType="interactiveSeq">
                <p:stCondLst>
                  <p:cond evt="onClick" delay="0">
                    <p:tgtEl>
                      <p:spTgt spid="19"/>
                    </p:tgtEl>
                  </p:cond>
                </p:stCondLst>
                <p:endSync evt="end" delay="0">
                  <p:rtn val="all"/>
                </p:endSync>
                <p:childTnLst>
                  <p:par>
                    <p:cTn id="33" fill="hold">
                      <p:stCondLst>
                        <p:cond delay="0"/>
                      </p:stCondLst>
                      <p:childTnLst>
                        <p:par>
                          <p:cTn id="34" fill="hold">
                            <p:stCondLst>
                              <p:cond delay="0"/>
                            </p:stCondLst>
                            <p:childTnLst>
                              <p:par>
                                <p:cTn id="35" presetID="42" presetClass="path" presetSubtype="0" accel="50000" decel="50000" fill="hold" grpId="0" nodeType="clickEffect">
                                  <p:stCondLst>
                                    <p:cond delay="0"/>
                                  </p:stCondLst>
                                  <p:childTnLst>
                                    <p:animMotion origin="layout" path="M -4.44444E-6 -2.1536E-6 L -0.67795 0.63891 " pathEditMode="relative" rAng="0" ptsTypes="AA">
                                      <p:cBhvr>
                                        <p:cTn id="36" dur="2000" fill="hold"/>
                                        <p:tgtEl>
                                          <p:spTgt spid="19"/>
                                        </p:tgtEl>
                                        <p:attrNameLst>
                                          <p:attrName>ppt_x</p:attrName>
                                          <p:attrName>ppt_y</p:attrName>
                                        </p:attrNameLst>
                                      </p:cBhvr>
                                      <p:rCtr x="-33906" y="31945"/>
                                    </p:animMotion>
                                  </p:childTnLst>
                                </p:cTn>
                              </p:par>
                            </p:childTnLst>
                          </p:cTn>
                        </p:par>
                      </p:childTnLst>
                    </p:cTn>
                  </p:par>
                </p:childTnLst>
              </p:cTn>
              <p:nextCondLst>
                <p:cond evt="onClick" delay="0">
                  <p:tgtEl>
                    <p:spTgt spid="19"/>
                  </p:tgtEl>
                </p:cond>
              </p:nextCondLst>
            </p:seq>
            <p:seq concurrent="1" nextAc="seek">
              <p:cTn id="37" restart="whenNotActive" fill="hold" evtFilter="cancelBubble" nodeType="interactiveSeq">
                <p:stCondLst>
                  <p:cond evt="onClick" delay="0">
                    <p:tgtEl>
                      <p:spTgt spid="15"/>
                    </p:tgtEl>
                  </p:cond>
                </p:stCondLst>
                <p:endSync evt="end" delay="0">
                  <p:rtn val="all"/>
                </p:endSync>
                <p:childTnLst>
                  <p:par>
                    <p:cTn id="38" fill="hold">
                      <p:stCondLst>
                        <p:cond delay="0"/>
                      </p:stCondLst>
                      <p:childTnLst>
                        <p:par>
                          <p:cTn id="39" fill="hold">
                            <p:stCondLst>
                              <p:cond delay="0"/>
                            </p:stCondLst>
                            <p:childTnLst>
                              <p:par>
                                <p:cTn id="40" presetID="42" presetClass="path" presetSubtype="0" accel="50000" decel="50000" fill="hold" grpId="0" nodeType="clickEffect">
                                  <p:stCondLst>
                                    <p:cond delay="0"/>
                                  </p:stCondLst>
                                  <p:childTnLst>
                                    <p:animMotion origin="layout" path="M -4.72222E-6 -1.16586E-6 L 0.59028 0.37867 " pathEditMode="relative" rAng="0" ptsTypes="AA">
                                      <p:cBhvr>
                                        <p:cTn id="41" dur="2000" fill="hold"/>
                                        <p:tgtEl>
                                          <p:spTgt spid="15"/>
                                        </p:tgtEl>
                                        <p:attrNameLst>
                                          <p:attrName>ppt_x</p:attrName>
                                          <p:attrName>ppt_y</p:attrName>
                                        </p:attrNameLst>
                                      </p:cBhvr>
                                      <p:rCtr x="29514" y="18922"/>
                                    </p:animMotion>
                                  </p:childTnLst>
                                </p:cTn>
                              </p:par>
                            </p:childTnLst>
                          </p:cTn>
                        </p:par>
                      </p:childTnLst>
                    </p:cTn>
                  </p:par>
                </p:childTnLst>
              </p:cTn>
              <p:nextCondLst>
                <p:cond evt="onClick" delay="0">
                  <p:tgtEl>
                    <p:spTgt spid="15"/>
                  </p:tgtEl>
                </p:cond>
              </p:nextCondLst>
            </p:seq>
            <p:seq concurrent="1" nextAc="seek">
              <p:cTn id="42" restart="whenNotActive" fill="hold" evtFilter="cancelBubble" nodeType="interactiveSeq">
                <p:stCondLst>
                  <p:cond evt="onClick" delay="0">
                    <p:tgtEl>
                      <p:spTgt spid="13"/>
                    </p:tgtEl>
                  </p:cond>
                </p:stCondLst>
                <p:endSync evt="end" delay="0">
                  <p:rtn val="all"/>
                </p:endSync>
                <p:childTnLst>
                  <p:par>
                    <p:cTn id="43" fill="hold">
                      <p:stCondLst>
                        <p:cond delay="0"/>
                      </p:stCondLst>
                      <p:childTnLst>
                        <p:par>
                          <p:cTn id="44" fill="hold">
                            <p:stCondLst>
                              <p:cond delay="0"/>
                            </p:stCondLst>
                            <p:childTnLst>
                              <p:par>
                                <p:cTn id="45" presetID="42" presetClass="path" presetSubtype="0" accel="50000" decel="50000" fill="hold" grpId="0" nodeType="clickEffect">
                                  <p:stCondLst>
                                    <p:cond delay="0"/>
                                  </p:stCondLst>
                                  <p:childTnLst>
                                    <p:animMotion origin="layout" path="M 1.38889E-6 -3.04881E-6 L 0.59653 0.4099 " pathEditMode="relative" rAng="0" ptsTypes="AA">
                                      <p:cBhvr>
                                        <p:cTn id="46" dur="2000" fill="hold"/>
                                        <p:tgtEl>
                                          <p:spTgt spid="13"/>
                                        </p:tgtEl>
                                        <p:attrNameLst>
                                          <p:attrName>ppt_x</p:attrName>
                                          <p:attrName>ppt_y</p:attrName>
                                        </p:attrNameLst>
                                      </p:cBhvr>
                                      <p:rCtr x="29826" y="20495"/>
                                    </p:animMotion>
                                  </p:childTnLst>
                                </p:cTn>
                              </p:par>
                            </p:childTnLst>
                          </p:cTn>
                        </p:par>
                      </p:childTnLst>
                    </p:cTn>
                  </p:par>
                </p:childTnLst>
              </p:cTn>
              <p:nextCondLst>
                <p:cond evt="onClick" delay="0">
                  <p:tgtEl>
                    <p:spTgt spid="13"/>
                  </p:tgtEl>
                </p:cond>
              </p:nextCondLst>
            </p:seq>
            <p:seq concurrent="1" nextAc="seek">
              <p:cTn id="47" restart="whenNotActive" fill="hold" evtFilter="cancelBubble" nodeType="interactiveSeq">
                <p:stCondLst>
                  <p:cond evt="onClick" delay="0">
                    <p:tgtEl>
                      <p:spTgt spid="17"/>
                    </p:tgtEl>
                  </p:cond>
                </p:stCondLst>
                <p:endSync evt="end" delay="0">
                  <p:rtn val="all"/>
                </p:endSync>
                <p:childTnLst>
                  <p:par>
                    <p:cTn id="48" fill="hold">
                      <p:stCondLst>
                        <p:cond delay="0"/>
                      </p:stCondLst>
                      <p:childTnLst>
                        <p:par>
                          <p:cTn id="49" fill="hold">
                            <p:stCondLst>
                              <p:cond delay="0"/>
                            </p:stCondLst>
                            <p:childTnLst>
                              <p:par>
                                <p:cTn id="50" presetID="42" presetClass="path" presetSubtype="0" accel="50000" decel="50000" fill="hold" grpId="0" nodeType="clickEffect">
                                  <p:stCondLst>
                                    <p:cond delay="0"/>
                                  </p:stCondLst>
                                  <p:childTnLst>
                                    <p:animMotion origin="layout" path="M 2.77778E-6 -1.95235E-6 L -0.00452 0.3678 " pathEditMode="relative" rAng="0" ptsTypes="AA">
                                      <p:cBhvr>
                                        <p:cTn id="51" dur="2000" fill="hold"/>
                                        <p:tgtEl>
                                          <p:spTgt spid="17"/>
                                        </p:tgtEl>
                                        <p:attrNameLst>
                                          <p:attrName>ppt_x</p:attrName>
                                          <p:attrName>ppt_y</p:attrName>
                                        </p:attrNameLst>
                                      </p:cBhvr>
                                      <p:rCtr x="-226" y="18390"/>
                                    </p:animMotion>
                                  </p:childTnLst>
                                </p:cTn>
                              </p:par>
                            </p:childTnLst>
                          </p:cTn>
                        </p:par>
                      </p:childTnLst>
                    </p:cTn>
                  </p:par>
                </p:childTnLst>
              </p:cTn>
              <p:nextCondLst>
                <p:cond evt="onClick" delay="0">
                  <p:tgtEl>
                    <p:spTgt spid="17"/>
                  </p:tgtEl>
                </p:cond>
              </p:nextCondLst>
            </p:seq>
            <p:seq concurrent="1" nextAc="seek">
              <p:cTn id="52" restart="whenNotActive" fill="hold" evtFilter="cancelBubble" nodeType="interactiveSeq">
                <p:stCondLst>
                  <p:cond evt="onClick" delay="0">
                    <p:tgtEl>
                      <p:spTgt spid="22"/>
                    </p:tgtEl>
                  </p:cond>
                </p:stCondLst>
                <p:endSync evt="end" delay="0">
                  <p:rtn val="all"/>
                </p:endSync>
                <p:childTnLst>
                  <p:par>
                    <p:cTn id="53" fill="hold">
                      <p:stCondLst>
                        <p:cond delay="0"/>
                      </p:stCondLst>
                      <p:childTnLst>
                        <p:par>
                          <p:cTn id="54" fill="hold">
                            <p:stCondLst>
                              <p:cond delay="0"/>
                            </p:stCondLst>
                            <p:childTnLst>
                              <p:par>
                                <p:cTn id="55" presetID="42" presetClass="path" presetSubtype="0" accel="50000" decel="50000" fill="hold" grpId="0" nodeType="clickEffect">
                                  <p:stCondLst>
                                    <p:cond delay="0"/>
                                  </p:stCondLst>
                                  <p:childTnLst>
                                    <p:animMotion origin="layout" path="M 3.33333E-6 -3.04881E-6 L -0.19184 0.59866 " pathEditMode="relative" rAng="0" ptsTypes="AA">
                                      <p:cBhvr>
                                        <p:cTn id="56" dur="2000" fill="hold"/>
                                        <p:tgtEl>
                                          <p:spTgt spid="22"/>
                                        </p:tgtEl>
                                        <p:attrNameLst>
                                          <p:attrName>ppt_x</p:attrName>
                                          <p:attrName>ppt_y</p:attrName>
                                        </p:attrNameLst>
                                      </p:cBhvr>
                                      <p:rCtr x="-9601" y="29933"/>
                                    </p:animMotion>
                                  </p:childTnLst>
                                </p:cTn>
                              </p:par>
                            </p:childTnLst>
                          </p:cTn>
                        </p:par>
                      </p:childTnLst>
                    </p:cTn>
                  </p:par>
                </p:childTnLst>
              </p:cTn>
              <p:nextCondLst>
                <p:cond evt="onClick" delay="0">
                  <p:tgtEl>
                    <p:spTgt spid="22"/>
                  </p:tgtEl>
                </p:cond>
              </p:nextCondLst>
            </p:seq>
            <p:seq concurrent="1" nextAc="seek">
              <p:cTn id="57" restart="whenNotActive" fill="hold" evtFilter="cancelBubble" nodeType="interactiveSeq">
                <p:stCondLst>
                  <p:cond evt="onClick" delay="0">
                    <p:tgtEl>
                      <p:spTgt spid="23"/>
                    </p:tgtEl>
                  </p:cond>
                </p:stCondLst>
                <p:endSync evt="end" delay="0">
                  <p:rtn val="all"/>
                </p:endSync>
                <p:childTnLst>
                  <p:par>
                    <p:cTn id="58" fill="hold">
                      <p:stCondLst>
                        <p:cond delay="0"/>
                      </p:stCondLst>
                      <p:childTnLst>
                        <p:par>
                          <p:cTn id="59" fill="hold">
                            <p:stCondLst>
                              <p:cond delay="0"/>
                            </p:stCondLst>
                            <p:childTnLst>
                              <p:par>
                                <p:cTn id="60" presetID="42" presetClass="path" presetSubtype="0" accel="50000" decel="50000" fill="hold" grpId="0" nodeType="clickEffect">
                                  <p:stCondLst>
                                    <p:cond delay="0"/>
                                  </p:stCondLst>
                                  <p:childTnLst>
                                    <p:animMotion origin="layout" path="M 8.33333E-7 -2.1536E-6 L 0.49844 0.55494 " pathEditMode="relative" rAng="0" ptsTypes="AA">
                                      <p:cBhvr>
                                        <p:cTn id="61" dur="2000" fill="hold"/>
                                        <p:tgtEl>
                                          <p:spTgt spid="23"/>
                                        </p:tgtEl>
                                        <p:attrNameLst>
                                          <p:attrName>ppt_x</p:attrName>
                                          <p:attrName>ppt_y</p:attrName>
                                        </p:attrNameLst>
                                      </p:cBhvr>
                                      <p:rCtr x="24913" y="27735"/>
                                    </p:animMotion>
                                  </p:childTnLst>
                                </p:cTn>
                              </p:par>
                            </p:childTnLst>
                          </p:cTn>
                        </p:par>
                      </p:childTnLst>
                    </p:cTn>
                  </p:par>
                </p:childTnLst>
              </p:cTn>
              <p:nextCondLst>
                <p:cond evt="onClick" delay="0">
                  <p:tgtEl>
                    <p:spTgt spid="23"/>
                  </p:tgtEl>
                </p:cond>
              </p:nextCondLst>
            </p:seq>
            <p:seq concurrent="1" nextAc="seek">
              <p:cTn id="62" restart="whenNotActive" fill="hold" evtFilter="cancelBubble" nodeType="interactiveSeq">
                <p:stCondLst>
                  <p:cond evt="onClick" delay="0">
                    <p:tgtEl>
                      <p:spTgt spid="18"/>
                    </p:tgtEl>
                  </p:cond>
                </p:stCondLst>
                <p:endSync evt="end" delay="0">
                  <p:rtn val="all"/>
                </p:endSync>
                <p:childTnLst>
                  <p:par>
                    <p:cTn id="63" fill="hold">
                      <p:stCondLst>
                        <p:cond delay="0"/>
                      </p:stCondLst>
                      <p:childTnLst>
                        <p:par>
                          <p:cTn id="64" fill="hold">
                            <p:stCondLst>
                              <p:cond delay="0"/>
                            </p:stCondLst>
                            <p:childTnLst>
                              <p:par>
                                <p:cTn id="65" presetID="42" presetClass="path" presetSubtype="0" accel="50000" decel="50000" fill="hold" grpId="0" nodeType="clickEffect">
                                  <p:stCondLst>
                                    <p:cond delay="0"/>
                                  </p:stCondLst>
                                  <p:childTnLst>
                                    <p:animMotion origin="layout" path="M -1.38889E-6 8.76706E-7 L 0.52535 0.67962 " pathEditMode="relative" rAng="0" ptsTypes="AA">
                                      <p:cBhvr>
                                        <p:cTn id="66" dur="2000" fill="hold"/>
                                        <p:tgtEl>
                                          <p:spTgt spid="18"/>
                                        </p:tgtEl>
                                        <p:attrNameLst>
                                          <p:attrName>ppt_x</p:attrName>
                                          <p:attrName>ppt_y</p:attrName>
                                        </p:attrNameLst>
                                      </p:cBhvr>
                                      <p:rCtr x="26267" y="33981"/>
                                    </p:animMotion>
                                  </p:childTnLst>
                                </p:cTn>
                              </p:par>
                            </p:childTnLst>
                          </p:cTn>
                        </p:par>
                      </p:childTnLst>
                    </p:cTn>
                  </p:par>
                </p:childTnLst>
              </p:cTn>
              <p:nextCondLst>
                <p:cond evt="onClick" delay="0">
                  <p:tgtEl>
                    <p:spTgt spid="18"/>
                  </p:tgtEl>
                </p:cond>
              </p:nextCondLst>
            </p:seq>
          </p:childTnLst>
        </p:cTn>
      </p:par>
    </p:tnLst>
    <p:bldLst>
      <p:bldP spid="11" grpId="0"/>
      <p:bldP spid="12" grpId="0"/>
      <p:bldP spid="13" grpId="0"/>
      <p:bldP spid="14" grpId="0"/>
      <p:bldP spid="15" grpId="0"/>
      <p:bldP spid="17" grpId="0"/>
      <p:bldP spid="18" grpId="0"/>
      <p:bldP spid="19" grpId="0"/>
      <p:bldP spid="20" grpId="0"/>
      <p:bldP spid="21" grpId="0"/>
      <p:bldP spid="22" grpId="0"/>
      <p:bldP spid="23" grpId="0"/>
      <p:bldP spid="2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BE2CD"/>
        </a:solidFill>
        <a:effectLst/>
      </p:bgPr>
    </p:bg>
    <p:spTree>
      <p:nvGrpSpPr>
        <p:cNvPr id="1" name=""/>
        <p:cNvGrpSpPr/>
        <p:nvPr/>
      </p:nvGrpSpPr>
      <p:grpSpPr>
        <a:xfrm>
          <a:off x="0" y="0"/>
          <a:ext cx="0" cy="0"/>
          <a:chOff x="0" y="0"/>
          <a:chExt cx="0" cy="0"/>
        </a:xfrm>
      </p:grpSpPr>
      <p:sp>
        <p:nvSpPr>
          <p:cNvPr id="4" name="TextovéPole 3"/>
          <p:cNvSpPr txBox="1"/>
          <p:nvPr/>
        </p:nvSpPr>
        <p:spPr>
          <a:xfrm>
            <a:off x="323528" y="356382"/>
            <a:ext cx="3075265" cy="400110"/>
          </a:xfrm>
          <a:prstGeom prst="rect">
            <a:avLst/>
          </a:prstGeom>
          <a:noFill/>
        </p:spPr>
        <p:txBody>
          <a:bodyPr wrap="none" rtlCol="0">
            <a:spAutoFit/>
          </a:bodyPr>
          <a:lstStyle/>
          <a:p>
            <a:r>
              <a:rPr lang="cs-CZ" sz="2000" b="1" dirty="0" smtClean="0"/>
              <a:t>Škrtni, co do řádku nepatří.</a:t>
            </a:r>
            <a:endParaRPr lang="cs-CZ" sz="2000" b="1" dirty="0"/>
          </a:p>
        </p:txBody>
      </p:sp>
      <p:sp>
        <p:nvSpPr>
          <p:cNvPr id="5" name="TextovéPole 4"/>
          <p:cNvSpPr txBox="1"/>
          <p:nvPr/>
        </p:nvSpPr>
        <p:spPr>
          <a:xfrm>
            <a:off x="683568" y="1340768"/>
            <a:ext cx="7996484" cy="584775"/>
          </a:xfrm>
          <a:prstGeom prst="rect">
            <a:avLst/>
          </a:prstGeom>
          <a:noFill/>
        </p:spPr>
        <p:txBody>
          <a:bodyPr wrap="none" rtlCol="0">
            <a:spAutoFit/>
          </a:bodyPr>
          <a:lstStyle/>
          <a:p>
            <a:r>
              <a:rPr lang="cs-CZ" sz="3200" b="1" dirty="0" smtClean="0">
                <a:solidFill>
                  <a:srgbClr val="00B0F0"/>
                </a:solidFill>
              </a:rPr>
              <a:t>lano  laso  sama  doma  nese  dáme  vana  pije</a:t>
            </a:r>
            <a:endParaRPr lang="cs-CZ" sz="3200" b="1" dirty="0">
              <a:solidFill>
                <a:srgbClr val="00B0F0"/>
              </a:solidFill>
            </a:endParaRPr>
          </a:p>
        </p:txBody>
      </p:sp>
      <p:sp>
        <p:nvSpPr>
          <p:cNvPr id="8" name="TextovéPole 7"/>
          <p:cNvSpPr txBox="1"/>
          <p:nvPr/>
        </p:nvSpPr>
        <p:spPr>
          <a:xfrm>
            <a:off x="683568" y="2276872"/>
            <a:ext cx="7737759" cy="584775"/>
          </a:xfrm>
          <a:prstGeom prst="rect">
            <a:avLst/>
          </a:prstGeom>
          <a:noFill/>
        </p:spPr>
        <p:txBody>
          <a:bodyPr wrap="none" rtlCol="0">
            <a:spAutoFit/>
          </a:bodyPr>
          <a:lstStyle/>
          <a:p>
            <a:r>
              <a:rPr lang="cs-CZ" sz="3200" b="1" dirty="0" smtClean="0">
                <a:solidFill>
                  <a:srgbClr val="FF0000"/>
                </a:solidFill>
              </a:rPr>
              <a:t>sova  maso  puma  leje  myje  limo  lepí  pole</a:t>
            </a:r>
            <a:endParaRPr lang="cs-CZ" sz="3200" b="1" dirty="0">
              <a:solidFill>
                <a:srgbClr val="FF0000"/>
              </a:solidFill>
            </a:endParaRPr>
          </a:p>
        </p:txBody>
      </p:sp>
      <p:sp>
        <p:nvSpPr>
          <p:cNvPr id="9" name="TextovéPole 8"/>
          <p:cNvSpPr txBox="1"/>
          <p:nvPr/>
        </p:nvSpPr>
        <p:spPr>
          <a:xfrm>
            <a:off x="755576" y="3429000"/>
            <a:ext cx="7289944" cy="584775"/>
          </a:xfrm>
          <a:prstGeom prst="rect">
            <a:avLst/>
          </a:prstGeom>
          <a:noFill/>
        </p:spPr>
        <p:txBody>
          <a:bodyPr wrap="none" rtlCol="0">
            <a:spAutoFit/>
          </a:bodyPr>
          <a:lstStyle/>
          <a:p>
            <a:r>
              <a:rPr lang="cs-CZ" sz="3200" b="1" dirty="0" smtClean="0">
                <a:solidFill>
                  <a:srgbClr val="00B050"/>
                </a:solidFill>
              </a:rPr>
              <a:t>lepí  nosí  jáma  jeli  mají  malá  motá  půlí</a:t>
            </a:r>
            <a:endParaRPr lang="cs-CZ" sz="3200" b="1" dirty="0">
              <a:solidFill>
                <a:srgbClr val="00B050"/>
              </a:solidFill>
            </a:endParaRPr>
          </a:p>
        </p:txBody>
      </p:sp>
      <p:sp>
        <p:nvSpPr>
          <p:cNvPr id="10" name="TextovéPole 9"/>
          <p:cNvSpPr txBox="1"/>
          <p:nvPr/>
        </p:nvSpPr>
        <p:spPr>
          <a:xfrm>
            <a:off x="683568" y="4725144"/>
            <a:ext cx="6990696" cy="584775"/>
          </a:xfrm>
          <a:prstGeom prst="rect">
            <a:avLst/>
          </a:prstGeom>
          <a:noFill/>
        </p:spPr>
        <p:txBody>
          <a:bodyPr wrap="none" rtlCol="0">
            <a:spAutoFit/>
          </a:bodyPr>
          <a:lstStyle/>
          <a:p>
            <a:r>
              <a:rPr lang="cs-CZ" sz="3200" b="1" dirty="0" smtClean="0">
                <a:solidFill>
                  <a:srgbClr val="7030A0"/>
                </a:solidFill>
              </a:rPr>
              <a:t>mává  motá  táta  máma  topí  vede  lípa</a:t>
            </a:r>
            <a:endParaRPr lang="cs-CZ" sz="3200" b="1" dirty="0">
              <a:solidFill>
                <a:srgbClr val="7030A0"/>
              </a:solidFill>
            </a:endParaRPr>
          </a:p>
        </p:txBody>
      </p:sp>
    </p:spTree>
    <p:extLst>
      <p:ext uri="{BB962C8B-B14F-4D97-AF65-F5344CB8AC3E}">
        <p14:creationId xmlns:p14="http://schemas.microsoft.com/office/powerpoint/2010/main" val="124387954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4" name="TextovéPole 3"/>
          <p:cNvSpPr txBox="1"/>
          <p:nvPr/>
        </p:nvSpPr>
        <p:spPr>
          <a:xfrm>
            <a:off x="251520" y="188640"/>
            <a:ext cx="3508846" cy="461665"/>
          </a:xfrm>
          <a:prstGeom prst="rect">
            <a:avLst/>
          </a:prstGeom>
          <a:noFill/>
        </p:spPr>
        <p:txBody>
          <a:bodyPr wrap="none" rtlCol="0">
            <a:spAutoFit/>
          </a:bodyPr>
          <a:lstStyle/>
          <a:p>
            <a:r>
              <a:rPr lang="cs-CZ" sz="2400" b="1" dirty="0" smtClean="0"/>
              <a:t>Čti slova. Šipka ti pomůže.</a:t>
            </a:r>
            <a:endParaRPr lang="cs-CZ" sz="2400" b="1" dirty="0"/>
          </a:p>
        </p:txBody>
      </p:sp>
      <p:sp>
        <p:nvSpPr>
          <p:cNvPr id="5" name="TextovéPole 4"/>
          <p:cNvSpPr txBox="1"/>
          <p:nvPr/>
        </p:nvSpPr>
        <p:spPr>
          <a:xfrm>
            <a:off x="3707904" y="2564904"/>
            <a:ext cx="1661032" cy="1446550"/>
          </a:xfrm>
          <a:prstGeom prst="rect">
            <a:avLst/>
          </a:prstGeom>
          <a:noFill/>
        </p:spPr>
        <p:txBody>
          <a:bodyPr wrap="none" rtlCol="0">
            <a:spAutoFit/>
          </a:bodyPr>
          <a:lstStyle/>
          <a:p>
            <a:r>
              <a:rPr lang="cs-CZ" sz="8800" b="1" dirty="0" err="1" smtClean="0">
                <a:solidFill>
                  <a:srgbClr val="FF0000"/>
                </a:solidFill>
              </a:rPr>
              <a:t>ma</a:t>
            </a:r>
            <a:endParaRPr lang="cs-CZ" sz="8800" b="1" dirty="0">
              <a:solidFill>
                <a:srgbClr val="FF0000"/>
              </a:solidFill>
            </a:endParaRPr>
          </a:p>
        </p:txBody>
      </p:sp>
      <p:sp>
        <p:nvSpPr>
          <p:cNvPr id="6" name="Šipka dolů 5"/>
          <p:cNvSpPr/>
          <p:nvPr/>
        </p:nvSpPr>
        <p:spPr>
          <a:xfrm>
            <a:off x="4413125" y="1340768"/>
            <a:ext cx="254452" cy="1656184"/>
          </a:xfrm>
          <a:prstGeom prst="down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Šipka doprava 6"/>
          <p:cNvSpPr/>
          <p:nvPr/>
        </p:nvSpPr>
        <p:spPr>
          <a:xfrm>
            <a:off x="5368936" y="3212976"/>
            <a:ext cx="2227400" cy="275183"/>
          </a:xfrm>
          <a:prstGeom prst="righ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Šipka doleva 7"/>
          <p:cNvSpPr/>
          <p:nvPr/>
        </p:nvSpPr>
        <p:spPr>
          <a:xfrm rot="2482986">
            <a:off x="4870906" y="4464806"/>
            <a:ext cx="2050796" cy="240130"/>
          </a:xfrm>
          <a:prstGeom prst="lef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Šipka dolů 9"/>
          <p:cNvSpPr/>
          <p:nvPr/>
        </p:nvSpPr>
        <p:spPr>
          <a:xfrm rot="2469854">
            <a:off x="2984906" y="3629751"/>
            <a:ext cx="254452" cy="2191936"/>
          </a:xfrm>
          <a:prstGeom prst="down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Šipka dolů 10"/>
          <p:cNvSpPr/>
          <p:nvPr/>
        </p:nvSpPr>
        <p:spPr>
          <a:xfrm rot="16200000">
            <a:off x="2572566" y="2424829"/>
            <a:ext cx="254452" cy="1872208"/>
          </a:xfrm>
          <a:prstGeom prst="downArrow">
            <a:avLst/>
          </a:prstGeom>
          <a:solidFill>
            <a:srgbClr val="00B0F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TextovéPole 11"/>
          <p:cNvSpPr txBox="1"/>
          <p:nvPr/>
        </p:nvSpPr>
        <p:spPr>
          <a:xfrm>
            <a:off x="3971920" y="43478"/>
            <a:ext cx="1019831" cy="1446550"/>
          </a:xfrm>
          <a:prstGeom prst="rect">
            <a:avLst/>
          </a:prstGeom>
          <a:noFill/>
        </p:spPr>
        <p:txBody>
          <a:bodyPr wrap="none" rtlCol="0">
            <a:spAutoFit/>
          </a:bodyPr>
          <a:lstStyle/>
          <a:p>
            <a:r>
              <a:rPr lang="cs-CZ" sz="8800" b="1" dirty="0" smtClean="0">
                <a:solidFill>
                  <a:srgbClr val="00B050"/>
                </a:solidFill>
              </a:rPr>
              <a:t>la</a:t>
            </a:r>
            <a:endParaRPr lang="cs-CZ" sz="8800" b="1" dirty="0">
              <a:solidFill>
                <a:srgbClr val="00B050"/>
              </a:solidFill>
            </a:endParaRPr>
          </a:p>
        </p:txBody>
      </p:sp>
      <p:sp>
        <p:nvSpPr>
          <p:cNvPr id="13" name="TextovéPole 12"/>
          <p:cNvSpPr txBox="1"/>
          <p:nvPr/>
        </p:nvSpPr>
        <p:spPr>
          <a:xfrm>
            <a:off x="7524328" y="2553442"/>
            <a:ext cx="1241045" cy="1446550"/>
          </a:xfrm>
          <a:prstGeom prst="rect">
            <a:avLst/>
          </a:prstGeom>
          <a:noFill/>
        </p:spPr>
        <p:txBody>
          <a:bodyPr wrap="none" rtlCol="0">
            <a:spAutoFit/>
          </a:bodyPr>
          <a:lstStyle/>
          <a:p>
            <a:r>
              <a:rPr lang="cs-CZ" sz="8800" b="1" dirty="0" smtClean="0">
                <a:solidFill>
                  <a:srgbClr val="00B050"/>
                </a:solidFill>
              </a:rPr>
              <a:t>so</a:t>
            </a:r>
            <a:endParaRPr lang="cs-CZ" sz="8800" b="1" dirty="0">
              <a:solidFill>
                <a:srgbClr val="00B050"/>
              </a:solidFill>
            </a:endParaRPr>
          </a:p>
        </p:txBody>
      </p:sp>
      <p:sp>
        <p:nvSpPr>
          <p:cNvPr id="14" name="TextovéPole 13"/>
          <p:cNvSpPr txBox="1"/>
          <p:nvPr/>
        </p:nvSpPr>
        <p:spPr>
          <a:xfrm>
            <a:off x="6156856" y="5229200"/>
            <a:ext cx="1031051" cy="1446550"/>
          </a:xfrm>
          <a:prstGeom prst="rect">
            <a:avLst/>
          </a:prstGeom>
          <a:noFill/>
        </p:spPr>
        <p:txBody>
          <a:bodyPr wrap="none" rtlCol="0">
            <a:spAutoFit/>
          </a:bodyPr>
          <a:lstStyle/>
          <a:p>
            <a:r>
              <a:rPr lang="cs-CZ" sz="8800" b="1" dirty="0" smtClean="0">
                <a:solidFill>
                  <a:srgbClr val="00B050"/>
                </a:solidFill>
              </a:rPr>
              <a:t>já</a:t>
            </a:r>
            <a:endParaRPr lang="cs-CZ" sz="8800" b="1" dirty="0">
              <a:solidFill>
                <a:srgbClr val="00B050"/>
              </a:solidFill>
            </a:endParaRPr>
          </a:p>
        </p:txBody>
      </p:sp>
      <p:sp>
        <p:nvSpPr>
          <p:cNvPr id="15" name="TextovéPole 14"/>
          <p:cNvSpPr txBox="1"/>
          <p:nvPr/>
        </p:nvSpPr>
        <p:spPr>
          <a:xfrm>
            <a:off x="1763688" y="5229200"/>
            <a:ext cx="1348446" cy="1446550"/>
          </a:xfrm>
          <a:prstGeom prst="rect">
            <a:avLst/>
          </a:prstGeom>
          <a:noFill/>
        </p:spPr>
        <p:txBody>
          <a:bodyPr wrap="none" rtlCol="0">
            <a:spAutoFit/>
          </a:bodyPr>
          <a:lstStyle/>
          <a:p>
            <a:r>
              <a:rPr lang="cs-CZ" sz="8800" b="1" dirty="0" err="1" smtClean="0">
                <a:solidFill>
                  <a:srgbClr val="00B050"/>
                </a:solidFill>
              </a:rPr>
              <a:t>pa</a:t>
            </a:r>
            <a:endParaRPr lang="cs-CZ" sz="8800" b="1" dirty="0">
              <a:solidFill>
                <a:srgbClr val="00B050"/>
              </a:solidFill>
            </a:endParaRPr>
          </a:p>
        </p:txBody>
      </p:sp>
      <p:sp>
        <p:nvSpPr>
          <p:cNvPr id="16" name="TextovéPole 15"/>
          <p:cNvSpPr txBox="1"/>
          <p:nvPr/>
        </p:nvSpPr>
        <p:spPr>
          <a:xfrm>
            <a:off x="90129" y="2627292"/>
            <a:ext cx="1661032" cy="1446550"/>
          </a:xfrm>
          <a:prstGeom prst="rect">
            <a:avLst/>
          </a:prstGeom>
          <a:noFill/>
        </p:spPr>
        <p:txBody>
          <a:bodyPr wrap="none" rtlCol="0">
            <a:spAutoFit/>
          </a:bodyPr>
          <a:lstStyle/>
          <a:p>
            <a:r>
              <a:rPr lang="cs-CZ" sz="8800" b="1" dirty="0" smtClean="0">
                <a:solidFill>
                  <a:srgbClr val="00B050"/>
                </a:solidFill>
              </a:rPr>
              <a:t>má</a:t>
            </a:r>
            <a:endParaRPr lang="cs-CZ" sz="8800" b="1" dirty="0">
              <a:solidFill>
                <a:srgbClr val="00B050"/>
              </a:solidFill>
            </a:endParaRPr>
          </a:p>
        </p:txBody>
      </p:sp>
    </p:spTree>
    <p:extLst>
      <p:ext uri="{BB962C8B-B14F-4D97-AF65-F5344CB8AC3E}">
        <p14:creationId xmlns:p14="http://schemas.microsoft.com/office/powerpoint/2010/main" val="94393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827584" y="548680"/>
            <a:ext cx="1113125" cy="830997"/>
          </a:xfrm>
          <a:prstGeom prst="rect">
            <a:avLst/>
          </a:prstGeom>
          <a:noFill/>
        </p:spPr>
        <p:txBody>
          <a:bodyPr wrap="none" rtlCol="0">
            <a:spAutoFit/>
          </a:bodyPr>
          <a:lstStyle/>
          <a:p>
            <a:r>
              <a:rPr lang="cs-CZ" sz="2400" b="1" dirty="0" smtClean="0"/>
              <a:t>Řešení:</a:t>
            </a:r>
          </a:p>
          <a:p>
            <a:endParaRPr lang="cs-CZ" sz="2400" b="1" dirty="0"/>
          </a:p>
        </p:txBody>
      </p:sp>
      <p:sp>
        <p:nvSpPr>
          <p:cNvPr id="5" name="TextovéPole 4"/>
          <p:cNvSpPr txBox="1"/>
          <p:nvPr/>
        </p:nvSpPr>
        <p:spPr>
          <a:xfrm>
            <a:off x="2195736" y="1148844"/>
            <a:ext cx="989373" cy="461665"/>
          </a:xfrm>
          <a:prstGeom prst="rect">
            <a:avLst/>
          </a:prstGeom>
          <a:noFill/>
        </p:spPr>
        <p:txBody>
          <a:bodyPr wrap="none" rtlCol="0">
            <a:spAutoFit/>
          </a:bodyPr>
          <a:lstStyle/>
          <a:p>
            <a:r>
              <a:rPr lang="cs-CZ" sz="2400" b="1" dirty="0" smtClean="0"/>
              <a:t>máma</a:t>
            </a:r>
            <a:endParaRPr lang="cs-CZ" sz="2400" b="1" dirty="0"/>
          </a:p>
        </p:txBody>
      </p:sp>
      <p:sp>
        <p:nvSpPr>
          <p:cNvPr id="6" name="TextovéPole 5"/>
          <p:cNvSpPr txBox="1"/>
          <p:nvPr/>
        </p:nvSpPr>
        <p:spPr>
          <a:xfrm>
            <a:off x="2238214" y="1772816"/>
            <a:ext cx="904415" cy="461665"/>
          </a:xfrm>
          <a:prstGeom prst="rect">
            <a:avLst/>
          </a:prstGeom>
          <a:noFill/>
        </p:spPr>
        <p:txBody>
          <a:bodyPr wrap="none" rtlCol="0">
            <a:spAutoFit/>
          </a:bodyPr>
          <a:lstStyle/>
          <a:p>
            <a:r>
              <a:rPr lang="cs-CZ" sz="2400" b="1" dirty="0" smtClean="0"/>
              <a:t>mapa</a:t>
            </a:r>
            <a:endParaRPr lang="cs-CZ" sz="2400" b="1" dirty="0"/>
          </a:p>
        </p:txBody>
      </p:sp>
      <p:sp>
        <p:nvSpPr>
          <p:cNvPr id="7" name="TextovéPole 6"/>
          <p:cNvSpPr txBox="1"/>
          <p:nvPr/>
        </p:nvSpPr>
        <p:spPr>
          <a:xfrm>
            <a:off x="2280694" y="2492896"/>
            <a:ext cx="817853" cy="461665"/>
          </a:xfrm>
          <a:prstGeom prst="rect">
            <a:avLst/>
          </a:prstGeom>
          <a:noFill/>
        </p:spPr>
        <p:txBody>
          <a:bodyPr wrap="none" rtlCol="0">
            <a:spAutoFit/>
          </a:bodyPr>
          <a:lstStyle/>
          <a:p>
            <a:r>
              <a:rPr lang="cs-CZ" sz="2400" b="1" dirty="0" smtClean="0"/>
              <a:t>jáma</a:t>
            </a:r>
            <a:endParaRPr lang="cs-CZ" sz="2400" b="1" dirty="0"/>
          </a:p>
        </p:txBody>
      </p:sp>
      <p:sp>
        <p:nvSpPr>
          <p:cNvPr id="8" name="TextovéPole 7"/>
          <p:cNvSpPr txBox="1"/>
          <p:nvPr/>
        </p:nvSpPr>
        <p:spPr>
          <a:xfrm>
            <a:off x="2309548" y="3140968"/>
            <a:ext cx="875561" cy="461665"/>
          </a:xfrm>
          <a:prstGeom prst="rect">
            <a:avLst/>
          </a:prstGeom>
          <a:noFill/>
        </p:spPr>
        <p:txBody>
          <a:bodyPr wrap="none" rtlCol="0">
            <a:spAutoFit/>
          </a:bodyPr>
          <a:lstStyle/>
          <a:p>
            <a:r>
              <a:rPr lang="cs-CZ" sz="2400" b="1" dirty="0" smtClean="0"/>
              <a:t>maso</a:t>
            </a:r>
            <a:endParaRPr lang="cs-CZ" sz="2400" b="1" dirty="0"/>
          </a:p>
        </p:txBody>
      </p:sp>
      <p:sp>
        <p:nvSpPr>
          <p:cNvPr id="9" name="TextovéPole 8"/>
          <p:cNvSpPr txBox="1"/>
          <p:nvPr/>
        </p:nvSpPr>
        <p:spPr>
          <a:xfrm>
            <a:off x="2370462" y="3717032"/>
            <a:ext cx="814647" cy="461665"/>
          </a:xfrm>
          <a:prstGeom prst="rect">
            <a:avLst/>
          </a:prstGeom>
          <a:noFill/>
        </p:spPr>
        <p:txBody>
          <a:bodyPr wrap="none" rtlCol="0">
            <a:spAutoFit/>
          </a:bodyPr>
          <a:lstStyle/>
          <a:p>
            <a:r>
              <a:rPr lang="cs-CZ" sz="2400" b="1" dirty="0" smtClean="0"/>
              <a:t>lama</a:t>
            </a:r>
            <a:endParaRPr lang="cs-CZ" sz="2400" b="1" dirty="0"/>
          </a:p>
        </p:txBody>
      </p:sp>
    </p:spTree>
    <p:extLst>
      <p:ext uri="{BB962C8B-B14F-4D97-AF65-F5344CB8AC3E}">
        <p14:creationId xmlns:p14="http://schemas.microsoft.com/office/powerpoint/2010/main" val="15983160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pattFill prst="pct10">
          <a:fgClr>
            <a:srgbClr val="F145E5"/>
          </a:fgClr>
          <a:bgClr>
            <a:schemeClr val="bg1"/>
          </a:bgClr>
        </a:pattFill>
        <a:effectLst/>
      </p:bgPr>
    </p:bg>
    <p:spTree>
      <p:nvGrpSpPr>
        <p:cNvPr id="1" name=""/>
        <p:cNvGrpSpPr/>
        <p:nvPr/>
      </p:nvGrpSpPr>
      <p:grpSpPr>
        <a:xfrm>
          <a:off x="0" y="0"/>
          <a:ext cx="0" cy="0"/>
          <a:chOff x="0" y="0"/>
          <a:chExt cx="0" cy="0"/>
        </a:xfrm>
      </p:grpSpPr>
      <p:sp>
        <p:nvSpPr>
          <p:cNvPr id="4" name="TextovéPole 3"/>
          <p:cNvSpPr txBox="1"/>
          <p:nvPr/>
        </p:nvSpPr>
        <p:spPr>
          <a:xfrm>
            <a:off x="179512" y="116632"/>
            <a:ext cx="5412444" cy="400110"/>
          </a:xfrm>
          <a:prstGeom prst="rect">
            <a:avLst/>
          </a:prstGeom>
          <a:noFill/>
        </p:spPr>
        <p:txBody>
          <a:bodyPr wrap="none" rtlCol="0">
            <a:spAutoFit/>
          </a:bodyPr>
          <a:lstStyle/>
          <a:p>
            <a:r>
              <a:rPr lang="cs-CZ" sz="2000" b="1" dirty="0" smtClean="0"/>
              <a:t>Ve kterých slovech je tato hláska? Klikni na </a:t>
            </a:r>
            <a:r>
              <a:rPr lang="cs-CZ" sz="2000" b="1" dirty="0" smtClean="0">
                <a:solidFill>
                  <a:srgbClr val="FF0000"/>
                </a:solidFill>
              </a:rPr>
              <a:t>slovo</a:t>
            </a:r>
            <a:r>
              <a:rPr lang="cs-CZ" sz="2000" b="1" dirty="0" smtClean="0"/>
              <a:t>.</a:t>
            </a:r>
            <a:endParaRPr lang="cs-CZ" sz="2000" b="1" dirty="0"/>
          </a:p>
        </p:txBody>
      </p:sp>
      <p:grpSp>
        <p:nvGrpSpPr>
          <p:cNvPr id="9" name="Skupina 8"/>
          <p:cNvGrpSpPr/>
          <p:nvPr/>
        </p:nvGrpSpPr>
        <p:grpSpPr>
          <a:xfrm>
            <a:off x="236117" y="788804"/>
            <a:ext cx="761458" cy="5664825"/>
            <a:chOff x="630801" y="980728"/>
            <a:chExt cx="761458" cy="5664825"/>
          </a:xfrm>
        </p:grpSpPr>
        <p:sp>
          <p:nvSpPr>
            <p:cNvPr id="5" name="TextovéPole 4"/>
            <p:cNvSpPr txBox="1"/>
            <p:nvPr/>
          </p:nvSpPr>
          <p:spPr>
            <a:xfrm>
              <a:off x="630801" y="980728"/>
              <a:ext cx="681597" cy="1200329"/>
            </a:xfrm>
            <a:prstGeom prst="rect">
              <a:avLst/>
            </a:prstGeom>
            <a:noFill/>
          </p:spPr>
          <p:txBody>
            <a:bodyPr wrap="none" rtlCol="0">
              <a:spAutoFit/>
            </a:bodyPr>
            <a:lstStyle/>
            <a:p>
              <a:r>
                <a:rPr lang="cs-CZ" sz="7200" b="1" dirty="0" smtClean="0">
                  <a:solidFill>
                    <a:srgbClr val="00B050"/>
                  </a:solidFill>
                </a:rPr>
                <a:t>o</a:t>
              </a:r>
              <a:endParaRPr lang="cs-CZ" sz="7200" b="1" dirty="0">
                <a:solidFill>
                  <a:srgbClr val="00B050"/>
                </a:solidFill>
              </a:endParaRPr>
            </a:p>
          </p:txBody>
        </p:sp>
        <p:sp>
          <p:nvSpPr>
            <p:cNvPr id="6" name="TextovéPole 5"/>
            <p:cNvSpPr txBox="1"/>
            <p:nvPr/>
          </p:nvSpPr>
          <p:spPr>
            <a:xfrm>
              <a:off x="683671" y="2420888"/>
              <a:ext cx="649537" cy="1200329"/>
            </a:xfrm>
            <a:prstGeom prst="rect">
              <a:avLst/>
            </a:prstGeom>
            <a:noFill/>
          </p:spPr>
          <p:txBody>
            <a:bodyPr wrap="none" rtlCol="0">
              <a:spAutoFit/>
            </a:bodyPr>
            <a:lstStyle/>
            <a:p>
              <a:r>
                <a:rPr lang="cs-CZ" sz="7200" b="1" dirty="0" smtClean="0">
                  <a:solidFill>
                    <a:srgbClr val="00B050"/>
                  </a:solidFill>
                </a:rPr>
                <a:t>e</a:t>
              </a:r>
              <a:endParaRPr lang="cs-CZ" sz="7200" b="1" dirty="0">
                <a:solidFill>
                  <a:srgbClr val="00B050"/>
                </a:solidFill>
              </a:endParaRPr>
            </a:p>
          </p:txBody>
        </p:sp>
        <p:sp>
          <p:nvSpPr>
            <p:cNvPr id="7" name="TextovéPole 6"/>
            <p:cNvSpPr txBox="1"/>
            <p:nvPr/>
          </p:nvSpPr>
          <p:spPr>
            <a:xfrm>
              <a:off x="683671" y="3885148"/>
              <a:ext cx="679994" cy="1200329"/>
            </a:xfrm>
            <a:prstGeom prst="rect">
              <a:avLst/>
            </a:prstGeom>
            <a:noFill/>
          </p:spPr>
          <p:txBody>
            <a:bodyPr wrap="none" rtlCol="0">
              <a:spAutoFit/>
            </a:bodyPr>
            <a:lstStyle/>
            <a:p>
              <a:r>
                <a:rPr lang="cs-CZ" sz="7200" b="1" dirty="0" smtClean="0">
                  <a:solidFill>
                    <a:srgbClr val="00B050"/>
                  </a:solidFill>
                </a:rPr>
                <a:t>u</a:t>
              </a:r>
              <a:endParaRPr lang="cs-CZ" sz="7200" b="1" dirty="0">
                <a:solidFill>
                  <a:srgbClr val="00B050"/>
                </a:solidFill>
              </a:endParaRPr>
            </a:p>
          </p:txBody>
        </p:sp>
        <p:sp>
          <p:nvSpPr>
            <p:cNvPr id="8" name="TextovéPole 7"/>
            <p:cNvSpPr txBox="1"/>
            <p:nvPr/>
          </p:nvSpPr>
          <p:spPr>
            <a:xfrm>
              <a:off x="769973" y="5445224"/>
              <a:ext cx="622286" cy="1200329"/>
            </a:xfrm>
            <a:prstGeom prst="rect">
              <a:avLst/>
            </a:prstGeom>
            <a:noFill/>
          </p:spPr>
          <p:txBody>
            <a:bodyPr wrap="none" rtlCol="0">
              <a:spAutoFit/>
            </a:bodyPr>
            <a:lstStyle/>
            <a:p>
              <a:r>
                <a:rPr lang="cs-CZ" sz="7200" b="1" dirty="0" smtClean="0">
                  <a:solidFill>
                    <a:srgbClr val="00B050"/>
                  </a:solidFill>
                </a:rPr>
                <a:t>v</a:t>
              </a:r>
              <a:endParaRPr lang="cs-CZ" sz="7200" b="1" dirty="0">
                <a:solidFill>
                  <a:srgbClr val="00B050"/>
                </a:solidFill>
              </a:endParaRPr>
            </a:p>
          </p:txBody>
        </p:sp>
      </p:grpSp>
      <p:sp>
        <p:nvSpPr>
          <p:cNvPr id="10" name="TextovéPole 9"/>
          <p:cNvSpPr txBox="1"/>
          <p:nvPr/>
        </p:nvSpPr>
        <p:spPr>
          <a:xfrm>
            <a:off x="2618508" y="4005061"/>
            <a:ext cx="1449436" cy="769441"/>
          </a:xfrm>
          <a:prstGeom prst="rect">
            <a:avLst/>
          </a:prstGeom>
          <a:noFill/>
        </p:spPr>
        <p:txBody>
          <a:bodyPr wrap="none" rtlCol="0">
            <a:spAutoFit/>
          </a:bodyPr>
          <a:lstStyle/>
          <a:p>
            <a:r>
              <a:rPr lang="cs-CZ" sz="4400" b="1" dirty="0" smtClean="0">
                <a:solidFill>
                  <a:srgbClr val="7030A0"/>
                </a:solidFill>
              </a:rPr>
              <a:t>maso</a:t>
            </a:r>
            <a:endParaRPr lang="cs-CZ" sz="4400" b="1" dirty="0">
              <a:solidFill>
                <a:srgbClr val="7030A0"/>
              </a:solidFill>
            </a:endParaRPr>
          </a:p>
        </p:txBody>
      </p:sp>
      <p:sp>
        <p:nvSpPr>
          <p:cNvPr id="11" name="TextovéPole 10"/>
          <p:cNvSpPr txBox="1"/>
          <p:nvPr/>
        </p:nvSpPr>
        <p:spPr>
          <a:xfrm>
            <a:off x="2960151" y="2444407"/>
            <a:ext cx="995785" cy="769441"/>
          </a:xfrm>
          <a:prstGeom prst="rect">
            <a:avLst/>
          </a:prstGeom>
          <a:noFill/>
        </p:spPr>
        <p:txBody>
          <a:bodyPr wrap="none" rtlCol="0">
            <a:spAutoFit/>
          </a:bodyPr>
          <a:lstStyle/>
          <a:p>
            <a:r>
              <a:rPr lang="cs-CZ" sz="4400" b="1" dirty="0" smtClean="0">
                <a:solidFill>
                  <a:srgbClr val="7030A0"/>
                </a:solidFill>
              </a:rPr>
              <a:t>pes</a:t>
            </a:r>
            <a:endParaRPr lang="cs-CZ" sz="4400" b="1" dirty="0">
              <a:solidFill>
                <a:srgbClr val="7030A0"/>
              </a:solidFill>
            </a:endParaRPr>
          </a:p>
        </p:txBody>
      </p:sp>
      <p:sp>
        <p:nvSpPr>
          <p:cNvPr id="13" name="TextovéPole 12"/>
          <p:cNvSpPr txBox="1"/>
          <p:nvPr/>
        </p:nvSpPr>
        <p:spPr>
          <a:xfrm>
            <a:off x="2856541" y="989691"/>
            <a:ext cx="1093569" cy="769441"/>
          </a:xfrm>
          <a:prstGeom prst="rect">
            <a:avLst/>
          </a:prstGeom>
          <a:noFill/>
        </p:spPr>
        <p:txBody>
          <a:bodyPr wrap="none" rtlCol="0">
            <a:spAutoFit/>
          </a:bodyPr>
          <a:lstStyle/>
          <a:p>
            <a:r>
              <a:rPr lang="cs-CZ" sz="4400" b="1" dirty="0" smtClean="0">
                <a:solidFill>
                  <a:srgbClr val="7030A0"/>
                </a:solidFill>
              </a:rPr>
              <a:t>vlas</a:t>
            </a:r>
            <a:endParaRPr lang="cs-CZ" sz="4400" b="1" dirty="0">
              <a:solidFill>
                <a:srgbClr val="7030A0"/>
              </a:solidFill>
            </a:endParaRPr>
          </a:p>
        </p:txBody>
      </p:sp>
      <p:sp>
        <p:nvSpPr>
          <p:cNvPr id="14" name="TextovéPole 13"/>
          <p:cNvSpPr txBox="1"/>
          <p:nvPr/>
        </p:nvSpPr>
        <p:spPr>
          <a:xfrm>
            <a:off x="2756353" y="5589238"/>
            <a:ext cx="1293944" cy="769441"/>
          </a:xfrm>
          <a:prstGeom prst="rect">
            <a:avLst/>
          </a:prstGeom>
          <a:noFill/>
        </p:spPr>
        <p:txBody>
          <a:bodyPr wrap="none" rtlCol="0">
            <a:spAutoFit/>
          </a:bodyPr>
          <a:lstStyle/>
          <a:p>
            <a:r>
              <a:rPr lang="cs-CZ" sz="4400" b="1" dirty="0" smtClean="0">
                <a:solidFill>
                  <a:srgbClr val="7030A0"/>
                </a:solidFill>
              </a:rPr>
              <a:t>pusa</a:t>
            </a:r>
            <a:endParaRPr lang="cs-CZ" sz="4400" b="1" dirty="0">
              <a:solidFill>
                <a:srgbClr val="7030A0"/>
              </a:solidFill>
            </a:endParaRPr>
          </a:p>
        </p:txBody>
      </p:sp>
      <p:cxnSp>
        <p:nvCxnSpPr>
          <p:cNvPr id="16" name="Přímá spojnice 15"/>
          <p:cNvCxnSpPr/>
          <p:nvPr/>
        </p:nvCxnSpPr>
        <p:spPr>
          <a:xfrm>
            <a:off x="4385250" y="509097"/>
            <a:ext cx="72008" cy="6341258"/>
          </a:xfrm>
          <a:prstGeom prst="line">
            <a:avLst/>
          </a:prstGeom>
        </p:spPr>
        <p:style>
          <a:lnRef idx="3">
            <a:schemeClr val="dk1"/>
          </a:lnRef>
          <a:fillRef idx="0">
            <a:schemeClr val="dk1"/>
          </a:fillRef>
          <a:effectRef idx="2">
            <a:schemeClr val="dk1"/>
          </a:effectRef>
          <a:fontRef idx="minor">
            <a:schemeClr val="tx1"/>
          </a:fontRef>
        </p:style>
      </p:cxnSp>
      <p:grpSp>
        <p:nvGrpSpPr>
          <p:cNvPr id="25" name="Skupina 24"/>
          <p:cNvGrpSpPr/>
          <p:nvPr/>
        </p:nvGrpSpPr>
        <p:grpSpPr>
          <a:xfrm>
            <a:off x="4566281" y="747985"/>
            <a:ext cx="692777" cy="5841191"/>
            <a:chOff x="4566281" y="747985"/>
            <a:chExt cx="692777" cy="5841191"/>
          </a:xfrm>
        </p:grpSpPr>
        <p:sp>
          <p:nvSpPr>
            <p:cNvPr id="17" name="TextovéPole 16"/>
            <p:cNvSpPr txBox="1"/>
            <p:nvPr/>
          </p:nvSpPr>
          <p:spPr>
            <a:xfrm>
              <a:off x="4579064" y="747985"/>
              <a:ext cx="679994" cy="1200329"/>
            </a:xfrm>
            <a:prstGeom prst="rect">
              <a:avLst/>
            </a:prstGeom>
            <a:noFill/>
          </p:spPr>
          <p:txBody>
            <a:bodyPr wrap="none" rtlCol="0">
              <a:spAutoFit/>
            </a:bodyPr>
            <a:lstStyle/>
            <a:p>
              <a:r>
                <a:rPr lang="cs-CZ" sz="7200" b="1" dirty="0" smtClean="0">
                  <a:solidFill>
                    <a:srgbClr val="FF0000"/>
                  </a:solidFill>
                </a:rPr>
                <a:t>n</a:t>
              </a:r>
              <a:endParaRPr lang="cs-CZ" sz="7200" b="1" dirty="0">
                <a:solidFill>
                  <a:srgbClr val="FF0000"/>
                </a:solidFill>
              </a:endParaRPr>
            </a:p>
          </p:txBody>
        </p:sp>
        <p:sp>
          <p:nvSpPr>
            <p:cNvPr id="18" name="TextovéPole 17"/>
            <p:cNvSpPr txBox="1"/>
            <p:nvPr/>
          </p:nvSpPr>
          <p:spPr>
            <a:xfrm>
              <a:off x="4566281" y="2191594"/>
              <a:ext cx="679994" cy="1200329"/>
            </a:xfrm>
            <a:prstGeom prst="rect">
              <a:avLst/>
            </a:prstGeom>
            <a:noFill/>
          </p:spPr>
          <p:txBody>
            <a:bodyPr wrap="none" rtlCol="0">
              <a:spAutoFit/>
            </a:bodyPr>
            <a:lstStyle/>
            <a:p>
              <a:r>
                <a:rPr lang="cs-CZ" sz="7200" b="1" dirty="0" smtClean="0">
                  <a:solidFill>
                    <a:srgbClr val="FF0000"/>
                  </a:solidFill>
                </a:rPr>
                <a:t>p</a:t>
              </a:r>
              <a:endParaRPr lang="cs-CZ" sz="7200" b="1" dirty="0">
                <a:solidFill>
                  <a:srgbClr val="FF0000"/>
                </a:solidFill>
              </a:endParaRPr>
            </a:p>
          </p:txBody>
        </p:sp>
        <p:sp>
          <p:nvSpPr>
            <p:cNvPr id="19" name="TextovéPole 18"/>
            <p:cNvSpPr txBox="1"/>
            <p:nvPr/>
          </p:nvSpPr>
          <p:spPr>
            <a:xfrm>
              <a:off x="4579064" y="3679726"/>
              <a:ext cx="622286" cy="1200329"/>
            </a:xfrm>
            <a:prstGeom prst="rect">
              <a:avLst/>
            </a:prstGeom>
            <a:noFill/>
          </p:spPr>
          <p:txBody>
            <a:bodyPr wrap="none" rtlCol="0">
              <a:spAutoFit/>
            </a:bodyPr>
            <a:lstStyle/>
            <a:p>
              <a:r>
                <a:rPr lang="cs-CZ" sz="7200" b="1" dirty="0" smtClean="0">
                  <a:solidFill>
                    <a:srgbClr val="FF0000"/>
                  </a:solidFill>
                </a:rPr>
                <a:t>v</a:t>
              </a:r>
              <a:endParaRPr lang="cs-CZ" sz="7200" b="1" dirty="0">
                <a:solidFill>
                  <a:srgbClr val="FF0000"/>
                </a:solidFill>
              </a:endParaRPr>
            </a:p>
          </p:txBody>
        </p:sp>
        <p:sp>
          <p:nvSpPr>
            <p:cNvPr id="20" name="TextovéPole 19"/>
            <p:cNvSpPr txBox="1"/>
            <p:nvPr/>
          </p:nvSpPr>
          <p:spPr>
            <a:xfrm>
              <a:off x="4696124" y="5388847"/>
              <a:ext cx="420308" cy="1200329"/>
            </a:xfrm>
            <a:prstGeom prst="rect">
              <a:avLst/>
            </a:prstGeom>
            <a:noFill/>
          </p:spPr>
          <p:txBody>
            <a:bodyPr wrap="none" rtlCol="0">
              <a:spAutoFit/>
            </a:bodyPr>
            <a:lstStyle/>
            <a:p>
              <a:r>
                <a:rPr lang="cs-CZ" sz="7200" b="1" dirty="0" smtClean="0">
                  <a:solidFill>
                    <a:srgbClr val="FF0000"/>
                  </a:solidFill>
                </a:rPr>
                <a:t>j</a:t>
              </a:r>
              <a:endParaRPr lang="cs-CZ" sz="7200" b="1" dirty="0">
                <a:solidFill>
                  <a:srgbClr val="FF0000"/>
                </a:solidFill>
              </a:endParaRPr>
            </a:p>
          </p:txBody>
        </p:sp>
      </p:grpSp>
      <p:sp>
        <p:nvSpPr>
          <p:cNvPr id="21" name="TextovéPole 20"/>
          <p:cNvSpPr txBox="1"/>
          <p:nvPr/>
        </p:nvSpPr>
        <p:spPr>
          <a:xfrm>
            <a:off x="7124791" y="4005062"/>
            <a:ext cx="1279517" cy="769441"/>
          </a:xfrm>
          <a:prstGeom prst="rect">
            <a:avLst/>
          </a:prstGeom>
          <a:noFill/>
        </p:spPr>
        <p:txBody>
          <a:bodyPr wrap="none" rtlCol="0">
            <a:spAutoFit/>
          </a:bodyPr>
          <a:lstStyle/>
          <a:p>
            <a:r>
              <a:rPr lang="cs-CZ" sz="4400" b="1" dirty="0" smtClean="0">
                <a:solidFill>
                  <a:srgbClr val="00B0F0"/>
                </a:solidFill>
              </a:rPr>
              <a:t>nese</a:t>
            </a:r>
            <a:endParaRPr lang="cs-CZ" sz="4400" b="1" dirty="0">
              <a:solidFill>
                <a:srgbClr val="00B0F0"/>
              </a:solidFill>
            </a:endParaRPr>
          </a:p>
        </p:txBody>
      </p:sp>
      <p:sp>
        <p:nvSpPr>
          <p:cNvPr id="22" name="TextovéPole 21"/>
          <p:cNvSpPr txBox="1"/>
          <p:nvPr/>
        </p:nvSpPr>
        <p:spPr>
          <a:xfrm>
            <a:off x="7138062" y="5635570"/>
            <a:ext cx="1274708" cy="769441"/>
          </a:xfrm>
          <a:prstGeom prst="rect">
            <a:avLst/>
          </a:prstGeom>
          <a:noFill/>
        </p:spPr>
        <p:txBody>
          <a:bodyPr wrap="none" rtlCol="0">
            <a:spAutoFit/>
          </a:bodyPr>
          <a:lstStyle/>
          <a:p>
            <a:r>
              <a:rPr lang="cs-CZ" sz="4400" b="1" dirty="0" smtClean="0">
                <a:solidFill>
                  <a:srgbClr val="00B0F0"/>
                </a:solidFill>
              </a:rPr>
              <a:t>pase</a:t>
            </a:r>
            <a:endParaRPr lang="cs-CZ" sz="4400" b="1" dirty="0">
              <a:solidFill>
                <a:srgbClr val="00B0F0"/>
              </a:solidFill>
            </a:endParaRPr>
          </a:p>
        </p:txBody>
      </p:sp>
      <p:sp>
        <p:nvSpPr>
          <p:cNvPr id="23" name="TextovéPole 22"/>
          <p:cNvSpPr txBox="1"/>
          <p:nvPr/>
        </p:nvSpPr>
        <p:spPr>
          <a:xfrm>
            <a:off x="7085702" y="2407037"/>
            <a:ext cx="1331968" cy="769441"/>
          </a:xfrm>
          <a:prstGeom prst="rect">
            <a:avLst/>
          </a:prstGeom>
          <a:noFill/>
        </p:spPr>
        <p:txBody>
          <a:bodyPr wrap="none" rtlCol="0">
            <a:spAutoFit/>
          </a:bodyPr>
          <a:lstStyle/>
          <a:p>
            <a:r>
              <a:rPr lang="cs-CZ" sz="4400" b="1" dirty="0" smtClean="0">
                <a:solidFill>
                  <a:srgbClr val="00B0F0"/>
                </a:solidFill>
              </a:rPr>
              <a:t>voda</a:t>
            </a:r>
            <a:endParaRPr lang="cs-CZ" sz="4400" b="1" dirty="0">
              <a:solidFill>
                <a:srgbClr val="00B0F0"/>
              </a:solidFill>
            </a:endParaRPr>
          </a:p>
        </p:txBody>
      </p:sp>
      <p:sp>
        <p:nvSpPr>
          <p:cNvPr id="24" name="TextovéPole 23"/>
          <p:cNvSpPr txBox="1"/>
          <p:nvPr/>
        </p:nvSpPr>
        <p:spPr>
          <a:xfrm>
            <a:off x="7099703" y="897229"/>
            <a:ext cx="1104341" cy="769441"/>
          </a:xfrm>
          <a:prstGeom prst="rect">
            <a:avLst/>
          </a:prstGeom>
          <a:noFill/>
        </p:spPr>
        <p:txBody>
          <a:bodyPr wrap="none" rtlCol="0">
            <a:spAutoFit/>
          </a:bodyPr>
          <a:lstStyle/>
          <a:p>
            <a:r>
              <a:rPr lang="cs-CZ" sz="4400" b="1" dirty="0" smtClean="0">
                <a:solidFill>
                  <a:srgbClr val="00B0F0"/>
                </a:solidFill>
              </a:rPr>
              <a:t>jaro</a:t>
            </a:r>
            <a:endParaRPr lang="cs-CZ" sz="4400" b="1" dirty="0">
              <a:solidFill>
                <a:srgbClr val="00B0F0"/>
              </a:solidFill>
            </a:endParaRPr>
          </a:p>
        </p:txBody>
      </p:sp>
    </p:spTree>
    <p:extLst>
      <p:ext uri="{BB962C8B-B14F-4D97-AF65-F5344CB8AC3E}">
        <p14:creationId xmlns:p14="http://schemas.microsoft.com/office/powerpoint/2010/main" val="382025523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3"/>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1.38889E-6 -2.52834E-6 L -0.15556 0.67731 " pathEditMode="relative" rAng="0" ptsTypes="AA">
                                      <p:cBhvr>
                                        <p:cTn id="6" dur="2000" fill="hold"/>
                                        <p:tgtEl>
                                          <p:spTgt spid="13"/>
                                        </p:tgtEl>
                                        <p:attrNameLst>
                                          <p:attrName>ppt_x</p:attrName>
                                          <p:attrName>ppt_y</p:attrName>
                                        </p:attrNameLst>
                                      </p:cBhvr>
                                      <p:rCtr x="-7778" y="33865"/>
                                    </p:animMotion>
                                  </p:childTnLst>
                                </p:cTn>
                              </p:par>
                            </p:childTnLst>
                          </p:cTn>
                        </p:par>
                      </p:childTnLst>
                    </p:cTn>
                  </p:par>
                </p:childTnLst>
              </p:cTn>
              <p:nextCondLst>
                <p:cond evt="onClick" delay="0">
                  <p:tgtEl>
                    <p:spTgt spid="13"/>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5E-6 -3.74046E-6 L -0.16945 0.00347 " pathEditMode="relative" rAng="0" ptsTypes="AA">
                                      <p:cBhvr>
                                        <p:cTn id="11" dur="2000" fill="hold"/>
                                        <p:tgtEl>
                                          <p:spTgt spid="11"/>
                                        </p:tgtEl>
                                        <p:attrNameLst>
                                          <p:attrName>ppt_x</p:attrName>
                                          <p:attrName>ppt_y</p:attrName>
                                        </p:attrNameLst>
                                      </p:cBhvr>
                                      <p:rCtr x="-8472" y="162"/>
                                    </p:animMotion>
                                  </p:childTnLst>
                                </p:cTn>
                              </p:par>
                            </p:childTnLst>
                          </p:cTn>
                        </p:par>
                      </p:childTnLst>
                    </p:cTn>
                  </p:par>
                </p:childTnLst>
              </p:cTn>
              <p:nextCondLst>
                <p:cond evt="onClick" delay="0">
                  <p:tgtEl>
                    <p:spTgt spid="11"/>
                  </p:tgtEl>
                </p:cond>
              </p:nextCondLst>
            </p:seq>
            <p:seq concurrent="1" nextAc="seek">
              <p:cTn id="12" restart="whenNotActive" fill="hold" evtFilter="cancelBubble" nodeType="interactiveSeq">
                <p:stCondLst>
                  <p:cond evt="onClick" delay="0">
                    <p:tgtEl>
                      <p:spTgt spid="10"/>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1.38889E-6 -2.12815E-6 L -0.15677 -0.44413 " pathEditMode="relative" rAng="0" ptsTypes="AA">
                                      <p:cBhvr>
                                        <p:cTn id="16" dur="2000" fill="hold"/>
                                        <p:tgtEl>
                                          <p:spTgt spid="10"/>
                                        </p:tgtEl>
                                        <p:attrNameLst>
                                          <p:attrName>ppt_x</p:attrName>
                                          <p:attrName>ppt_y</p:attrName>
                                        </p:attrNameLst>
                                      </p:cBhvr>
                                      <p:rCtr x="-7847" y="-22207"/>
                                    </p:animMotion>
                                  </p:childTnLst>
                                </p:cTn>
                              </p:par>
                            </p:childTnLst>
                          </p:cTn>
                        </p:par>
                      </p:childTnLst>
                    </p:cTn>
                  </p:par>
                </p:childTnLst>
              </p:cTn>
              <p:nextCondLst>
                <p:cond evt="onClick" delay="0">
                  <p:tgtEl>
                    <p:spTgt spid="10"/>
                  </p:tgtEl>
                </p:cond>
              </p:nextCondLst>
            </p:seq>
            <p:seq concurrent="1" nextAc="seek">
              <p:cTn id="17" restart="whenNotActive" fill="hold" evtFilter="cancelBubble" nodeType="interactiveSeq">
                <p:stCondLst>
                  <p:cond evt="onClick" delay="0">
                    <p:tgtEl>
                      <p:spTgt spid="14"/>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1.38889E-6 -3.28476E-7 L -0.17136 -0.23433 " pathEditMode="relative" rAng="0" ptsTypes="AA">
                                      <p:cBhvr>
                                        <p:cTn id="21" dur="2000" fill="hold"/>
                                        <p:tgtEl>
                                          <p:spTgt spid="14"/>
                                        </p:tgtEl>
                                        <p:attrNameLst>
                                          <p:attrName>ppt_x</p:attrName>
                                          <p:attrName>ppt_y</p:attrName>
                                        </p:attrNameLst>
                                      </p:cBhvr>
                                      <p:rCtr x="-8576" y="-11728"/>
                                    </p:animMotion>
                                  </p:childTnLst>
                                </p:cTn>
                              </p:par>
                            </p:childTnLst>
                          </p:cTn>
                        </p:par>
                      </p:childTnLst>
                    </p:cTn>
                  </p:par>
                </p:childTnLst>
              </p:cTn>
              <p:nextCondLst>
                <p:cond evt="onClick" delay="0">
                  <p:tgtEl>
                    <p:spTgt spid="14"/>
                  </p:tgtEl>
                </p:cond>
              </p:nextCondLst>
            </p:seq>
            <p:seq concurrent="1" nextAc="seek">
              <p:cTn id="22" restart="whenNotActive" fill="hold" evtFilter="cancelBubble" nodeType="interactiveSeq">
                <p:stCondLst>
                  <p:cond evt="onClick" delay="0">
                    <p:tgtEl>
                      <p:spTgt spid="21"/>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1.94444E-6 -2.12815E-6 L -0.16007 -0.42332 " pathEditMode="relative" rAng="0" ptsTypes="AA">
                                      <p:cBhvr>
                                        <p:cTn id="26" dur="2000" fill="hold"/>
                                        <p:tgtEl>
                                          <p:spTgt spid="21"/>
                                        </p:tgtEl>
                                        <p:attrNameLst>
                                          <p:attrName>ppt_x</p:attrName>
                                          <p:attrName>ppt_y</p:attrName>
                                        </p:attrNameLst>
                                      </p:cBhvr>
                                      <p:rCtr x="-8003" y="-21166"/>
                                    </p:animMotion>
                                  </p:childTnLst>
                                </p:cTn>
                              </p:par>
                            </p:childTnLst>
                          </p:cTn>
                        </p:par>
                      </p:childTnLst>
                    </p:cTn>
                  </p:par>
                </p:childTnLst>
              </p:cTn>
              <p:nextCondLst>
                <p:cond evt="onClick" delay="0">
                  <p:tgtEl>
                    <p:spTgt spid="21"/>
                  </p:tgtEl>
                </p:cond>
              </p:nextCondLst>
            </p:seq>
            <p:seq concurrent="1" nextAc="seek">
              <p:cTn id="27" restart="whenNotActive" fill="hold" evtFilter="cancelBubble" nodeType="interactiveSeq">
                <p:stCondLst>
                  <p:cond evt="onClick" delay="0">
                    <p:tgtEl>
                      <p:spTgt spid="24"/>
                    </p:tgtEl>
                  </p:cond>
                </p:stCondLst>
                <p:endSync evt="end" delay="0">
                  <p:rtn val="all"/>
                </p:endSync>
                <p:childTnLst>
                  <p:par>
                    <p:cTn id="28" fill="hold">
                      <p:stCondLst>
                        <p:cond delay="0"/>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4.44444E-6 4.0805E-6 L -0.10851 0.71177 " pathEditMode="relative" rAng="0" ptsTypes="AA">
                                      <p:cBhvr>
                                        <p:cTn id="31" dur="2000" fill="hold"/>
                                        <p:tgtEl>
                                          <p:spTgt spid="24"/>
                                        </p:tgtEl>
                                        <p:attrNameLst>
                                          <p:attrName>ppt_x</p:attrName>
                                          <p:attrName>ppt_y</p:attrName>
                                        </p:attrNameLst>
                                      </p:cBhvr>
                                      <p:rCtr x="-5434" y="35577"/>
                                    </p:animMotion>
                                  </p:childTnLst>
                                </p:cTn>
                              </p:par>
                            </p:childTnLst>
                          </p:cTn>
                        </p:par>
                      </p:childTnLst>
                    </p:cTn>
                  </p:par>
                </p:childTnLst>
              </p:cTn>
              <p:nextCondLst>
                <p:cond evt="onClick" delay="0">
                  <p:tgtEl>
                    <p:spTgt spid="24"/>
                  </p:tgtEl>
                </p:cond>
              </p:nextCondLst>
            </p:seq>
            <p:seq concurrent="1" nextAc="seek">
              <p:cTn id="32" restart="whenNotActive" fill="hold" evtFilter="cancelBubble" nodeType="interactiveSeq">
                <p:stCondLst>
                  <p:cond evt="onClick" delay="0">
                    <p:tgtEl>
                      <p:spTgt spid="23"/>
                    </p:tgtEl>
                  </p:cond>
                </p:stCondLst>
                <p:endSync evt="end" delay="0">
                  <p:rtn val="all"/>
                </p:endSync>
                <p:childTnLst>
                  <p:par>
                    <p:cTn id="33" fill="hold">
                      <p:stCondLst>
                        <p:cond delay="0"/>
                      </p:stCondLst>
                      <p:childTnLst>
                        <p:par>
                          <p:cTn id="34" fill="hold">
                            <p:stCondLst>
                              <p:cond delay="0"/>
                            </p:stCondLst>
                            <p:childTnLst>
                              <p:par>
                                <p:cTn id="35" presetID="42" presetClass="path" presetSubtype="0" accel="50000" decel="50000" fill="hold" grpId="0" nodeType="clickEffect">
                                  <p:stCondLst>
                                    <p:cond delay="0"/>
                                  </p:stCondLst>
                                  <p:childTnLst>
                                    <p:animMotion origin="layout" path="M 5.55556E-7 -2.04025E-6 L -0.1349 0.25029 " pathEditMode="relative" rAng="0" ptsTypes="AA">
                                      <p:cBhvr>
                                        <p:cTn id="36" dur="2000" fill="hold"/>
                                        <p:tgtEl>
                                          <p:spTgt spid="23"/>
                                        </p:tgtEl>
                                        <p:attrNameLst>
                                          <p:attrName>ppt_x</p:attrName>
                                          <p:attrName>ppt_y</p:attrName>
                                        </p:attrNameLst>
                                      </p:cBhvr>
                                      <p:rCtr x="-6753" y="12514"/>
                                    </p:animMotion>
                                  </p:childTnLst>
                                </p:cTn>
                              </p:par>
                            </p:childTnLst>
                          </p:cTn>
                        </p:par>
                      </p:childTnLst>
                    </p:cTn>
                  </p:par>
                </p:childTnLst>
              </p:cTn>
              <p:nextCondLst>
                <p:cond evt="onClick" delay="0">
                  <p:tgtEl>
                    <p:spTgt spid="23"/>
                  </p:tgtEl>
                </p:cond>
              </p:nextCondLst>
            </p:seq>
            <p:seq concurrent="1" nextAc="seek">
              <p:cTn id="37" restart="whenNotActive" fill="hold" evtFilter="cancelBubble" nodeType="interactiveSeq">
                <p:stCondLst>
                  <p:cond evt="onClick" delay="0">
                    <p:tgtEl>
                      <p:spTgt spid="22"/>
                    </p:tgtEl>
                  </p:cond>
                </p:stCondLst>
                <p:endSync evt="end" delay="0">
                  <p:rtn val="all"/>
                </p:endSync>
                <p:childTnLst>
                  <p:par>
                    <p:cTn id="38" fill="hold">
                      <p:stCondLst>
                        <p:cond delay="0"/>
                      </p:stCondLst>
                      <p:childTnLst>
                        <p:par>
                          <p:cTn id="39" fill="hold">
                            <p:stCondLst>
                              <p:cond delay="0"/>
                            </p:stCondLst>
                            <p:childTnLst>
                              <p:par>
                                <p:cTn id="40" presetID="42" presetClass="path" presetSubtype="0" accel="50000" decel="50000" fill="hold" grpId="0" nodeType="clickEffect">
                                  <p:stCondLst>
                                    <p:cond delay="0"/>
                                  </p:stCondLst>
                                  <p:childTnLst>
                                    <p:animMotion origin="layout" path="M -3.61111E-6 1.36711E-6 L -0.15329 -0.45108 " pathEditMode="relative" rAng="0" ptsTypes="AA">
                                      <p:cBhvr>
                                        <p:cTn id="41" dur="2000" fill="hold"/>
                                        <p:tgtEl>
                                          <p:spTgt spid="22"/>
                                        </p:tgtEl>
                                        <p:attrNameLst>
                                          <p:attrName>ppt_x</p:attrName>
                                          <p:attrName>ppt_y</p:attrName>
                                        </p:attrNameLst>
                                      </p:cBhvr>
                                      <p:rCtr x="-7674" y="-22554"/>
                                    </p:animMotion>
                                  </p:childTnLst>
                                </p:cTn>
                              </p:par>
                            </p:childTnLst>
                          </p:cTn>
                        </p:par>
                      </p:childTnLst>
                    </p:cTn>
                  </p:par>
                </p:childTnLst>
              </p:cTn>
              <p:nextCondLst>
                <p:cond evt="onClick" delay="0">
                  <p:tgtEl>
                    <p:spTgt spid="22"/>
                  </p:tgtEl>
                </p:cond>
              </p:nextCondLst>
            </p:seq>
          </p:childTnLst>
        </p:cTn>
      </p:par>
    </p:tnLst>
    <p:bldLst>
      <p:bldP spid="10" grpId="0"/>
      <p:bldP spid="11" grpId="0"/>
      <p:bldP spid="13" grpId="0"/>
      <p:bldP spid="14" grpId="0"/>
      <p:bldP spid="21" grpId="0"/>
      <p:bldP spid="22" grpId="0"/>
      <p:bldP spid="23" grpId="0"/>
      <p:bldP spid="24" grpId="0"/>
    </p:bld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411</Words>
  <Application>Microsoft Office PowerPoint</Application>
  <PresentationFormat>Předvádění na obrazovce (4:3)</PresentationFormat>
  <Paragraphs>89</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systému Office</vt:lpstr>
      <vt:lpstr>Samohlásky - procvičování VY_32_INOVACE_1B_08 Číslo projektu: CZ.1.07/1.5.00/34.1056</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Samohlásky VY_32_INOVACE_1B_08 Číslo projektu: CZ.1.07/1.5.00/34.1056</dc:title>
  <dc:creator>pc</dc:creator>
  <cp:lastModifiedBy>pc</cp:lastModifiedBy>
  <cp:revision>17</cp:revision>
  <dcterms:created xsi:type="dcterms:W3CDTF">2013-08-11T14:53:42Z</dcterms:created>
  <dcterms:modified xsi:type="dcterms:W3CDTF">2013-12-08T18:59:24Z</dcterms:modified>
</cp:coreProperties>
</file>