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8" r:id="rId3"/>
    <p:sldId id="259" r:id="rId4"/>
    <p:sldId id="271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B1DD3C-7AA1-4577-8F4B-99DB0B72BED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07CD1F-0CF1-4AA3-A8CC-984829A58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70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7B15B-4499-4635-87B2-EEF56A6E1EA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6067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7B15B-4499-4635-87B2-EEF56A6E1EA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6067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46919-ACD1-4AEA-9928-23AEBD452A7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F7F4-20D3-4F2F-9981-72BA29227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493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46919-ACD1-4AEA-9928-23AEBD452A7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F7F4-20D3-4F2F-9981-72BA29227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338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46919-ACD1-4AEA-9928-23AEBD452A7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F7F4-20D3-4F2F-9981-72BA29227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813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46919-ACD1-4AEA-9928-23AEBD452A7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F7F4-20D3-4F2F-9981-72BA29227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213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46919-ACD1-4AEA-9928-23AEBD452A7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F7F4-20D3-4F2F-9981-72BA29227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261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46919-ACD1-4AEA-9928-23AEBD452A7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F7F4-20D3-4F2F-9981-72BA29227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073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46919-ACD1-4AEA-9928-23AEBD452A7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F7F4-20D3-4F2F-9981-72BA29227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760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46919-ACD1-4AEA-9928-23AEBD452A7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F7F4-20D3-4F2F-9981-72BA29227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756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46919-ACD1-4AEA-9928-23AEBD452A7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F7F4-20D3-4F2F-9981-72BA29227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4923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46919-ACD1-4AEA-9928-23AEBD452A7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F7F4-20D3-4F2F-9981-72BA29227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460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46919-ACD1-4AEA-9928-23AEBD452A7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F7F4-20D3-4F2F-9981-72BA29227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3601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B46919-ACD1-4AEA-9928-23AEBD452A7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45F7F4-20D3-4F2F-9981-72BA29227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071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Pracovní postup – nedělní oběd</a:t>
            </a:r>
            <a:r>
              <a:rPr lang="cs-CZ"/>
              <a:t/>
            </a:r>
            <a:br>
              <a:rPr lang="cs-CZ"/>
            </a:br>
            <a:r>
              <a:rPr lang="cs-CZ" smtClean="0"/>
              <a:t>VY_32_INOVACE_1B_09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</a:p>
          <a:p>
            <a:r>
              <a:rPr lang="cs-CZ" smtClean="0"/>
              <a:t>Jazyková </a:t>
            </a:r>
            <a:r>
              <a:rPr lang="cs-CZ" dirty="0" smtClean="0"/>
              <a:t>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9855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slouží k procvičování učiva správného pořadí vět a slov ve větě v pracovním postupu. Uvědomují si, že každá věta a slovo ve větě má v textu přesné pořadí. Na první straně se seznamují s článkem, se kterým budou dále pracovat. Druhá strana je interaktivní. Na plochu „přilétají“ věty ve správném pořadí. Žáci je čtou a uvědomují si jejich pořadí. Třetí </a:t>
            </a:r>
            <a:r>
              <a:rPr lang="cs-CZ" dirty="0" err="1" smtClean="0"/>
              <a:t>slide</a:t>
            </a:r>
            <a:r>
              <a:rPr lang="cs-CZ" dirty="0" smtClean="0"/>
              <a:t> je také interaktivní, žáci se již snaží říkat věty ve správném pořadí. Tyto věty po kliknutí „přiletí“ na správné místo. Na čtvrté straně pracují pomocí přetahování – skládají slova do vět, které jsou barevně odlišeny. Tento </a:t>
            </a:r>
            <a:r>
              <a:rPr lang="cs-CZ" dirty="0" err="1" smtClean="0"/>
              <a:t>slide</a:t>
            </a:r>
            <a:r>
              <a:rPr lang="cs-CZ" dirty="0" smtClean="0"/>
              <a:t> je přípravou pro stranu pátou, kde již skládají do vět všechna slova. Na šesté straně již opět pracují s celými větami – počítají slova ve větě a podtrhávají pomocí rukopisných poznámek podle instrukce.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30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/>
              <a:t>L</a:t>
            </a:r>
            <a:r>
              <a:rPr lang="cs-CZ" dirty="0" smtClean="0"/>
              <a:t>éto 2013</a:t>
            </a:r>
          </a:p>
          <a:p>
            <a:pPr marL="0" indent="0">
              <a:buNone/>
            </a:pPr>
            <a:r>
              <a:rPr lang="cs-CZ" b="1" dirty="0"/>
              <a:t>Speciální vzdělávací potřeby: </a:t>
            </a:r>
            <a:r>
              <a:rPr lang="cs-CZ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</a:t>
            </a:r>
            <a:r>
              <a:rPr lang="cs-CZ" b="1" dirty="0"/>
              <a:t>obor: </a:t>
            </a:r>
            <a:r>
              <a:rPr lang="cs-CZ" dirty="0" smtClean="0"/>
              <a:t>Jazyková komunikace</a:t>
            </a:r>
          </a:p>
          <a:p>
            <a:pPr marL="0" lvl="0" indent="0">
              <a:buNone/>
            </a:pPr>
            <a:r>
              <a:rPr lang="cs-CZ" b="1" dirty="0"/>
              <a:t>Vyučovací předmět: </a:t>
            </a:r>
            <a:r>
              <a:rPr lang="cs-CZ" dirty="0"/>
              <a:t>Český jazyk a </a:t>
            </a:r>
            <a:r>
              <a:rPr lang="cs-CZ" dirty="0" smtClean="0"/>
              <a:t>literatura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(PAS</a:t>
            </a:r>
            <a:r>
              <a:rPr lang="cs-CZ" dirty="0"/>
              <a:t>, MP, kombinované </a:t>
            </a:r>
            <a:r>
              <a:rPr lang="cs-CZ" dirty="0" smtClean="0"/>
              <a:t>postižení -  MP </a:t>
            </a:r>
            <a:r>
              <a:rPr lang="cs-CZ" dirty="0"/>
              <a:t>v kombinaci se zdravotním znevýhodněním, MP v kombinaci </a:t>
            </a:r>
            <a:r>
              <a:rPr lang="cs-CZ"/>
              <a:t>s </a:t>
            </a:r>
            <a:r>
              <a:rPr lang="cs-CZ" smtClean="0"/>
              <a:t>PAS, </a:t>
            </a:r>
            <a:r>
              <a:rPr lang="cs-CZ"/>
              <a:t>vícečetné </a:t>
            </a:r>
            <a:r>
              <a:rPr lang="cs-CZ" smtClean="0"/>
              <a:t>postižení)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Stupeň </a:t>
            </a:r>
            <a:r>
              <a:rPr lang="cs-CZ" b="1" dirty="0"/>
              <a:t>a typ vzdělávání: </a:t>
            </a:r>
            <a:r>
              <a:rPr lang="cs-CZ" dirty="0" smtClean="0"/>
              <a:t>Praktická škola jednoletá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6230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70148"/>
            <a:ext cx="18694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Přečti si věty.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1760" y="1412776"/>
            <a:ext cx="31614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Nedělní oběd - řízky</a:t>
            </a:r>
            <a:endParaRPr lang="cs-CZ" sz="28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492896"/>
            <a:ext cx="8136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Naklepeme maso, osolíme. Maso obalíme v hladké mouce. Pak namáčíme v rozšlehaném vajíčku. Obalíme ve strouhané housce.</a:t>
            </a:r>
          </a:p>
          <a:p>
            <a:r>
              <a:rPr lang="cs-CZ" sz="2400" b="1" dirty="0" smtClean="0"/>
              <a:t>Pečeme na rozpáleném oleji.</a:t>
            </a:r>
          </a:p>
        </p:txBody>
      </p:sp>
    </p:spTree>
    <p:extLst>
      <p:ext uri="{BB962C8B-B14F-4D97-AF65-F5344CB8AC3E}">
        <p14:creationId xmlns:p14="http://schemas.microsoft.com/office/powerpoint/2010/main" val="2107520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332656"/>
            <a:ext cx="42758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Nyní čti věty za sebou tak, jak přilétají.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140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1907704" y="635496"/>
            <a:ext cx="40094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Nedělní oběd - řízky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02456" y="4858707"/>
            <a:ext cx="5846216" cy="584775"/>
            <a:chOff x="402456" y="4858707"/>
            <a:chExt cx="5846216" cy="584775"/>
          </a:xfrm>
        </p:grpSpPr>
        <p:sp>
          <p:nvSpPr>
            <p:cNvPr id="7" name="TextovéPole 6"/>
            <p:cNvSpPr txBox="1"/>
            <p:nvPr/>
          </p:nvSpPr>
          <p:spPr>
            <a:xfrm>
              <a:off x="402456" y="4858707"/>
              <a:ext cx="50206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4.</a:t>
              </a:r>
              <a:endParaRPr lang="cs-CZ" sz="32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904517" y="4858707"/>
              <a:ext cx="534415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Obalíme ve strouhané housce.</a:t>
              </a:r>
              <a:endParaRPr lang="cs-CZ" sz="3200" b="1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33021" y="5845374"/>
            <a:ext cx="5653900" cy="596957"/>
            <a:chOff x="433021" y="5845374"/>
            <a:chExt cx="5653900" cy="596957"/>
          </a:xfrm>
        </p:grpSpPr>
        <p:sp>
          <p:nvSpPr>
            <p:cNvPr id="8" name="TextovéPole 7"/>
            <p:cNvSpPr txBox="1"/>
            <p:nvPr/>
          </p:nvSpPr>
          <p:spPr>
            <a:xfrm>
              <a:off x="433021" y="5857556"/>
              <a:ext cx="50206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5.</a:t>
              </a:r>
              <a:endParaRPr lang="cs-CZ" sz="32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011301" y="5845374"/>
              <a:ext cx="507562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Pečeme na rozpáleném oleji.</a:t>
              </a:r>
              <a:endParaRPr lang="cs-CZ" sz="3200" b="1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364739" y="1974023"/>
            <a:ext cx="5319022" cy="600634"/>
            <a:chOff x="364739" y="1974023"/>
            <a:chExt cx="5319022" cy="600634"/>
          </a:xfrm>
        </p:grpSpPr>
        <p:sp>
          <p:nvSpPr>
            <p:cNvPr id="4" name="TextovéPole 3"/>
            <p:cNvSpPr txBox="1"/>
            <p:nvPr/>
          </p:nvSpPr>
          <p:spPr>
            <a:xfrm>
              <a:off x="364739" y="1989882"/>
              <a:ext cx="50206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1.</a:t>
              </a:r>
              <a:endParaRPr lang="cs-CZ" sz="32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891680" y="1974023"/>
              <a:ext cx="479208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Naklepeme maso, osolíme.</a:t>
              </a:r>
              <a:endParaRPr lang="cs-CZ" sz="3200" b="1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365713" y="2943177"/>
            <a:ext cx="6016252" cy="584775"/>
            <a:chOff x="365713" y="2943177"/>
            <a:chExt cx="6016252" cy="584775"/>
          </a:xfrm>
        </p:grpSpPr>
        <p:sp>
          <p:nvSpPr>
            <p:cNvPr id="5" name="TextovéPole 4"/>
            <p:cNvSpPr txBox="1"/>
            <p:nvPr/>
          </p:nvSpPr>
          <p:spPr>
            <a:xfrm>
              <a:off x="365713" y="2943177"/>
              <a:ext cx="50206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2.</a:t>
              </a:r>
              <a:endParaRPr lang="cs-CZ" sz="32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904183" y="2943177"/>
              <a:ext cx="547778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Maso obalíme v hladké mouce.</a:t>
              </a:r>
              <a:endParaRPr lang="cs-CZ" sz="32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74986" y="3821591"/>
            <a:ext cx="7172931" cy="584775"/>
            <a:chOff x="374986" y="3821591"/>
            <a:chExt cx="7172931" cy="584775"/>
          </a:xfrm>
        </p:grpSpPr>
        <p:sp>
          <p:nvSpPr>
            <p:cNvPr id="6" name="TextovéPole 5"/>
            <p:cNvSpPr txBox="1"/>
            <p:nvPr/>
          </p:nvSpPr>
          <p:spPr>
            <a:xfrm>
              <a:off x="374986" y="3821591"/>
              <a:ext cx="50206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3.</a:t>
              </a:r>
              <a:endParaRPr lang="cs-CZ" sz="3200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867690" y="3821591"/>
              <a:ext cx="668022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Pak namáčíme  v rozšlehaném vajíčku.</a:t>
              </a:r>
              <a:endParaRPr lang="cs-CZ" sz="32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568231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4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4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8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4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4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4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4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6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4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4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8" y="620688"/>
            <a:ext cx="35743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Jak jdou věty správně za sebou?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Na příslušnou větu klikni.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1528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5572" y="1916832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6275" y="2852936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6275" y="3789040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2840" y="4797152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8680" y="5783819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67744" y="404664"/>
            <a:ext cx="27302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Nedělní oběd - řízky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4862534" y="1259398"/>
            <a:ext cx="0" cy="5598602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0" y="1259398"/>
            <a:ext cx="9144000" cy="0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876732" y="1777993"/>
            <a:ext cx="34143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Obalíme ve strouhané housce.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60827" y="2852936"/>
            <a:ext cx="32461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Pečeme na rozpáleném oleji.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33788" y="5120317"/>
            <a:ext cx="30646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Naklepeme maso, osolíme.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33788" y="6106984"/>
            <a:ext cx="34958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Maso obalíme v hladké mouce.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990303" y="4039063"/>
            <a:ext cx="42507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Pak namáčíme  v rozšlehaném vajíčku.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291838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85843E-6 L -0.45434 -0.4642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26" y="-232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2947E-6 L -0.45643 -0.4612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30" y="-230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7851E-6 L -0.44271 -0.0254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135" y="-1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88156E-6 L -0.41961 0.4547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990" y="227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08189E-8 L -0.4165 0.4429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33" y="221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76672"/>
            <a:ext cx="74675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Ve větách se pomíchala slova. Vyskládej  je správně. Pomůže ti barva.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62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1907704" y="635496"/>
            <a:ext cx="40094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Nedělní oběd - řízky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11301" y="5845374"/>
            <a:ext cx="51685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rozpáleném oleji na Pečeme. 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66798" y="2018729"/>
            <a:ext cx="49780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  maso, osolíme. Naklepeme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011301" y="2943177"/>
            <a:ext cx="73771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3200" b="1" dirty="0" smtClean="0">
                <a:solidFill>
                  <a:srgbClr val="7030A0"/>
                </a:solidFill>
              </a:rPr>
              <a:t>obalíme Maso mouce. Hladké v  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67690" y="3821591"/>
            <a:ext cx="69591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vajíčku rozšlehaném namáčíme  v Pak.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35466" y="4778088"/>
            <a:ext cx="27764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endParaRPr lang="cs-CZ" sz="3200" b="1" dirty="0">
              <a:solidFill>
                <a:srgbClr val="0070C0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64737" y="2018730"/>
            <a:ext cx="519202" cy="4413017"/>
            <a:chOff x="364737" y="2018730"/>
            <a:chExt cx="519202" cy="4413017"/>
          </a:xfrm>
        </p:grpSpPr>
        <p:sp>
          <p:nvSpPr>
            <p:cNvPr id="8" name="TextovéPole 7"/>
            <p:cNvSpPr txBox="1"/>
            <p:nvPr/>
          </p:nvSpPr>
          <p:spPr>
            <a:xfrm>
              <a:off x="364737" y="5846972"/>
              <a:ext cx="50206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5.</a:t>
              </a:r>
              <a:endParaRPr lang="cs-CZ" sz="3200" b="1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64738" y="2018730"/>
              <a:ext cx="50206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1.</a:t>
              </a:r>
              <a:endParaRPr lang="cs-CZ" sz="3200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365713" y="2943177"/>
              <a:ext cx="50206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2.</a:t>
              </a:r>
              <a:endParaRPr lang="cs-CZ" sz="32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74986" y="3821591"/>
              <a:ext cx="50206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3.</a:t>
              </a:r>
              <a:endParaRPr lang="cs-CZ" sz="3200" b="1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381878" y="4941167"/>
              <a:ext cx="50206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4. </a:t>
              </a:r>
              <a:endParaRPr lang="cs-CZ" b="1" dirty="0"/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1011301" y="4869160"/>
            <a:ext cx="73073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strouhané housce Obalíme ve.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26332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76672"/>
            <a:ext cx="56970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Ve větách se pomíchala slova. Vyskládej  je správně.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89988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1907704" y="635496"/>
            <a:ext cx="40094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Nedělní oběd - řízky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53325" y="4865905"/>
            <a:ext cx="21178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 strouhané.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3021" y="4865905"/>
            <a:ext cx="38213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4. ve housce Obalíme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3021" y="5857556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5.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11301" y="5845374"/>
            <a:ext cx="51685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rozpáleném oleji na Pečeme. 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4739" y="1989882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1.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91680" y="1974023"/>
            <a:ext cx="47920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maso, osolíme. Naklepeme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5713" y="2943177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2.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04183" y="2943177"/>
            <a:ext cx="54777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obalíme Maso mouce. Hladké v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4986" y="3821591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3.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67690" y="3821591"/>
            <a:ext cx="67732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vajíčku rozšlehaném namáčíme  v Pak. 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35466" y="4778088"/>
            <a:ext cx="3866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srgbClr val="0070C0"/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034804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420499"/>
            <a:ext cx="66967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Slož věty ze slov. Barva ti pomůže.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49781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105184" y="55076"/>
            <a:ext cx="40094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Nedělní oběd - řízky</a:t>
            </a:r>
            <a:endParaRPr lang="cs-CZ" sz="3600" b="1" dirty="0"/>
          </a:p>
        </p:txBody>
      </p:sp>
      <p:sp>
        <p:nvSpPr>
          <p:cNvPr id="11" name="Obdélník 10"/>
          <p:cNvSpPr/>
          <p:nvPr/>
        </p:nvSpPr>
        <p:spPr>
          <a:xfrm>
            <a:off x="1535466" y="4778088"/>
            <a:ext cx="27764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endParaRPr lang="cs-CZ" sz="3200" b="1" dirty="0">
              <a:solidFill>
                <a:srgbClr val="0070C0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81878" y="1364876"/>
            <a:ext cx="519202" cy="4413017"/>
            <a:chOff x="364737" y="2018730"/>
            <a:chExt cx="519202" cy="4413017"/>
          </a:xfrm>
        </p:grpSpPr>
        <p:sp>
          <p:nvSpPr>
            <p:cNvPr id="8" name="TextovéPole 7"/>
            <p:cNvSpPr txBox="1"/>
            <p:nvPr/>
          </p:nvSpPr>
          <p:spPr>
            <a:xfrm>
              <a:off x="364737" y="5846972"/>
              <a:ext cx="50206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5.</a:t>
              </a:r>
              <a:endParaRPr lang="cs-CZ" sz="3200" b="1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64738" y="2018730"/>
              <a:ext cx="50206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1.</a:t>
              </a:r>
              <a:endParaRPr lang="cs-CZ" sz="3200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365713" y="2943177"/>
              <a:ext cx="50206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2.</a:t>
              </a:r>
              <a:endParaRPr lang="cs-CZ" sz="32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74986" y="3821591"/>
              <a:ext cx="50206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3.</a:t>
              </a:r>
              <a:endParaRPr lang="cs-CZ" sz="3200" b="1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381878" y="4941167"/>
              <a:ext cx="50206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4. </a:t>
              </a:r>
              <a:endParaRPr lang="cs-CZ" b="1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7807888" y="116632"/>
            <a:ext cx="12045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66FF"/>
                </a:solidFill>
              </a:rPr>
              <a:t>maso,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195765" y="5252173"/>
            <a:ext cx="16417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66FF"/>
                </a:solidFill>
              </a:rPr>
              <a:t>osolíme.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689798" y="6203376"/>
            <a:ext cx="21291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66FF"/>
                </a:solidFill>
              </a:rPr>
              <a:t>Naklepeme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01443" y="660551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FF"/>
                </a:solidFill>
              </a:rPr>
              <a:t>obalíme</a:t>
            </a:r>
            <a:endParaRPr lang="cs-CZ" sz="3200" b="1" dirty="0">
              <a:solidFill>
                <a:srgbClr val="FF00FF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857386" y="6203375"/>
            <a:ext cx="11304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FF"/>
                </a:solidFill>
              </a:rPr>
              <a:t>Maso</a:t>
            </a:r>
            <a:endParaRPr lang="cs-CZ" sz="3200" b="1" dirty="0">
              <a:solidFill>
                <a:srgbClr val="FF00FF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535178" y="4176881"/>
            <a:ext cx="14462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FF"/>
                </a:solidFill>
              </a:rPr>
              <a:t>mouce.</a:t>
            </a:r>
            <a:endParaRPr lang="cs-CZ" sz="3200" b="1" dirty="0">
              <a:solidFill>
                <a:srgbClr val="FF00FF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522312" y="1808285"/>
            <a:ext cx="13195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FF"/>
                </a:solidFill>
              </a:rPr>
              <a:t>hladké</a:t>
            </a:r>
            <a:endParaRPr lang="cs-CZ" sz="3200" b="1" dirty="0">
              <a:solidFill>
                <a:srgbClr val="FF00FF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044609" y="699270"/>
            <a:ext cx="3786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FF"/>
                </a:solidFill>
              </a:rPr>
              <a:t>v</a:t>
            </a:r>
            <a:endParaRPr lang="cs-CZ" sz="3200" b="1" dirty="0">
              <a:solidFill>
                <a:srgbClr val="FF00FF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494183" y="2938491"/>
            <a:ext cx="14720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33CC33"/>
                </a:solidFill>
              </a:rPr>
              <a:t>vajíčku.</a:t>
            </a:r>
            <a:endParaRPr lang="cs-CZ" sz="3200" b="1" dirty="0">
              <a:solidFill>
                <a:srgbClr val="33CC33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720002" y="1223510"/>
            <a:ext cx="2355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33CC33"/>
                </a:solidFill>
              </a:rPr>
              <a:t>rozšlehaném</a:t>
            </a:r>
            <a:endParaRPr lang="cs-CZ" sz="3200" b="1" dirty="0">
              <a:solidFill>
                <a:srgbClr val="33CC33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068596" y="4764796"/>
            <a:ext cx="19543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33CC33"/>
                </a:solidFill>
              </a:rPr>
              <a:t>namáčíme</a:t>
            </a:r>
            <a:endParaRPr lang="cs-CZ" sz="3200" b="1" dirty="0">
              <a:solidFill>
                <a:srgbClr val="33CC33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014051" y="4252138"/>
            <a:ext cx="3786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33CC33"/>
                </a:solidFill>
              </a:rPr>
              <a:t>v</a:t>
            </a:r>
            <a:endParaRPr lang="cs-CZ" sz="3200" b="1" dirty="0">
              <a:solidFill>
                <a:srgbClr val="33CC33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788024" y="6243121"/>
            <a:ext cx="7938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33CC33"/>
                </a:solidFill>
              </a:rPr>
              <a:t>Pak</a:t>
            </a:r>
            <a:endParaRPr lang="cs-CZ" sz="3200" b="1" dirty="0">
              <a:solidFill>
                <a:srgbClr val="33CC33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058709" y="5774481"/>
            <a:ext cx="19159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strouhané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485486" y="2311117"/>
            <a:ext cx="1495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housce.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194809" y="6273225"/>
            <a:ext cx="16257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Obalíme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912549" y="1804967"/>
            <a:ext cx="5816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720002" y="3560971"/>
            <a:ext cx="21952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6600"/>
                </a:solidFill>
              </a:rPr>
              <a:t>rozpáleném</a:t>
            </a:r>
            <a:endParaRPr lang="cs-CZ" sz="3200" b="1" dirty="0">
              <a:solidFill>
                <a:srgbClr val="FF66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720002" y="86963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6600"/>
                </a:solidFill>
              </a:rPr>
              <a:t>oleji.</a:t>
            </a:r>
            <a:endParaRPr lang="cs-CZ" sz="3200" b="1" dirty="0">
              <a:solidFill>
                <a:srgbClr val="FF66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821337" y="2276744"/>
            <a:ext cx="6062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6600"/>
                </a:solidFill>
              </a:rPr>
              <a:t>na</a:t>
            </a:r>
            <a:endParaRPr lang="cs-CZ" sz="3200" b="1" dirty="0">
              <a:solidFill>
                <a:srgbClr val="FF66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52907" y="6203377"/>
            <a:ext cx="15213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6600"/>
                </a:solidFill>
              </a:rPr>
              <a:t>Pečeme</a:t>
            </a:r>
            <a:endParaRPr lang="cs-CZ" sz="3200" b="1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039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88640"/>
            <a:ext cx="485613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Podtrhni  </a:t>
            </a:r>
            <a:r>
              <a:rPr lang="cs-CZ" sz="2800" b="1" dirty="0" smtClean="0">
                <a:solidFill>
                  <a:srgbClr val="0066FF"/>
                </a:solidFill>
              </a:rPr>
              <a:t>modře </a:t>
            </a:r>
            <a:r>
              <a:rPr lang="cs-CZ" sz="2000" b="1" dirty="0" smtClean="0"/>
              <a:t>větu, která má 5 slov.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Červeně</a:t>
            </a:r>
            <a:r>
              <a:rPr lang="cs-CZ" sz="2000" b="1" dirty="0" smtClean="0"/>
              <a:t> podtrhni větu, která má 4 slova.</a:t>
            </a:r>
          </a:p>
          <a:p>
            <a:r>
              <a:rPr lang="cs-CZ" sz="2800" b="1" dirty="0" smtClean="0">
                <a:solidFill>
                  <a:srgbClr val="33CC33"/>
                </a:solidFill>
              </a:rPr>
              <a:t>Zeleně</a:t>
            </a:r>
            <a:r>
              <a:rPr lang="cs-CZ" sz="2000" b="1" dirty="0" smtClean="0"/>
              <a:t> podtrhni větu, která má 3 slova.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214524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1907703" y="635496"/>
            <a:ext cx="27302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Nedělní oběd - řízky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02456" y="4858707"/>
            <a:ext cx="4559069" cy="461665"/>
            <a:chOff x="402456" y="4858707"/>
            <a:chExt cx="4559069" cy="461665"/>
          </a:xfrm>
        </p:grpSpPr>
        <p:sp>
          <p:nvSpPr>
            <p:cNvPr id="7" name="TextovéPole 6"/>
            <p:cNvSpPr txBox="1"/>
            <p:nvPr/>
          </p:nvSpPr>
          <p:spPr>
            <a:xfrm>
              <a:off x="402456" y="4858707"/>
              <a:ext cx="42191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4.</a:t>
              </a:r>
              <a:endParaRPr lang="cs-CZ" sz="24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904517" y="4858707"/>
              <a:ext cx="405700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Obalíme ve strouhané housce.</a:t>
              </a:r>
              <a:endParaRPr lang="cs-CZ" sz="2400" b="1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33021" y="5845374"/>
            <a:ext cx="4429975" cy="473847"/>
            <a:chOff x="433021" y="5845374"/>
            <a:chExt cx="4429975" cy="473847"/>
          </a:xfrm>
        </p:grpSpPr>
        <p:sp>
          <p:nvSpPr>
            <p:cNvPr id="8" name="TextovéPole 7"/>
            <p:cNvSpPr txBox="1"/>
            <p:nvPr/>
          </p:nvSpPr>
          <p:spPr>
            <a:xfrm>
              <a:off x="433021" y="5857556"/>
              <a:ext cx="42191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5.</a:t>
              </a:r>
              <a:endParaRPr lang="cs-CZ" sz="24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011301" y="5845374"/>
              <a:ext cx="385169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Pečeme na rozpáleném oleji.</a:t>
              </a:r>
              <a:endParaRPr lang="cs-CZ" sz="2400" b="1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364739" y="1974023"/>
            <a:ext cx="4166399" cy="477524"/>
            <a:chOff x="364739" y="1974023"/>
            <a:chExt cx="4166399" cy="477524"/>
          </a:xfrm>
        </p:grpSpPr>
        <p:sp>
          <p:nvSpPr>
            <p:cNvPr id="4" name="TextovéPole 3"/>
            <p:cNvSpPr txBox="1"/>
            <p:nvPr/>
          </p:nvSpPr>
          <p:spPr>
            <a:xfrm>
              <a:off x="364739" y="1989882"/>
              <a:ext cx="42191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1.</a:t>
              </a:r>
              <a:endParaRPr lang="cs-CZ" sz="24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891680" y="1974023"/>
              <a:ext cx="36394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Naklepeme maso, osolíme.</a:t>
              </a:r>
              <a:endParaRPr lang="cs-CZ" sz="2400" b="1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365713" y="2943177"/>
            <a:ext cx="4691786" cy="461665"/>
            <a:chOff x="365713" y="2943177"/>
            <a:chExt cx="4691786" cy="461665"/>
          </a:xfrm>
        </p:grpSpPr>
        <p:sp>
          <p:nvSpPr>
            <p:cNvPr id="5" name="TextovéPole 4"/>
            <p:cNvSpPr txBox="1"/>
            <p:nvPr/>
          </p:nvSpPr>
          <p:spPr>
            <a:xfrm>
              <a:off x="365713" y="2943177"/>
              <a:ext cx="42191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2.</a:t>
              </a:r>
              <a:endParaRPr lang="cs-CZ" sz="24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904183" y="2943177"/>
              <a:ext cx="415331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Maso obalíme v hladké mouce.</a:t>
              </a:r>
              <a:endParaRPr lang="cs-CZ" sz="24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74986" y="3821591"/>
            <a:ext cx="5549025" cy="461665"/>
            <a:chOff x="374986" y="3821591"/>
            <a:chExt cx="5549025" cy="461665"/>
          </a:xfrm>
        </p:grpSpPr>
        <p:sp>
          <p:nvSpPr>
            <p:cNvPr id="6" name="TextovéPole 5"/>
            <p:cNvSpPr txBox="1"/>
            <p:nvPr/>
          </p:nvSpPr>
          <p:spPr>
            <a:xfrm>
              <a:off x="374986" y="3821591"/>
              <a:ext cx="42191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3.</a:t>
              </a:r>
              <a:endParaRPr lang="cs-CZ" sz="2400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867690" y="3821591"/>
              <a:ext cx="505632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Pak namáčíme  v rozšlehaném vajíčku.</a:t>
              </a:r>
              <a:endParaRPr lang="cs-CZ" sz="2400" b="1" dirty="0"/>
            </a:p>
          </p:txBody>
        </p:sp>
      </p:grpSp>
      <p:cxnSp>
        <p:nvCxnSpPr>
          <p:cNvPr id="13" name="Přímá spojnice 12"/>
          <p:cNvCxnSpPr/>
          <p:nvPr/>
        </p:nvCxnSpPr>
        <p:spPr>
          <a:xfrm>
            <a:off x="6228184" y="0"/>
            <a:ext cx="72008" cy="685800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" name="Ovál 19"/>
          <p:cNvSpPr/>
          <p:nvPr/>
        </p:nvSpPr>
        <p:spPr>
          <a:xfrm>
            <a:off x="6876256" y="404664"/>
            <a:ext cx="792088" cy="792088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5</a:t>
            </a:r>
            <a:endParaRPr lang="cs-CZ" sz="4800" b="1" dirty="0"/>
          </a:p>
        </p:txBody>
      </p:sp>
      <p:sp>
        <p:nvSpPr>
          <p:cNvPr id="21" name="Ovál 20"/>
          <p:cNvSpPr/>
          <p:nvPr/>
        </p:nvSpPr>
        <p:spPr>
          <a:xfrm>
            <a:off x="6999564" y="1824670"/>
            <a:ext cx="792088" cy="79208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968973" y="3260335"/>
            <a:ext cx="792088" cy="792088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3</a:t>
            </a:r>
            <a:endParaRPr lang="cs-CZ" sz="4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092281" y="1787005"/>
            <a:ext cx="6993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4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326359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655</Words>
  <Application>Microsoft Office PowerPoint</Application>
  <PresentationFormat>Předvádění na obrazovce (4:3)</PresentationFormat>
  <Paragraphs>118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Pracovní postup – nedělní oběd VY_32_INOVACE_1B_09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postup – nedělní oběd VY_32_INOVACE_1B_09 Číslo projektu: CZ.1.07/1.5.00/34.1056</dc:title>
  <dc:creator>pc</dc:creator>
  <cp:lastModifiedBy>pc</cp:lastModifiedBy>
  <cp:revision>13</cp:revision>
  <dcterms:created xsi:type="dcterms:W3CDTF">2013-08-11T15:46:41Z</dcterms:created>
  <dcterms:modified xsi:type="dcterms:W3CDTF">2013-12-04T16:07:47Z</dcterms:modified>
</cp:coreProperties>
</file>