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6" d="100"/>
          <a:sy n="66" d="100"/>
        </p:scale>
        <p:origin x="-21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5323075F-16F8-4B60-9CBB-109D16C4A2F2}" type="datetimeFigureOut">
              <a:rPr lang="cs-CZ" smtClean="0"/>
              <a:t>4.12.2013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04EF74B-87A0-4155-86D9-FB284E438A58}" type="slidenum">
              <a:rPr lang="cs-CZ" smtClean="0"/>
              <a:t>‹#›</a:t>
            </a:fld>
            <a:endParaRPr lang="cs-CZ"/>
          </a:p>
        </p:txBody>
      </p:sp>
    </p:spTree>
    <p:extLst>
      <p:ext uri="{BB962C8B-B14F-4D97-AF65-F5344CB8AC3E}">
        <p14:creationId xmlns:p14="http://schemas.microsoft.com/office/powerpoint/2010/main" val="582122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323075F-16F8-4B60-9CBB-109D16C4A2F2}" type="datetimeFigureOut">
              <a:rPr lang="cs-CZ" smtClean="0"/>
              <a:t>4.12.2013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04EF74B-87A0-4155-86D9-FB284E438A58}" type="slidenum">
              <a:rPr lang="cs-CZ" smtClean="0"/>
              <a:t>‹#›</a:t>
            </a:fld>
            <a:endParaRPr lang="cs-CZ"/>
          </a:p>
        </p:txBody>
      </p:sp>
    </p:spTree>
    <p:extLst>
      <p:ext uri="{BB962C8B-B14F-4D97-AF65-F5344CB8AC3E}">
        <p14:creationId xmlns:p14="http://schemas.microsoft.com/office/powerpoint/2010/main" val="109860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5323075F-16F8-4B60-9CBB-109D16C4A2F2}" type="datetimeFigureOut">
              <a:rPr lang="cs-CZ" smtClean="0"/>
              <a:t>4.12.2013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04EF74B-87A0-4155-86D9-FB284E438A58}" type="slidenum">
              <a:rPr lang="cs-CZ" smtClean="0"/>
              <a:t>‹#›</a:t>
            </a:fld>
            <a:endParaRPr lang="cs-CZ"/>
          </a:p>
        </p:txBody>
      </p:sp>
    </p:spTree>
    <p:extLst>
      <p:ext uri="{BB962C8B-B14F-4D97-AF65-F5344CB8AC3E}">
        <p14:creationId xmlns:p14="http://schemas.microsoft.com/office/powerpoint/2010/main" val="1298633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323075F-16F8-4B60-9CBB-109D16C4A2F2}" type="datetimeFigureOut">
              <a:rPr lang="cs-CZ" smtClean="0"/>
              <a:t>4.12.2013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04EF74B-87A0-4155-86D9-FB284E438A58}" type="slidenum">
              <a:rPr lang="cs-CZ" smtClean="0"/>
              <a:t>‹#›</a:t>
            </a:fld>
            <a:endParaRPr lang="cs-CZ"/>
          </a:p>
        </p:txBody>
      </p:sp>
    </p:spTree>
    <p:extLst>
      <p:ext uri="{BB962C8B-B14F-4D97-AF65-F5344CB8AC3E}">
        <p14:creationId xmlns:p14="http://schemas.microsoft.com/office/powerpoint/2010/main" val="1014753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323075F-16F8-4B60-9CBB-109D16C4A2F2}" type="datetimeFigureOut">
              <a:rPr lang="cs-CZ" smtClean="0"/>
              <a:t>4.12.2013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D04EF74B-87A0-4155-86D9-FB284E438A58}" type="slidenum">
              <a:rPr lang="cs-CZ" smtClean="0"/>
              <a:t>‹#›</a:t>
            </a:fld>
            <a:endParaRPr lang="cs-CZ"/>
          </a:p>
        </p:txBody>
      </p:sp>
    </p:spTree>
    <p:extLst>
      <p:ext uri="{BB962C8B-B14F-4D97-AF65-F5344CB8AC3E}">
        <p14:creationId xmlns:p14="http://schemas.microsoft.com/office/powerpoint/2010/main" val="1666899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5323075F-16F8-4B60-9CBB-109D16C4A2F2}" type="datetimeFigureOut">
              <a:rPr lang="cs-CZ" smtClean="0"/>
              <a:t>4.12.2013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D04EF74B-87A0-4155-86D9-FB284E438A58}" type="slidenum">
              <a:rPr lang="cs-CZ" smtClean="0"/>
              <a:t>‹#›</a:t>
            </a:fld>
            <a:endParaRPr lang="cs-CZ"/>
          </a:p>
        </p:txBody>
      </p:sp>
    </p:spTree>
    <p:extLst>
      <p:ext uri="{BB962C8B-B14F-4D97-AF65-F5344CB8AC3E}">
        <p14:creationId xmlns:p14="http://schemas.microsoft.com/office/powerpoint/2010/main" val="3932326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323075F-16F8-4B60-9CBB-109D16C4A2F2}" type="datetimeFigureOut">
              <a:rPr lang="cs-CZ" smtClean="0"/>
              <a:t>4.12.2013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D04EF74B-87A0-4155-86D9-FB284E438A58}" type="slidenum">
              <a:rPr lang="cs-CZ" smtClean="0"/>
              <a:t>‹#›</a:t>
            </a:fld>
            <a:endParaRPr lang="cs-CZ"/>
          </a:p>
        </p:txBody>
      </p:sp>
    </p:spTree>
    <p:extLst>
      <p:ext uri="{BB962C8B-B14F-4D97-AF65-F5344CB8AC3E}">
        <p14:creationId xmlns:p14="http://schemas.microsoft.com/office/powerpoint/2010/main" val="1541601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323075F-16F8-4B60-9CBB-109D16C4A2F2}" type="datetimeFigureOut">
              <a:rPr lang="cs-CZ" smtClean="0"/>
              <a:t>4.12.2013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04EF74B-87A0-4155-86D9-FB284E438A58}" type="slidenum">
              <a:rPr lang="cs-CZ" smtClean="0"/>
              <a:t>‹#›</a:t>
            </a:fld>
            <a:endParaRPr lang="cs-CZ"/>
          </a:p>
        </p:txBody>
      </p:sp>
    </p:spTree>
    <p:extLst>
      <p:ext uri="{BB962C8B-B14F-4D97-AF65-F5344CB8AC3E}">
        <p14:creationId xmlns:p14="http://schemas.microsoft.com/office/powerpoint/2010/main" val="3163820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323075F-16F8-4B60-9CBB-109D16C4A2F2}" type="datetimeFigureOut">
              <a:rPr lang="cs-CZ" smtClean="0"/>
              <a:t>4.12.2013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04EF74B-87A0-4155-86D9-FB284E438A58}" type="slidenum">
              <a:rPr lang="cs-CZ" smtClean="0"/>
              <a:t>‹#›</a:t>
            </a:fld>
            <a:endParaRPr lang="cs-CZ"/>
          </a:p>
        </p:txBody>
      </p:sp>
    </p:spTree>
    <p:extLst>
      <p:ext uri="{BB962C8B-B14F-4D97-AF65-F5344CB8AC3E}">
        <p14:creationId xmlns:p14="http://schemas.microsoft.com/office/powerpoint/2010/main" val="755582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323075F-16F8-4B60-9CBB-109D16C4A2F2}" type="datetimeFigureOut">
              <a:rPr lang="cs-CZ" smtClean="0"/>
              <a:t>4.12.2013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04EF74B-87A0-4155-86D9-FB284E438A58}" type="slidenum">
              <a:rPr lang="cs-CZ" smtClean="0"/>
              <a:t>‹#›</a:t>
            </a:fld>
            <a:endParaRPr lang="cs-CZ"/>
          </a:p>
        </p:txBody>
      </p:sp>
    </p:spTree>
    <p:extLst>
      <p:ext uri="{BB962C8B-B14F-4D97-AF65-F5344CB8AC3E}">
        <p14:creationId xmlns:p14="http://schemas.microsoft.com/office/powerpoint/2010/main" val="1901546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323075F-16F8-4B60-9CBB-109D16C4A2F2}" type="datetimeFigureOut">
              <a:rPr lang="cs-CZ" smtClean="0"/>
              <a:t>4.12.2013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04EF74B-87A0-4155-86D9-FB284E438A58}" type="slidenum">
              <a:rPr lang="cs-CZ" smtClean="0"/>
              <a:t>‹#›</a:t>
            </a:fld>
            <a:endParaRPr lang="cs-CZ"/>
          </a:p>
        </p:txBody>
      </p:sp>
    </p:spTree>
    <p:extLst>
      <p:ext uri="{BB962C8B-B14F-4D97-AF65-F5344CB8AC3E}">
        <p14:creationId xmlns:p14="http://schemas.microsoft.com/office/powerpoint/2010/main" val="210701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23075F-16F8-4B60-9CBB-109D16C4A2F2}" type="datetimeFigureOut">
              <a:rPr lang="cs-CZ" smtClean="0"/>
              <a:t>4.12.2013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4EF74B-87A0-4155-86D9-FB284E438A58}" type="slidenum">
              <a:rPr lang="cs-CZ" smtClean="0"/>
              <a:t>‹#›</a:t>
            </a:fld>
            <a:endParaRPr lang="cs-CZ"/>
          </a:p>
        </p:txBody>
      </p:sp>
    </p:spTree>
    <p:extLst>
      <p:ext uri="{BB962C8B-B14F-4D97-AF65-F5344CB8AC3E}">
        <p14:creationId xmlns:p14="http://schemas.microsoft.com/office/powerpoint/2010/main" val="1373736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dirty="0" smtClean="0"/>
              <a:t>Pořadí vět - vyprávění</a:t>
            </a:r>
            <a:r>
              <a:rPr lang="cs-CZ"/>
              <a:t/>
            </a:r>
            <a:br>
              <a:rPr lang="cs-CZ"/>
            </a:br>
            <a:r>
              <a:rPr lang="cs-CZ" smtClean="0"/>
              <a:t>VY_32_INOVACE_1B_10</a:t>
            </a:r>
            <a:r>
              <a:rPr lang="cs-CZ" sz="4000" dirty="0"/>
              <a:t/>
            </a:r>
            <a:br>
              <a:rPr lang="cs-CZ" sz="4000" dirty="0"/>
            </a:br>
            <a:r>
              <a:rPr lang="cs-CZ" sz="3100" dirty="0"/>
              <a:t>Číslo projektu: CZ.1.07/1.5.00/34.1056</a:t>
            </a:r>
            <a:endParaRPr lang="cs-CZ" sz="3600" dirty="0"/>
          </a:p>
        </p:txBody>
      </p:sp>
      <p:sp>
        <p:nvSpPr>
          <p:cNvPr id="3" name="Podnadpis 2"/>
          <p:cNvSpPr>
            <a:spLocks noGrp="1"/>
          </p:cNvSpPr>
          <p:nvPr>
            <p:ph type="subTitle" idx="1"/>
          </p:nvPr>
        </p:nvSpPr>
        <p:spPr/>
        <p:txBody>
          <a:bodyPr/>
          <a:lstStyle/>
          <a:p>
            <a:r>
              <a:rPr lang="cs-CZ"/>
              <a:t>Sada </a:t>
            </a:r>
            <a:r>
              <a:rPr lang="cs-CZ" smtClean="0"/>
              <a:t>2</a:t>
            </a:r>
          </a:p>
          <a:p>
            <a:r>
              <a:rPr lang="cs-CZ" smtClean="0"/>
              <a:t>Jazyková </a:t>
            </a:r>
            <a:r>
              <a:rPr lang="cs-CZ" dirty="0" smtClean="0"/>
              <a:t>komunikace</a:t>
            </a:r>
            <a:endParaRPr lang="cs-CZ" dirty="0"/>
          </a:p>
          <a:p>
            <a:r>
              <a:rPr lang="cs-CZ" dirty="0"/>
              <a:t>MŠ, ZŠ a </a:t>
            </a:r>
            <a:r>
              <a:rPr lang="cs-CZ" dirty="0" err="1"/>
              <a:t>PrŠ</a:t>
            </a:r>
            <a:r>
              <a:rPr lang="cs-CZ" dirty="0"/>
              <a:t> Trhové Sviny</a:t>
            </a:r>
          </a:p>
          <a:p>
            <a:endParaRPr lang="cs-CZ" dirty="0"/>
          </a:p>
          <a:p>
            <a:endParaRPr lang="cs-CZ"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332656"/>
            <a:ext cx="6984641" cy="1527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907600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5865515"/>
          </a:xfrm>
        </p:spPr>
        <p:txBody>
          <a:bodyPr>
            <a:normAutofit fontScale="55000" lnSpcReduction="20000"/>
          </a:bodyPr>
          <a:lstStyle/>
          <a:p>
            <a:pPr marL="0" indent="0">
              <a:buNone/>
            </a:pPr>
            <a:r>
              <a:rPr lang="cs-CZ" b="1" dirty="0" smtClean="0"/>
              <a:t>Anotace: </a:t>
            </a:r>
            <a:r>
              <a:rPr lang="cs-CZ" dirty="0" smtClean="0"/>
              <a:t>Tento materiál je určen k procvičování pořadí vět a slov ve větě. Žáci si uvědomují, že věty a slova ve větě musí být ve správném pořadí. Na první straně si přečtou vyprávění. Věty ve správném pořadí „přilétají“ na plochu na straně druhé. Tato strana je přípravou pro další úkol. Na třetí straně žáci již sami určují pořadí vět, větu přiřadí ke správnému číslu pomocí kliknutí. Na čtvrté straně skládají slova do vět ve správném pořadí. V tomto úkole jim ještě pomáhá barva věty. Stejný úkol plní na další straně, zde již nejsou věty barevně odlišeny. Šestá strana je interaktivní – žáci doplňují do vět vhodná slova. Po celou dobu pracují se stejným textem.</a:t>
            </a:r>
          </a:p>
          <a:p>
            <a:pPr marL="0" indent="0">
              <a:buNone/>
            </a:pPr>
            <a:r>
              <a:rPr lang="cs-CZ" b="1" dirty="0" smtClean="0"/>
              <a:t>Délka trvání práce s tímto materiálem: </a:t>
            </a:r>
            <a:r>
              <a:rPr lang="cs-CZ" dirty="0" smtClean="0"/>
              <a:t>Zhruba 30 minut</a:t>
            </a:r>
          </a:p>
          <a:p>
            <a:pPr marL="0" indent="0">
              <a:buNone/>
            </a:pPr>
            <a:r>
              <a:rPr lang="cs-CZ" b="1" dirty="0" smtClean="0"/>
              <a:t>Autor</a:t>
            </a:r>
            <a:r>
              <a:rPr lang="cs-CZ" b="1" dirty="0"/>
              <a:t>:</a:t>
            </a:r>
            <a:r>
              <a:rPr lang="cs-CZ" dirty="0"/>
              <a:t> Daniela </a:t>
            </a:r>
            <a:r>
              <a:rPr lang="cs-CZ" dirty="0" err="1"/>
              <a:t>Tájková</a:t>
            </a:r>
            <a:endParaRPr lang="cs-CZ" dirty="0"/>
          </a:p>
          <a:p>
            <a:pPr marL="0" indent="0">
              <a:buNone/>
            </a:pPr>
            <a:r>
              <a:rPr lang="cs-CZ" b="1" dirty="0"/>
              <a:t>Datum </a:t>
            </a:r>
            <a:r>
              <a:rPr lang="cs-CZ" b="1" dirty="0" smtClean="0"/>
              <a:t>vytvoření: </a:t>
            </a:r>
            <a:r>
              <a:rPr lang="cs-CZ" dirty="0"/>
              <a:t>L</a:t>
            </a:r>
            <a:r>
              <a:rPr lang="cs-CZ" dirty="0" smtClean="0"/>
              <a:t>éto 2013</a:t>
            </a:r>
          </a:p>
          <a:p>
            <a:pPr marL="0" indent="0">
              <a:buNone/>
            </a:pPr>
            <a:r>
              <a:rPr lang="cs-CZ" b="1" dirty="0"/>
              <a:t>Speciální vzdělávací potřeby: </a:t>
            </a:r>
            <a:r>
              <a:rPr lang="cs-CZ" dirty="0"/>
              <a:t>PAS, MP, kombinované postižení (MP v kombinaci se zdravotním znevýhodněním, MP v kombinaci s PAS), vícečetné postižení</a:t>
            </a:r>
          </a:p>
          <a:p>
            <a:pPr marL="0" indent="0">
              <a:buNone/>
            </a:pPr>
            <a:r>
              <a:rPr lang="cs-CZ" b="1" dirty="0" smtClean="0"/>
              <a:t>Vzdělávací </a:t>
            </a:r>
            <a:r>
              <a:rPr lang="cs-CZ" b="1" dirty="0"/>
              <a:t>obor: </a:t>
            </a:r>
            <a:r>
              <a:rPr lang="cs-CZ" dirty="0" smtClean="0"/>
              <a:t>Jazyková komunikace</a:t>
            </a:r>
          </a:p>
          <a:p>
            <a:pPr marL="0" lvl="0" indent="0">
              <a:buNone/>
            </a:pPr>
            <a:r>
              <a:rPr lang="cs-CZ" b="1" dirty="0"/>
              <a:t>Vyučovací předmět: </a:t>
            </a:r>
            <a:r>
              <a:rPr lang="cs-CZ" dirty="0"/>
              <a:t>Český jazyk a </a:t>
            </a:r>
            <a:r>
              <a:rPr lang="cs-CZ" dirty="0" smtClean="0"/>
              <a:t>literatura</a:t>
            </a:r>
          </a:p>
          <a:p>
            <a:pPr marL="0" indent="0">
              <a:buNone/>
            </a:pPr>
            <a:r>
              <a:rPr lang="cs-CZ" b="1" dirty="0" smtClean="0"/>
              <a:t>Druh </a:t>
            </a:r>
            <a:r>
              <a:rPr lang="cs-CZ" b="1" dirty="0"/>
              <a:t>učebního materiálu: </a:t>
            </a:r>
            <a:r>
              <a:rPr lang="cs-CZ" dirty="0"/>
              <a:t>Interaktivní DUM</a:t>
            </a:r>
          </a:p>
          <a:p>
            <a:pPr marL="0" indent="0">
              <a:buNone/>
            </a:pPr>
            <a:r>
              <a:rPr lang="cs-CZ" b="1" dirty="0" smtClean="0"/>
              <a:t>Inovace:</a:t>
            </a:r>
            <a:r>
              <a:rPr lang="cs-CZ" dirty="0" smtClean="0"/>
              <a:t> Rukopisné poznámky v rámci nového softwaru Microsoft 2010</a:t>
            </a:r>
          </a:p>
          <a:p>
            <a:pPr marL="0" indent="0">
              <a:buNone/>
            </a:pPr>
            <a:r>
              <a:rPr lang="cs-CZ" b="1" dirty="0" smtClean="0"/>
              <a:t>Cílová </a:t>
            </a:r>
            <a:r>
              <a:rPr lang="cs-CZ" b="1" dirty="0"/>
              <a:t>skupina: </a:t>
            </a:r>
            <a:r>
              <a:rPr lang="cs-CZ" dirty="0" smtClean="0"/>
              <a:t>Žák (PAS</a:t>
            </a:r>
            <a:r>
              <a:rPr lang="cs-CZ" dirty="0"/>
              <a:t>, MP, kombinované postižení </a:t>
            </a:r>
            <a:r>
              <a:rPr lang="cs-CZ" dirty="0" smtClean="0"/>
              <a:t>- MP </a:t>
            </a:r>
            <a:r>
              <a:rPr lang="cs-CZ" dirty="0"/>
              <a:t>v kombinaci se zdravotním znevýhodněním, MP v kombinaci </a:t>
            </a:r>
            <a:r>
              <a:rPr lang="cs-CZ"/>
              <a:t>s </a:t>
            </a:r>
            <a:r>
              <a:rPr lang="cs-CZ" smtClean="0"/>
              <a:t>PAS, </a:t>
            </a:r>
            <a:r>
              <a:rPr lang="cs-CZ"/>
              <a:t>vícečetné </a:t>
            </a:r>
            <a:r>
              <a:rPr lang="cs-CZ" smtClean="0"/>
              <a:t>postižení)</a:t>
            </a:r>
            <a:endParaRPr lang="cs-CZ" dirty="0"/>
          </a:p>
          <a:p>
            <a:pPr marL="0" indent="0">
              <a:buNone/>
            </a:pPr>
            <a:r>
              <a:rPr lang="cs-CZ" b="1" dirty="0" smtClean="0"/>
              <a:t>Stupeň </a:t>
            </a:r>
            <a:r>
              <a:rPr lang="cs-CZ" b="1" dirty="0"/>
              <a:t>a typ vzdělávání: </a:t>
            </a:r>
            <a:r>
              <a:rPr lang="cs-CZ" dirty="0" smtClean="0"/>
              <a:t>Praktická škola jednoletá</a:t>
            </a:r>
            <a:endParaRPr lang="cs-CZ" dirty="0"/>
          </a:p>
          <a:p>
            <a:pPr marL="0" indent="0">
              <a:buNone/>
            </a:pPr>
            <a:endParaRPr lang="cs-CZ" dirty="0"/>
          </a:p>
        </p:txBody>
      </p:sp>
    </p:spTree>
    <p:extLst>
      <p:ext uri="{BB962C8B-B14F-4D97-AF65-F5344CB8AC3E}">
        <p14:creationId xmlns:p14="http://schemas.microsoft.com/office/powerpoint/2010/main" val="21958587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4" name="TextovéPole 3"/>
          <p:cNvSpPr txBox="1"/>
          <p:nvPr/>
        </p:nvSpPr>
        <p:spPr>
          <a:xfrm>
            <a:off x="3491880" y="764704"/>
            <a:ext cx="1942648" cy="523220"/>
          </a:xfrm>
          <a:prstGeom prst="rect">
            <a:avLst/>
          </a:prstGeom>
          <a:noFill/>
        </p:spPr>
        <p:txBody>
          <a:bodyPr wrap="none" rtlCol="0">
            <a:spAutoFit/>
          </a:bodyPr>
          <a:lstStyle/>
          <a:p>
            <a:r>
              <a:rPr lang="cs-CZ" sz="2800" b="1" dirty="0" smtClean="0">
                <a:solidFill>
                  <a:srgbClr val="FF0000"/>
                </a:solidFill>
              </a:rPr>
              <a:t>Všední ráno</a:t>
            </a:r>
            <a:endParaRPr lang="cs-CZ" sz="2800" b="1" dirty="0">
              <a:solidFill>
                <a:srgbClr val="FF0000"/>
              </a:solidFill>
            </a:endParaRPr>
          </a:p>
        </p:txBody>
      </p:sp>
      <p:sp>
        <p:nvSpPr>
          <p:cNvPr id="5" name="TextovéPole 4"/>
          <p:cNvSpPr txBox="1"/>
          <p:nvPr/>
        </p:nvSpPr>
        <p:spPr>
          <a:xfrm>
            <a:off x="611560" y="332656"/>
            <a:ext cx="2263440" cy="400110"/>
          </a:xfrm>
          <a:prstGeom prst="rect">
            <a:avLst/>
          </a:prstGeom>
          <a:noFill/>
        </p:spPr>
        <p:txBody>
          <a:bodyPr wrap="none" rtlCol="0">
            <a:spAutoFit/>
          </a:bodyPr>
          <a:lstStyle/>
          <a:p>
            <a:r>
              <a:rPr lang="cs-CZ" sz="2000" b="1" dirty="0" smtClean="0"/>
              <a:t>Pozorně přečti text.</a:t>
            </a:r>
            <a:endParaRPr lang="cs-CZ" sz="2000" b="1" dirty="0"/>
          </a:p>
        </p:txBody>
      </p:sp>
      <p:sp>
        <p:nvSpPr>
          <p:cNvPr id="6" name="TextovéPole 5"/>
          <p:cNvSpPr txBox="1"/>
          <p:nvPr/>
        </p:nvSpPr>
        <p:spPr>
          <a:xfrm>
            <a:off x="467544" y="2152827"/>
            <a:ext cx="7612982" cy="3539430"/>
          </a:xfrm>
          <a:prstGeom prst="rect">
            <a:avLst/>
          </a:prstGeom>
          <a:noFill/>
        </p:spPr>
        <p:txBody>
          <a:bodyPr wrap="none" rtlCol="0">
            <a:spAutoFit/>
          </a:bodyPr>
          <a:lstStyle/>
          <a:p>
            <a:r>
              <a:rPr lang="cs-CZ" sz="3200" b="1" dirty="0" smtClean="0"/>
              <a:t>Ráno mě maminka vždy budí před sedmou. </a:t>
            </a:r>
          </a:p>
          <a:p>
            <a:r>
              <a:rPr lang="cs-CZ" sz="3200" b="1" dirty="0" smtClean="0"/>
              <a:t>Vstanu, umyji se a jdu se oblékat.</a:t>
            </a:r>
          </a:p>
          <a:p>
            <a:r>
              <a:rPr lang="cs-CZ" sz="3200" b="1" dirty="0" smtClean="0"/>
              <a:t> Poté si sednu ke stolu a nasnídám se.</a:t>
            </a:r>
          </a:p>
          <a:p>
            <a:r>
              <a:rPr lang="cs-CZ" sz="3200" b="1" dirty="0" smtClean="0"/>
              <a:t> Po snídani si vyčistím zuby.</a:t>
            </a:r>
          </a:p>
          <a:p>
            <a:r>
              <a:rPr lang="cs-CZ" sz="3200" b="1" dirty="0" smtClean="0"/>
              <a:t>Nachystám si věci do školy a svačinu.</a:t>
            </a:r>
          </a:p>
          <a:p>
            <a:r>
              <a:rPr lang="cs-CZ" sz="3200" b="1" dirty="0" smtClean="0"/>
              <a:t> Nakonec se rozloučím s maminkou </a:t>
            </a:r>
          </a:p>
          <a:p>
            <a:r>
              <a:rPr lang="cs-CZ" sz="3200" b="1" dirty="0" smtClean="0"/>
              <a:t>a odcházím do školy.</a:t>
            </a:r>
            <a:endParaRPr lang="cs-CZ" sz="3200" b="1" dirty="0"/>
          </a:p>
        </p:txBody>
      </p:sp>
    </p:spTree>
    <p:extLst>
      <p:ext uri="{BB962C8B-B14F-4D97-AF65-F5344CB8AC3E}">
        <p14:creationId xmlns:p14="http://schemas.microsoft.com/office/powerpoint/2010/main" val="56776180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noFill/>
        </p:spPr>
        <p:txBody>
          <a:bodyPr/>
          <a:lstStyle/>
          <a:p>
            <a:r>
              <a:rPr lang="cs-CZ" b="1" dirty="0" smtClean="0"/>
              <a:t>Všední ráno</a:t>
            </a:r>
            <a:endParaRPr lang="cs-CZ" b="1" dirty="0"/>
          </a:p>
        </p:txBody>
      </p:sp>
      <p:sp>
        <p:nvSpPr>
          <p:cNvPr id="4" name="TextovéPole 3"/>
          <p:cNvSpPr txBox="1"/>
          <p:nvPr/>
        </p:nvSpPr>
        <p:spPr>
          <a:xfrm>
            <a:off x="395536" y="1916832"/>
            <a:ext cx="8748464" cy="646331"/>
          </a:xfrm>
          <a:prstGeom prst="rect">
            <a:avLst/>
          </a:prstGeom>
          <a:noFill/>
        </p:spPr>
        <p:txBody>
          <a:bodyPr wrap="square" rtlCol="0">
            <a:spAutoFit/>
          </a:bodyPr>
          <a:lstStyle/>
          <a:p>
            <a:r>
              <a:rPr lang="cs-CZ" sz="3600" b="1" dirty="0" smtClean="0"/>
              <a:t>Ráno mě maminka vždy budí před sedmou.</a:t>
            </a:r>
            <a:endParaRPr lang="cs-CZ" sz="3600" b="1" dirty="0"/>
          </a:p>
        </p:txBody>
      </p:sp>
      <p:sp>
        <p:nvSpPr>
          <p:cNvPr id="5" name="TextovéPole 4"/>
          <p:cNvSpPr txBox="1"/>
          <p:nvPr/>
        </p:nvSpPr>
        <p:spPr>
          <a:xfrm>
            <a:off x="395536" y="2583660"/>
            <a:ext cx="7200800" cy="646331"/>
          </a:xfrm>
          <a:prstGeom prst="rect">
            <a:avLst/>
          </a:prstGeom>
          <a:noFill/>
        </p:spPr>
        <p:txBody>
          <a:bodyPr wrap="square" rtlCol="0">
            <a:spAutoFit/>
          </a:bodyPr>
          <a:lstStyle/>
          <a:p>
            <a:r>
              <a:rPr lang="cs-CZ" sz="3600" b="1" dirty="0" smtClean="0"/>
              <a:t>Vstanu, umyji se a jdu se oblékat.</a:t>
            </a:r>
            <a:endParaRPr lang="cs-CZ" b="1" dirty="0"/>
          </a:p>
        </p:txBody>
      </p:sp>
      <p:sp>
        <p:nvSpPr>
          <p:cNvPr id="6" name="TextovéPole 5"/>
          <p:cNvSpPr txBox="1"/>
          <p:nvPr/>
        </p:nvSpPr>
        <p:spPr>
          <a:xfrm>
            <a:off x="395536" y="3229991"/>
            <a:ext cx="8640960" cy="646331"/>
          </a:xfrm>
          <a:prstGeom prst="rect">
            <a:avLst/>
          </a:prstGeom>
          <a:noFill/>
        </p:spPr>
        <p:txBody>
          <a:bodyPr wrap="square" rtlCol="0">
            <a:spAutoFit/>
          </a:bodyPr>
          <a:lstStyle/>
          <a:p>
            <a:r>
              <a:rPr lang="cs-CZ" sz="3600" b="1" dirty="0" smtClean="0"/>
              <a:t>Poté si sednu ke stolu a nasnídám se.</a:t>
            </a:r>
            <a:endParaRPr lang="cs-CZ" sz="3600" b="1" dirty="0"/>
          </a:p>
        </p:txBody>
      </p:sp>
      <p:sp>
        <p:nvSpPr>
          <p:cNvPr id="7" name="TextovéPole 6"/>
          <p:cNvSpPr txBox="1"/>
          <p:nvPr/>
        </p:nvSpPr>
        <p:spPr>
          <a:xfrm>
            <a:off x="413281" y="3876322"/>
            <a:ext cx="8640960" cy="646331"/>
          </a:xfrm>
          <a:prstGeom prst="rect">
            <a:avLst/>
          </a:prstGeom>
          <a:noFill/>
        </p:spPr>
        <p:txBody>
          <a:bodyPr wrap="square" rtlCol="0">
            <a:spAutoFit/>
          </a:bodyPr>
          <a:lstStyle/>
          <a:p>
            <a:r>
              <a:rPr lang="cs-CZ" sz="3600" b="1" dirty="0" smtClean="0"/>
              <a:t>Nachystám si věci do školy a svačinu.</a:t>
            </a:r>
            <a:endParaRPr lang="cs-CZ" sz="3600" b="1" dirty="0"/>
          </a:p>
        </p:txBody>
      </p:sp>
      <p:sp>
        <p:nvSpPr>
          <p:cNvPr id="8" name="TextovéPole 7"/>
          <p:cNvSpPr txBox="1"/>
          <p:nvPr/>
        </p:nvSpPr>
        <p:spPr>
          <a:xfrm>
            <a:off x="413281" y="4581128"/>
            <a:ext cx="8730719" cy="1200329"/>
          </a:xfrm>
          <a:prstGeom prst="rect">
            <a:avLst/>
          </a:prstGeom>
          <a:noFill/>
        </p:spPr>
        <p:txBody>
          <a:bodyPr wrap="square" rtlCol="0">
            <a:spAutoFit/>
          </a:bodyPr>
          <a:lstStyle/>
          <a:p>
            <a:r>
              <a:rPr lang="cs-CZ" sz="3600" b="1" dirty="0" smtClean="0"/>
              <a:t>Nakonec se rozloučím s maminkou </a:t>
            </a:r>
          </a:p>
          <a:p>
            <a:r>
              <a:rPr lang="cs-CZ" sz="3600" b="1" dirty="0" smtClean="0"/>
              <a:t>a odcházím do školy.</a:t>
            </a:r>
            <a:endParaRPr lang="cs-CZ" sz="3600" b="1" dirty="0"/>
          </a:p>
        </p:txBody>
      </p:sp>
    </p:spTree>
    <p:extLst>
      <p:ext uri="{BB962C8B-B14F-4D97-AF65-F5344CB8AC3E}">
        <p14:creationId xmlns:p14="http://schemas.microsoft.com/office/powerpoint/2010/main" val="1720970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3000" fill="hold"/>
                                        <p:tgtEl>
                                          <p:spTgt spid="4"/>
                                        </p:tgtEl>
                                        <p:attrNameLst>
                                          <p:attrName>ppt_x</p:attrName>
                                        </p:attrNameLst>
                                      </p:cBhvr>
                                      <p:tavLst>
                                        <p:tav tm="0">
                                          <p:val>
                                            <p:strVal val="#ppt_x"/>
                                          </p:val>
                                        </p:tav>
                                        <p:tav tm="100000">
                                          <p:val>
                                            <p:strVal val="#ppt_x"/>
                                          </p:val>
                                        </p:tav>
                                      </p:tavLst>
                                    </p:anim>
                                    <p:anim calcmode="lin" valueType="num">
                                      <p:cBhvr additive="base">
                                        <p:cTn id="8" dur="3000" fill="hold"/>
                                        <p:tgtEl>
                                          <p:spTgt spid="4"/>
                                        </p:tgtEl>
                                        <p:attrNameLst>
                                          <p:attrName>ppt_y</p:attrName>
                                        </p:attrNameLst>
                                      </p:cBhvr>
                                      <p:tavLst>
                                        <p:tav tm="0">
                                          <p:val>
                                            <p:strVal val="1+#ppt_h/2"/>
                                          </p:val>
                                        </p:tav>
                                        <p:tav tm="100000">
                                          <p:val>
                                            <p:strVal val="#ppt_y"/>
                                          </p:val>
                                        </p:tav>
                                      </p:tavLst>
                                    </p:anim>
                                  </p:childTnLst>
                                </p:cTn>
                              </p:par>
                            </p:childTnLst>
                          </p:cTn>
                        </p:par>
                        <p:par>
                          <p:cTn id="9" fill="hold">
                            <p:stCondLst>
                              <p:cond delay="3000"/>
                            </p:stCondLst>
                            <p:childTnLst>
                              <p:par>
                                <p:cTn id="10" presetID="2" presetClass="entr" presetSubtype="4" fill="hold" grpId="0" nodeType="after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3000" fill="hold"/>
                                        <p:tgtEl>
                                          <p:spTgt spid="5"/>
                                        </p:tgtEl>
                                        <p:attrNameLst>
                                          <p:attrName>ppt_x</p:attrName>
                                        </p:attrNameLst>
                                      </p:cBhvr>
                                      <p:tavLst>
                                        <p:tav tm="0">
                                          <p:val>
                                            <p:strVal val="#ppt_x"/>
                                          </p:val>
                                        </p:tav>
                                        <p:tav tm="100000">
                                          <p:val>
                                            <p:strVal val="#ppt_x"/>
                                          </p:val>
                                        </p:tav>
                                      </p:tavLst>
                                    </p:anim>
                                    <p:anim calcmode="lin" valueType="num">
                                      <p:cBhvr additive="base">
                                        <p:cTn id="13" dur="3000" fill="hold"/>
                                        <p:tgtEl>
                                          <p:spTgt spid="5"/>
                                        </p:tgtEl>
                                        <p:attrNameLst>
                                          <p:attrName>ppt_y</p:attrName>
                                        </p:attrNameLst>
                                      </p:cBhvr>
                                      <p:tavLst>
                                        <p:tav tm="0">
                                          <p:val>
                                            <p:strVal val="1+#ppt_h/2"/>
                                          </p:val>
                                        </p:tav>
                                        <p:tav tm="100000">
                                          <p:val>
                                            <p:strVal val="#ppt_y"/>
                                          </p:val>
                                        </p:tav>
                                      </p:tavLst>
                                    </p:anim>
                                  </p:childTnLst>
                                </p:cTn>
                              </p:par>
                            </p:childTnLst>
                          </p:cTn>
                        </p:par>
                        <p:par>
                          <p:cTn id="14" fill="hold">
                            <p:stCondLst>
                              <p:cond delay="6000"/>
                            </p:stCondLst>
                            <p:childTnLst>
                              <p:par>
                                <p:cTn id="15" presetID="2" presetClass="entr" presetSubtype="4" fill="hold" grpId="0" nodeType="after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3000" fill="hold"/>
                                        <p:tgtEl>
                                          <p:spTgt spid="6"/>
                                        </p:tgtEl>
                                        <p:attrNameLst>
                                          <p:attrName>ppt_x</p:attrName>
                                        </p:attrNameLst>
                                      </p:cBhvr>
                                      <p:tavLst>
                                        <p:tav tm="0">
                                          <p:val>
                                            <p:strVal val="#ppt_x"/>
                                          </p:val>
                                        </p:tav>
                                        <p:tav tm="100000">
                                          <p:val>
                                            <p:strVal val="#ppt_x"/>
                                          </p:val>
                                        </p:tav>
                                      </p:tavLst>
                                    </p:anim>
                                    <p:anim calcmode="lin" valueType="num">
                                      <p:cBhvr additive="base">
                                        <p:cTn id="18" dur="3000" fill="hold"/>
                                        <p:tgtEl>
                                          <p:spTgt spid="6"/>
                                        </p:tgtEl>
                                        <p:attrNameLst>
                                          <p:attrName>ppt_y</p:attrName>
                                        </p:attrNameLst>
                                      </p:cBhvr>
                                      <p:tavLst>
                                        <p:tav tm="0">
                                          <p:val>
                                            <p:strVal val="1+#ppt_h/2"/>
                                          </p:val>
                                        </p:tav>
                                        <p:tav tm="100000">
                                          <p:val>
                                            <p:strVal val="#ppt_y"/>
                                          </p:val>
                                        </p:tav>
                                      </p:tavLst>
                                    </p:anim>
                                  </p:childTnLst>
                                </p:cTn>
                              </p:par>
                            </p:childTnLst>
                          </p:cTn>
                        </p:par>
                        <p:par>
                          <p:cTn id="19" fill="hold">
                            <p:stCondLst>
                              <p:cond delay="9000"/>
                            </p:stCondLst>
                            <p:childTnLst>
                              <p:par>
                                <p:cTn id="20" presetID="2" presetClass="entr" presetSubtype="4" fill="hold" grpId="0" nodeType="after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additive="base">
                                        <p:cTn id="22" dur="3000" fill="hold"/>
                                        <p:tgtEl>
                                          <p:spTgt spid="7"/>
                                        </p:tgtEl>
                                        <p:attrNameLst>
                                          <p:attrName>ppt_x</p:attrName>
                                        </p:attrNameLst>
                                      </p:cBhvr>
                                      <p:tavLst>
                                        <p:tav tm="0">
                                          <p:val>
                                            <p:strVal val="#ppt_x"/>
                                          </p:val>
                                        </p:tav>
                                        <p:tav tm="100000">
                                          <p:val>
                                            <p:strVal val="#ppt_x"/>
                                          </p:val>
                                        </p:tav>
                                      </p:tavLst>
                                    </p:anim>
                                    <p:anim calcmode="lin" valueType="num">
                                      <p:cBhvr additive="base">
                                        <p:cTn id="23" dur="3000" fill="hold"/>
                                        <p:tgtEl>
                                          <p:spTgt spid="7"/>
                                        </p:tgtEl>
                                        <p:attrNameLst>
                                          <p:attrName>ppt_y</p:attrName>
                                        </p:attrNameLst>
                                      </p:cBhvr>
                                      <p:tavLst>
                                        <p:tav tm="0">
                                          <p:val>
                                            <p:strVal val="1+#ppt_h/2"/>
                                          </p:val>
                                        </p:tav>
                                        <p:tav tm="100000">
                                          <p:val>
                                            <p:strVal val="#ppt_y"/>
                                          </p:val>
                                        </p:tav>
                                      </p:tavLst>
                                    </p:anim>
                                  </p:childTnLst>
                                </p:cTn>
                              </p:par>
                            </p:childTnLst>
                          </p:cTn>
                        </p:par>
                        <p:par>
                          <p:cTn id="24" fill="hold">
                            <p:stCondLst>
                              <p:cond delay="12000"/>
                            </p:stCondLst>
                            <p:childTnLst>
                              <p:par>
                                <p:cTn id="25" presetID="2" presetClass="entr" presetSubtype="4" fill="hold" grpId="0" nodeType="afterEffect">
                                  <p:stCondLst>
                                    <p:cond delay="0"/>
                                  </p:stCondLst>
                                  <p:childTnLst>
                                    <p:set>
                                      <p:cBhvr>
                                        <p:cTn id="26" dur="1" fill="hold">
                                          <p:stCondLst>
                                            <p:cond delay="0"/>
                                          </p:stCondLst>
                                        </p:cTn>
                                        <p:tgtEl>
                                          <p:spTgt spid="8"/>
                                        </p:tgtEl>
                                        <p:attrNameLst>
                                          <p:attrName>style.visibility</p:attrName>
                                        </p:attrNameLst>
                                      </p:cBhvr>
                                      <p:to>
                                        <p:strVal val="visible"/>
                                      </p:to>
                                    </p:set>
                                    <p:anim calcmode="lin" valueType="num">
                                      <p:cBhvr additive="base">
                                        <p:cTn id="27" dur="3000" fill="hold"/>
                                        <p:tgtEl>
                                          <p:spTgt spid="8"/>
                                        </p:tgtEl>
                                        <p:attrNameLst>
                                          <p:attrName>ppt_x</p:attrName>
                                        </p:attrNameLst>
                                      </p:cBhvr>
                                      <p:tavLst>
                                        <p:tav tm="0">
                                          <p:val>
                                            <p:strVal val="#ppt_x"/>
                                          </p:val>
                                        </p:tav>
                                        <p:tav tm="100000">
                                          <p:val>
                                            <p:strVal val="#ppt_x"/>
                                          </p:val>
                                        </p:tav>
                                      </p:tavLst>
                                    </p:anim>
                                    <p:anim calcmode="lin" valueType="num">
                                      <p:cBhvr additive="base">
                                        <p:cTn id="28" dur="30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ovéPole 4"/>
          <p:cNvSpPr txBox="1"/>
          <p:nvPr/>
        </p:nvSpPr>
        <p:spPr>
          <a:xfrm>
            <a:off x="683568" y="620688"/>
            <a:ext cx="3574376" cy="707886"/>
          </a:xfrm>
          <a:prstGeom prst="rect">
            <a:avLst/>
          </a:prstGeom>
          <a:noFill/>
        </p:spPr>
        <p:txBody>
          <a:bodyPr wrap="none" rtlCol="0">
            <a:spAutoFit/>
          </a:bodyPr>
          <a:lstStyle/>
          <a:p>
            <a:r>
              <a:rPr lang="cs-CZ" sz="2000" b="1" dirty="0" smtClean="0">
                <a:solidFill>
                  <a:srgbClr val="0070C0"/>
                </a:solidFill>
              </a:rPr>
              <a:t>Jak jdou věty správně za sebou?</a:t>
            </a:r>
          </a:p>
          <a:p>
            <a:r>
              <a:rPr lang="cs-CZ" sz="2000" b="1" dirty="0" smtClean="0">
                <a:solidFill>
                  <a:srgbClr val="0070C0"/>
                </a:solidFill>
              </a:rPr>
              <a:t>Na příslušnou větu klikni.</a:t>
            </a:r>
            <a:endParaRPr lang="cs-CZ" sz="2000" b="1" dirty="0">
              <a:solidFill>
                <a:srgbClr val="0070C0"/>
              </a:solidFill>
            </a:endParaRPr>
          </a:p>
        </p:txBody>
      </p:sp>
    </p:spTree>
    <p:extLst>
      <p:ext uri="{BB962C8B-B14F-4D97-AF65-F5344CB8AC3E}">
        <p14:creationId xmlns:p14="http://schemas.microsoft.com/office/powerpoint/2010/main" val="35026094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209088" y="-243408"/>
            <a:ext cx="8229600" cy="1143000"/>
          </a:xfrm>
          <a:noFill/>
        </p:spPr>
        <p:txBody>
          <a:bodyPr>
            <a:normAutofit/>
          </a:bodyPr>
          <a:lstStyle/>
          <a:p>
            <a:r>
              <a:rPr lang="cs-CZ" sz="2400" b="1" dirty="0" smtClean="0">
                <a:solidFill>
                  <a:srgbClr val="FF0000"/>
                </a:solidFill>
              </a:rPr>
              <a:t>Všední ráno</a:t>
            </a:r>
            <a:endParaRPr lang="cs-CZ" sz="2400" b="1" dirty="0">
              <a:solidFill>
                <a:srgbClr val="FF0000"/>
              </a:solidFill>
            </a:endParaRPr>
          </a:p>
        </p:txBody>
      </p:sp>
      <p:sp>
        <p:nvSpPr>
          <p:cNvPr id="4" name="TextovéPole 3"/>
          <p:cNvSpPr txBox="1"/>
          <p:nvPr/>
        </p:nvSpPr>
        <p:spPr>
          <a:xfrm>
            <a:off x="233264" y="2132856"/>
            <a:ext cx="8748464" cy="461665"/>
          </a:xfrm>
          <a:prstGeom prst="rect">
            <a:avLst/>
          </a:prstGeom>
          <a:noFill/>
        </p:spPr>
        <p:txBody>
          <a:bodyPr wrap="square" rtlCol="0">
            <a:spAutoFit/>
          </a:bodyPr>
          <a:lstStyle/>
          <a:p>
            <a:r>
              <a:rPr lang="cs-CZ" sz="2400" b="1" dirty="0" smtClean="0"/>
              <a:t>Ráno mě maminka vždy budí před sedmou.</a:t>
            </a:r>
            <a:endParaRPr lang="cs-CZ" sz="2400" b="1" dirty="0"/>
          </a:p>
        </p:txBody>
      </p:sp>
      <p:sp>
        <p:nvSpPr>
          <p:cNvPr id="5" name="TextovéPole 4"/>
          <p:cNvSpPr txBox="1"/>
          <p:nvPr/>
        </p:nvSpPr>
        <p:spPr>
          <a:xfrm>
            <a:off x="210569" y="2708920"/>
            <a:ext cx="7200800" cy="461665"/>
          </a:xfrm>
          <a:prstGeom prst="rect">
            <a:avLst/>
          </a:prstGeom>
          <a:noFill/>
        </p:spPr>
        <p:txBody>
          <a:bodyPr wrap="square" rtlCol="0">
            <a:spAutoFit/>
          </a:bodyPr>
          <a:lstStyle/>
          <a:p>
            <a:r>
              <a:rPr lang="cs-CZ" sz="2400" b="1" dirty="0" smtClean="0"/>
              <a:t>Vstanu, umyji se a jdu se oblékat.</a:t>
            </a:r>
            <a:endParaRPr lang="cs-CZ" sz="2400" b="1" dirty="0"/>
          </a:p>
        </p:txBody>
      </p:sp>
      <p:sp>
        <p:nvSpPr>
          <p:cNvPr id="6" name="TextovéPole 5"/>
          <p:cNvSpPr txBox="1"/>
          <p:nvPr/>
        </p:nvSpPr>
        <p:spPr>
          <a:xfrm>
            <a:off x="251520" y="1124744"/>
            <a:ext cx="8640960" cy="461665"/>
          </a:xfrm>
          <a:prstGeom prst="rect">
            <a:avLst/>
          </a:prstGeom>
          <a:noFill/>
        </p:spPr>
        <p:txBody>
          <a:bodyPr wrap="square" rtlCol="0">
            <a:spAutoFit/>
          </a:bodyPr>
          <a:lstStyle/>
          <a:p>
            <a:r>
              <a:rPr lang="cs-CZ" sz="2400" b="1" dirty="0" smtClean="0"/>
              <a:t>Poté si sednu ke stolu a nasnídám se.</a:t>
            </a:r>
            <a:endParaRPr lang="cs-CZ" sz="2400" b="1" dirty="0"/>
          </a:p>
        </p:txBody>
      </p:sp>
      <p:sp>
        <p:nvSpPr>
          <p:cNvPr id="7" name="TextovéPole 6"/>
          <p:cNvSpPr txBox="1"/>
          <p:nvPr/>
        </p:nvSpPr>
        <p:spPr>
          <a:xfrm>
            <a:off x="233264" y="1624135"/>
            <a:ext cx="8640960" cy="461665"/>
          </a:xfrm>
          <a:prstGeom prst="rect">
            <a:avLst/>
          </a:prstGeom>
          <a:noFill/>
        </p:spPr>
        <p:txBody>
          <a:bodyPr wrap="square" rtlCol="0">
            <a:spAutoFit/>
          </a:bodyPr>
          <a:lstStyle/>
          <a:p>
            <a:r>
              <a:rPr lang="cs-CZ" sz="2400" b="1" dirty="0" smtClean="0"/>
              <a:t>Nachystám si věci do školy a svačinu.</a:t>
            </a:r>
            <a:endParaRPr lang="cs-CZ" sz="2400" b="1" dirty="0"/>
          </a:p>
        </p:txBody>
      </p:sp>
      <p:sp>
        <p:nvSpPr>
          <p:cNvPr id="8" name="TextovéPole 7"/>
          <p:cNvSpPr txBox="1"/>
          <p:nvPr/>
        </p:nvSpPr>
        <p:spPr>
          <a:xfrm>
            <a:off x="206640" y="527883"/>
            <a:ext cx="8730719" cy="461665"/>
          </a:xfrm>
          <a:prstGeom prst="rect">
            <a:avLst/>
          </a:prstGeom>
          <a:noFill/>
        </p:spPr>
        <p:txBody>
          <a:bodyPr wrap="square" rtlCol="0">
            <a:spAutoFit/>
          </a:bodyPr>
          <a:lstStyle/>
          <a:p>
            <a:r>
              <a:rPr lang="cs-CZ" sz="2400" b="1" dirty="0" smtClean="0"/>
              <a:t>Nakonec se rozloučím s maminkou a odcházím do školy.</a:t>
            </a:r>
          </a:p>
        </p:txBody>
      </p:sp>
      <p:cxnSp>
        <p:nvCxnSpPr>
          <p:cNvPr id="9" name="Přímá spojnice 8"/>
          <p:cNvCxnSpPr/>
          <p:nvPr/>
        </p:nvCxnSpPr>
        <p:spPr>
          <a:xfrm>
            <a:off x="0" y="3429000"/>
            <a:ext cx="9144000" cy="0"/>
          </a:xfrm>
          <a:prstGeom prst="line">
            <a:avLst/>
          </a:prstGeom>
        </p:spPr>
        <p:style>
          <a:lnRef idx="3">
            <a:schemeClr val="dk1"/>
          </a:lnRef>
          <a:fillRef idx="0">
            <a:schemeClr val="dk1"/>
          </a:fillRef>
          <a:effectRef idx="2">
            <a:schemeClr val="dk1"/>
          </a:effectRef>
          <a:fontRef idx="minor">
            <a:schemeClr val="tx1"/>
          </a:fontRef>
        </p:style>
      </p:cxnSp>
      <p:grpSp>
        <p:nvGrpSpPr>
          <p:cNvPr id="15" name="Skupina 14"/>
          <p:cNvGrpSpPr/>
          <p:nvPr/>
        </p:nvGrpSpPr>
        <p:grpSpPr>
          <a:xfrm>
            <a:off x="147626" y="3573016"/>
            <a:ext cx="483372" cy="2981945"/>
            <a:chOff x="147626" y="3573016"/>
            <a:chExt cx="483372" cy="2981945"/>
          </a:xfrm>
        </p:grpSpPr>
        <p:sp>
          <p:nvSpPr>
            <p:cNvPr id="10" name="TextovéPole 9"/>
            <p:cNvSpPr txBox="1"/>
            <p:nvPr/>
          </p:nvSpPr>
          <p:spPr>
            <a:xfrm>
              <a:off x="147626" y="3573016"/>
              <a:ext cx="421910" cy="461665"/>
            </a:xfrm>
            <a:prstGeom prst="rect">
              <a:avLst/>
            </a:prstGeom>
            <a:noFill/>
          </p:spPr>
          <p:txBody>
            <a:bodyPr wrap="none" rtlCol="0">
              <a:spAutoFit/>
            </a:bodyPr>
            <a:lstStyle/>
            <a:p>
              <a:r>
                <a:rPr lang="cs-CZ" sz="2400" b="1" dirty="0" smtClean="0">
                  <a:solidFill>
                    <a:srgbClr val="FF0000"/>
                  </a:solidFill>
                </a:rPr>
                <a:t>1.</a:t>
              </a:r>
              <a:endParaRPr lang="cs-CZ" sz="2400" b="1" dirty="0">
                <a:solidFill>
                  <a:srgbClr val="FF0000"/>
                </a:solidFill>
              </a:endParaRPr>
            </a:p>
          </p:txBody>
        </p:sp>
        <p:sp>
          <p:nvSpPr>
            <p:cNvPr id="11" name="TextovéPole 10"/>
            <p:cNvSpPr txBox="1"/>
            <p:nvPr/>
          </p:nvSpPr>
          <p:spPr>
            <a:xfrm>
              <a:off x="165529" y="4149080"/>
              <a:ext cx="421910" cy="461665"/>
            </a:xfrm>
            <a:prstGeom prst="rect">
              <a:avLst/>
            </a:prstGeom>
            <a:noFill/>
          </p:spPr>
          <p:txBody>
            <a:bodyPr wrap="none" rtlCol="0">
              <a:spAutoFit/>
            </a:bodyPr>
            <a:lstStyle/>
            <a:p>
              <a:r>
                <a:rPr lang="cs-CZ" sz="2400" b="1" dirty="0" smtClean="0">
                  <a:solidFill>
                    <a:srgbClr val="FF0000"/>
                  </a:solidFill>
                </a:rPr>
                <a:t>2.</a:t>
              </a:r>
              <a:endParaRPr lang="cs-CZ" sz="2400" b="1" dirty="0">
                <a:solidFill>
                  <a:srgbClr val="FF0000"/>
                </a:solidFill>
              </a:endParaRPr>
            </a:p>
          </p:txBody>
        </p:sp>
        <p:sp>
          <p:nvSpPr>
            <p:cNvPr id="12" name="TextovéPole 11"/>
            <p:cNvSpPr txBox="1"/>
            <p:nvPr/>
          </p:nvSpPr>
          <p:spPr>
            <a:xfrm>
              <a:off x="176548" y="4869159"/>
              <a:ext cx="421910" cy="461665"/>
            </a:xfrm>
            <a:prstGeom prst="rect">
              <a:avLst/>
            </a:prstGeom>
            <a:noFill/>
          </p:spPr>
          <p:txBody>
            <a:bodyPr wrap="none" rtlCol="0">
              <a:spAutoFit/>
            </a:bodyPr>
            <a:lstStyle/>
            <a:p>
              <a:r>
                <a:rPr lang="cs-CZ" sz="2400" b="1" dirty="0" smtClean="0">
                  <a:solidFill>
                    <a:srgbClr val="FF0000"/>
                  </a:solidFill>
                </a:rPr>
                <a:t>3.</a:t>
              </a:r>
              <a:endParaRPr lang="cs-CZ" sz="2400" b="1" dirty="0">
                <a:solidFill>
                  <a:srgbClr val="FF0000"/>
                </a:solidFill>
              </a:endParaRPr>
            </a:p>
          </p:txBody>
        </p:sp>
        <p:sp>
          <p:nvSpPr>
            <p:cNvPr id="13" name="TextovéPole 12"/>
            <p:cNvSpPr txBox="1"/>
            <p:nvPr/>
          </p:nvSpPr>
          <p:spPr>
            <a:xfrm>
              <a:off x="180344" y="5517231"/>
              <a:ext cx="421910" cy="461665"/>
            </a:xfrm>
            <a:prstGeom prst="rect">
              <a:avLst/>
            </a:prstGeom>
            <a:noFill/>
          </p:spPr>
          <p:txBody>
            <a:bodyPr wrap="none" rtlCol="0">
              <a:spAutoFit/>
            </a:bodyPr>
            <a:lstStyle/>
            <a:p>
              <a:r>
                <a:rPr lang="cs-CZ" sz="2400" b="1" dirty="0" smtClean="0">
                  <a:solidFill>
                    <a:srgbClr val="FF0000"/>
                  </a:solidFill>
                </a:rPr>
                <a:t>4.</a:t>
              </a:r>
              <a:endParaRPr lang="cs-CZ" sz="2400" b="1" dirty="0">
                <a:solidFill>
                  <a:srgbClr val="FF0000"/>
                </a:solidFill>
              </a:endParaRPr>
            </a:p>
          </p:txBody>
        </p:sp>
        <p:sp>
          <p:nvSpPr>
            <p:cNvPr id="14" name="TextovéPole 13"/>
            <p:cNvSpPr txBox="1"/>
            <p:nvPr/>
          </p:nvSpPr>
          <p:spPr>
            <a:xfrm>
              <a:off x="209088" y="6093296"/>
              <a:ext cx="421910" cy="461665"/>
            </a:xfrm>
            <a:prstGeom prst="rect">
              <a:avLst/>
            </a:prstGeom>
            <a:noFill/>
          </p:spPr>
          <p:txBody>
            <a:bodyPr wrap="none" rtlCol="0">
              <a:spAutoFit/>
            </a:bodyPr>
            <a:lstStyle/>
            <a:p>
              <a:r>
                <a:rPr lang="cs-CZ" sz="2400" b="1" dirty="0" smtClean="0">
                  <a:solidFill>
                    <a:srgbClr val="FF0000"/>
                  </a:solidFill>
                </a:rPr>
                <a:t>5.</a:t>
              </a:r>
              <a:endParaRPr lang="cs-CZ" sz="2400" b="1" dirty="0">
                <a:solidFill>
                  <a:srgbClr val="FF0000"/>
                </a:solidFill>
              </a:endParaRPr>
            </a:p>
          </p:txBody>
        </p:sp>
      </p:grpSp>
    </p:spTree>
    <p:extLst>
      <p:ext uri="{BB962C8B-B14F-4D97-AF65-F5344CB8AC3E}">
        <p14:creationId xmlns:p14="http://schemas.microsoft.com/office/powerpoint/2010/main" val="66500931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nodeType="clickEffect">
                                  <p:stCondLst>
                                    <p:cond delay="0"/>
                                  </p:stCondLst>
                                  <p:childTnLst>
                                    <p:animMotion origin="layout" path="M -2.77778E-6 4.58709E-6 L 0.05261 0.20795 " pathEditMode="relative" rAng="0" ptsTypes="AA">
                                      <p:cBhvr>
                                        <p:cTn id="6" dur="2000" fill="hold"/>
                                        <p:tgtEl>
                                          <p:spTgt spid="4">
                                            <p:txEl>
                                              <p:pRg st="0" end="0"/>
                                            </p:txEl>
                                          </p:spTgt>
                                        </p:tgtEl>
                                        <p:attrNameLst>
                                          <p:attrName>ppt_x</p:attrName>
                                          <p:attrName>ppt_y</p:attrName>
                                        </p:attrNameLst>
                                      </p:cBhvr>
                                      <p:rCtr x="2622" y="10386"/>
                                    </p:animMotion>
                                  </p:childTnLst>
                                </p:cTn>
                              </p:par>
                            </p:childTnLst>
                          </p:cTn>
                        </p:par>
                      </p:childTnLst>
                    </p:cTn>
                  </p:par>
                </p:childTnLst>
              </p:cTn>
              <p:nextCondLst>
                <p:cond evt="onClick" delay="0">
                  <p:tgtEl>
                    <p:spTgt spid="4"/>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2.77778E-7 -4.87856E-6 L 0.05174 0.20796 " pathEditMode="relative" rAng="0" ptsTypes="AA">
                                      <p:cBhvr>
                                        <p:cTn id="11" dur="2000" fill="hold"/>
                                        <p:tgtEl>
                                          <p:spTgt spid="5"/>
                                        </p:tgtEl>
                                        <p:attrNameLst>
                                          <p:attrName>ppt_x</p:attrName>
                                          <p:attrName>ppt_y</p:attrName>
                                        </p:attrNameLst>
                                      </p:cBhvr>
                                      <p:rCtr x="2587" y="10386"/>
                                    </p:animMotion>
                                  </p:childTnLst>
                                </p:cTn>
                              </p:par>
                            </p:childTnLst>
                          </p:cTn>
                        </p:par>
                      </p:childTnLst>
                    </p:cTn>
                  </p:par>
                </p:childTnLst>
              </p:cTn>
              <p:nextCondLst>
                <p:cond evt="onClick" delay="0">
                  <p:tgtEl>
                    <p:spTgt spid="5"/>
                  </p:tgtEl>
                </p:cond>
              </p:nextCondLst>
            </p:seq>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0 2.00093E-6 L 0.05521 0.53296 " pathEditMode="relative" rAng="0" ptsTypes="AA">
                                      <p:cBhvr>
                                        <p:cTn id="16" dur="2000" fill="hold"/>
                                        <p:tgtEl>
                                          <p:spTgt spid="6"/>
                                        </p:tgtEl>
                                        <p:attrNameLst>
                                          <p:attrName>ppt_x</p:attrName>
                                          <p:attrName>ppt_y</p:attrName>
                                        </p:attrNameLst>
                                      </p:cBhvr>
                                      <p:rCtr x="2760" y="26648"/>
                                    </p:animMotion>
                                  </p:childTnLst>
                                </p:cTn>
                              </p:par>
                            </p:childTnLst>
                          </p:cTn>
                        </p:par>
                      </p:childTnLst>
                    </p:cTn>
                  </p:par>
                </p:childTnLst>
              </p:cTn>
              <p:nextCondLst>
                <p:cond evt="onClick" delay="0">
                  <p:tgtEl>
                    <p:spTgt spid="6"/>
                  </p:tgtEl>
                </p:cond>
              </p:nextCondLst>
            </p:seq>
            <p:seq concurrent="1" nextAc="seek">
              <p:cTn id="17" restart="whenNotActive" fill="hold" evtFilter="cancelBubble" nodeType="interactiveSeq">
                <p:stCondLst>
                  <p:cond evt="onClick" delay="0">
                    <p:tgtEl>
                      <p:spTgt spid="7"/>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3.33333E-6 -2.74347E-6 L 0.0493 0.56535 " pathEditMode="relative" rAng="0" ptsTypes="AA">
                                      <p:cBhvr>
                                        <p:cTn id="21" dur="2000" fill="hold"/>
                                        <p:tgtEl>
                                          <p:spTgt spid="7"/>
                                        </p:tgtEl>
                                        <p:attrNameLst>
                                          <p:attrName>ppt_x</p:attrName>
                                          <p:attrName>ppt_y</p:attrName>
                                        </p:attrNameLst>
                                      </p:cBhvr>
                                      <p:rCtr x="2465" y="28267"/>
                                    </p:animMotion>
                                  </p:childTnLst>
                                </p:cTn>
                              </p:par>
                            </p:childTnLst>
                          </p:cTn>
                        </p:par>
                      </p:childTnLst>
                    </p:cTn>
                  </p:par>
                </p:childTnLst>
              </p:cTn>
              <p:nextCondLst>
                <p:cond evt="onClick" delay="0">
                  <p:tgtEl>
                    <p:spTgt spid="7"/>
                  </p:tgtEl>
                </p:cond>
              </p:nextCondLst>
            </p:seq>
            <p:seq concurrent="1" nextAc="seek">
              <p:cTn id="22" restart="whenNotActive" fill="hold" evtFilter="cancelBubble" nodeType="interactiveSeq">
                <p:stCondLst>
                  <p:cond evt="onClick" delay="0">
                    <p:tgtEl>
                      <p:spTgt spid="8"/>
                    </p:tgtEl>
                  </p:cond>
                </p:stCondLst>
                <p:endSync evt="end" delay="0">
                  <p:rtn val="all"/>
                </p:endSync>
                <p:childTnLst>
                  <p:par>
                    <p:cTn id="23" fill="hold">
                      <p:stCondLst>
                        <p:cond delay="0"/>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2.5E-6 3.35415E-6 L 0.05503 0.82882 " pathEditMode="relative" rAng="0" ptsTypes="AA">
                                      <p:cBhvr>
                                        <p:cTn id="26" dur="2000" fill="hold"/>
                                        <p:tgtEl>
                                          <p:spTgt spid="8"/>
                                        </p:tgtEl>
                                        <p:attrNameLst>
                                          <p:attrName>ppt_x</p:attrName>
                                          <p:attrName>ppt_y</p:attrName>
                                        </p:attrNameLst>
                                      </p:cBhvr>
                                      <p:rCtr x="2743" y="41430"/>
                                    </p:animMotion>
                                  </p:childTnLst>
                                </p:cTn>
                              </p:par>
                            </p:childTnLst>
                          </p:cTn>
                        </p:par>
                      </p:childTnLst>
                    </p:cTn>
                  </p:par>
                </p:childTnLst>
              </p:cTn>
              <p:nextCondLst>
                <p:cond evt="onClick" delay="0">
                  <p:tgtEl>
                    <p:spTgt spid="8"/>
                  </p:tgtEl>
                </p:cond>
              </p:nextCondLst>
            </p:seq>
          </p:childTnLst>
        </p:cTn>
      </p:par>
    </p:tnLst>
    <p:bldLst>
      <p:bldP spid="5" grpId="0"/>
      <p:bldP spid="6" grpId="0"/>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467544" y="476672"/>
            <a:ext cx="7467557" cy="400110"/>
          </a:xfrm>
          <a:prstGeom prst="rect">
            <a:avLst/>
          </a:prstGeom>
          <a:noFill/>
        </p:spPr>
        <p:txBody>
          <a:bodyPr wrap="none" rtlCol="0">
            <a:spAutoFit/>
          </a:bodyPr>
          <a:lstStyle/>
          <a:p>
            <a:r>
              <a:rPr lang="cs-CZ" sz="2000" b="1" dirty="0" smtClean="0">
                <a:solidFill>
                  <a:srgbClr val="FF0000"/>
                </a:solidFill>
              </a:rPr>
              <a:t>Ve větách se pomíchala slova. Vyskládej  je správně. Pomůže ti barva.</a:t>
            </a:r>
            <a:endParaRPr lang="cs-CZ" sz="2000" b="1" dirty="0">
              <a:solidFill>
                <a:srgbClr val="FF0000"/>
              </a:solidFill>
            </a:endParaRPr>
          </a:p>
        </p:txBody>
      </p:sp>
    </p:spTree>
    <p:extLst>
      <p:ext uri="{BB962C8B-B14F-4D97-AF65-F5344CB8AC3E}">
        <p14:creationId xmlns:p14="http://schemas.microsoft.com/office/powerpoint/2010/main" val="158324855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noFill/>
        </p:spPr>
        <p:txBody>
          <a:bodyPr/>
          <a:lstStyle/>
          <a:p>
            <a:r>
              <a:rPr lang="cs-CZ" b="1" dirty="0" smtClean="0"/>
              <a:t>Všední ráno</a:t>
            </a:r>
            <a:endParaRPr lang="cs-CZ" b="1" dirty="0"/>
          </a:p>
        </p:txBody>
      </p:sp>
      <p:sp>
        <p:nvSpPr>
          <p:cNvPr id="4" name="TextovéPole 3"/>
          <p:cNvSpPr txBox="1"/>
          <p:nvPr/>
        </p:nvSpPr>
        <p:spPr>
          <a:xfrm>
            <a:off x="395536" y="1916832"/>
            <a:ext cx="8748464" cy="646331"/>
          </a:xfrm>
          <a:prstGeom prst="rect">
            <a:avLst/>
          </a:prstGeom>
          <a:noFill/>
        </p:spPr>
        <p:txBody>
          <a:bodyPr wrap="square" rtlCol="0">
            <a:spAutoFit/>
          </a:bodyPr>
          <a:lstStyle/>
          <a:p>
            <a:r>
              <a:rPr lang="cs-CZ" sz="3600" b="1" dirty="0" smtClean="0">
                <a:solidFill>
                  <a:srgbClr val="00B050"/>
                </a:solidFill>
              </a:rPr>
              <a:t>mě budí maminka před Ráno sedmou vždy.</a:t>
            </a:r>
            <a:endParaRPr lang="cs-CZ" sz="3600" b="1" dirty="0">
              <a:solidFill>
                <a:srgbClr val="00B050"/>
              </a:solidFill>
            </a:endParaRPr>
          </a:p>
        </p:txBody>
      </p:sp>
      <p:sp>
        <p:nvSpPr>
          <p:cNvPr id="5" name="TextovéPole 4"/>
          <p:cNvSpPr txBox="1"/>
          <p:nvPr/>
        </p:nvSpPr>
        <p:spPr>
          <a:xfrm>
            <a:off x="395536" y="2583660"/>
            <a:ext cx="7200800" cy="646331"/>
          </a:xfrm>
          <a:prstGeom prst="rect">
            <a:avLst/>
          </a:prstGeom>
          <a:noFill/>
        </p:spPr>
        <p:txBody>
          <a:bodyPr wrap="square" rtlCol="0">
            <a:spAutoFit/>
          </a:bodyPr>
          <a:lstStyle/>
          <a:p>
            <a:r>
              <a:rPr lang="cs-CZ" sz="3600" b="1" dirty="0" smtClean="0">
                <a:solidFill>
                  <a:schemeClr val="accent6">
                    <a:lumMod val="75000"/>
                  </a:schemeClr>
                </a:solidFill>
              </a:rPr>
              <a:t>jdu se oblékat umyji </a:t>
            </a:r>
            <a:r>
              <a:rPr lang="cs-CZ" sz="3600" b="1" dirty="0">
                <a:solidFill>
                  <a:schemeClr val="accent6">
                    <a:lumMod val="75000"/>
                  </a:schemeClr>
                </a:solidFill>
              </a:rPr>
              <a:t>se </a:t>
            </a:r>
            <a:r>
              <a:rPr lang="cs-CZ" sz="3600" b="1" dirty="0" smtClean="0">
                <a:solidFill>
                  <a:schemeClr val="accent6">
                    <a:lumMod val="75000"/>
                  </a:schemeClr>
                </a:solidFill>
              </a:rPr>
              <a:t>Vstanu,</a:t>
            </a:r>
            <a:r>
              <a:rPr lang="cs-CZ" sz="3600" b="1" dirty="0">
                <a:solidFill>
                  <a:schemeClr val="accent6">
                    <a:lumMod val="75000"/>
                  </a:schemeClr>
                </a:solidFill>
              </a:rPr>
              <a:t> a</a:t>
            </a:r>
            <a:r>
              <a:rPr lang="cs-CZ" sz="3600" b="1" dirty="0" smtClean="0">
                <a:solidFill>
                  <a:schemeClr val="accent6">
                    <a:lumMod val="75000"/>
                  </a:schemeClr>
                </a:solidFill>
              </a:rPr>
              <a:t> .</a:t>
            </a:r>
            <a:endParaRPr lang="cs-CZ" b="1" dirty="0">
              <a:solidFill>
                <a:schemeClr val="accent6">
                  <a:lumMod val="75000"/>
                </a:schemeClr>
              </a:solidFill>
            </a:endParaRPr>
          </a:p>
        </p:txBody>
      </p:sp>
      <p:sp>
        <p:nvSpPr>
          <p:cNvPr id="6" name="TextovéPole 5"/>
          <p:cNvSpPr txBox="1"/>
          <p:nvPr/>
        </p:nvSpPr>
        <p:spPr>
          <a:xfrm>
            <a:off x="395536" y="3229991"/>
            <a:ext cx="8640960" cy="646331"/>
          </a:xfrm>
          <a:prstGeom prst="rect">
            <a:avLst/>
          </a:prstGeom>
          <a:noFill/>
        </p:spPr>
        <p:txBody>
          <a:bodyPr wrap="square" rtlCol="0">
            <a:spAutoFit/>
          </a:bodyPr>
          <a:lstStyle/>
          <a:p>
            <a:r>
              <a:rPr lang="cs-CZ" sz="3600" b="1" dirty="0" smtClean="0">
                <a:solidFill>
                  <a:srgbClr val="7030A0"/>
                </a:solidFill>
              </a:rPr>
              <a:t>si ke a nasnídám</a:t>
            </a:r>
            <a:r>
              <a:rPr lang="cs-CZ" sz="3600" b="1" dirty="0">
                <a:solidFill>
                  <a:srgbClr val="7030A0"/>
                </a:solidFill>
              </a:rPr>
              <a:t> sednu </a:t>
            </a:r>
            <a:r>
              <a:rPr lang="cs-CZ" sz="3600" b="1" dirty="0" smtClean="0">
                <a:solidFill>
                  <a:srgbClr val="7030A0"/>
                </a:solidFill>
              </a:rPr>
              <a:t>Poté stolu se.</a:t>
            </a:r>
            <a:endParaRPr lang="cs-CZ" sz="3600" b="1" dirty="0">
              <a:solidFill>
                <a:srgbClr val="7030A0"/>
              </a:solidFill>
            </a:endParaRPr>
          </a:p>
        </p:txBody>
      </p:sp>
      <p:sp>
        <p:nvSpPr>
          <p:cNvPr id="7" name="TextovéPole 6"/>
          <p:cNvSpPr txBox="1"/>
          <p:nvPr/>
        </p:nvSpPr>
        <p:spPr>
          <a:xfrm>
            <a:off x="391602" y="3876322"/>
            <a:ext cx="8640960" cy="646331"/>
          </a:xfrm>
          <a:prstGeom prst="rect">
            <a:avLst/>
          </a:prstGeom>
          <a:noFill/>
        </p:spPr>
        <p:txBody>
          <a:bodyPr wrap="square" rtlCol="0">
            <a:spAutoFit/>
          </a:bodyPr>
          <a:lstStyle/>
          <a:p>
            <a:r>
              <a:rPr lang="cs-CZ" sz="3600" b="1" dirty="0" smtClean="0">
                <a:solidFill>
                  <a:srgbClr val="FF0000"/>
                </a:solidFill>
              </a:rPr>
              <a:t>věci do a Nachystám svačinu si školy</a:t>
            </a:r>
            <a:r>
              <a:rPr lang="cs-CZ" sz="3600" b="1" dirty="0">
                <a:solidFill>
                  <a:srgbClr val="FF0000"/>
                </a:solidFill>
              </a:rPr>
              <a:t>. </a:t>
            </a:r>
          </a:p>
        </p:txBody>
      </p:sp>
      <p:sp>
        <p:nvSpPr>
          <p:cNvPr id="8" name="TextovéPole 7"/>
          <p:cNvSpPr txBox="1"/>
          <p:nvPr/>
        </p:nvSpPr>
        <p:spPr>
          <a:xfrm>
            <a:off x="413281" y="4581128"/>
            <a:ext cx="8730719" cy="1200329"/>
          </a:xfrm>
          <a:prstGeom prst="rect">
            <a:avLst/>
          </a:prstGeom>
          <a:noFill/>
        </p:spPr>
        <p:txBody>
          <a:bodyPr wrap="square" rtlCol="0">
            <a:spAutoFit/>
          </a:bodyPr>
          <a:lstStyle/>
          <a:p>
            <a:r>
              <a:rPr lang="cs-CZ" sz="3600" b="1" dirty="0" smtClean="0">
                <a:solidFill>
                  <a:srgbClr val="0070C0"/>
                </a:solidFill>
              </a:rPr>
              <a:t>se s </a:t>
            </a:r>
            <a:r>
              <a:rPr lang="cs-CZ" sz="3600" b="1" dirty="0">
                <a:solidFill>
                  <a:srgbClr val="0070C0"/>
                </a:solidFill>
              </a:rPr>
              <a:t>odcházím </a:t>
            </a:r>
            <a:r>
              <a:rPr lang="cs-CZ" sz="3600" b="1" dirty="0" smtClean="0">
                <a:solidFill>
                  <a:srgbClr val="0070C0"/>
                </a:solidFill>
              </a:rPr>
              <a:t>rozloučím Nakonec</a:t>
            </a:r>
          </a:p>
          <a:p>
            <a:r>
              <a:rPr lang="cs-CZ" sz="3600" b="1" dirty="0" smtClean="0">
                <a:solidFill>
                  <a:srgbClr val="0070C0"/>
                </a:solidFill>
              </a:rPr>
              <a:t>a do školy maminkou</a:t>
            </a:r>
            <a:r>
              <a:rPr lang="cs-CZ" sz="3600" b="1" dirty="0">
                <a:solidFill>
                  <a:srgbClr val="0070C0"/>
                </a:solidFill>
              </a:rPr>
              <a:t>.</a:t>
            </a:r>
          </a:p>
        </p:txBody>
      </p:sp>
    </p:spTree>
    <p:extLst>
      <p:ext uri="{BB962C8B-B14F-4D97-AF65-F5344CB8AC3E}">
        <p14:creationId xmlns:p14="http://schemas.microsoft.com/office/powerpoint/2010/main" val="15680087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467544" y="476672"/>
            <a:ext cx="5697009" cy="400110"/>
          </a:xfrm>
          <a:prstGeom prst="rect">
            <a:avLst/>
          </a:prstGeom>
          <a:noFill/>
        </p:spPr>
        <p:txBody>
          <a:bodyPr wrap="none" rtlCol="0">
            <a:spAutoFit/>
          </a:bodyPr>
          <a:lstStyle/>
          <a:p>
            <a:r>
              <a:rPr lang="cs-CZ" sz="2000" b="1" dirty="0" smtClean="0"/>
              <a:t>Ve větách se pomíchala slova. Vyskládej  je správně.</a:t>
            </a:r>
            <a:endParaRPr lang="cs-CZ" sz="2000" b="1" dirty="0"/>
          </a:p>
        </p:txBody>
      </p:sp>
    </p:spTree>
    <p:extLst>
      <p:ext uri="{BB962C8B-B14F-4D97-AF65-F5344CB8AC3E}">
        <p14:creationId xmlns:p14="http://schemas.microsoft.com/office/powerpoint/2010/main" val="134708060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noFill/>
        </p:spPr>
        <p:txBody>
          <a:bodyPr/>
          <a:lstStyle/>
          <a:p>
            <a:r>
              <a:rPr lang="cs-CZ" b="1" dirty="0" smtClean="0">
                <a:solidFill>
                  <a:srgbClr val="FF0000"/>
                </a:solidFill>
              </a:rPr>
              <a:t>Všední ráno</a:t>
            </a:r>
            <a:endParaRPr lang="cs-CZ" b="1" dirty="0">
              <a:solidFill>
                <a:srgbClr val="FF0000"/>
              </a:solidFill>
            </a:endParaRPr>
          </a:p>
        </p:txBody>
      </p:sp>
      <p:sp>
        <p:nvSpPr>
          <p:cNvPr id="4" name="TextovéPole 3"/>
          <p:cNvSpPr txBox="1"/>
          <p:nvPr/>
        </p:nvSpPr>
        <p:spPr>
          <a:xfrm>
            <a:off x="395536" y="1916832"/>
            <a:ext cx="8748464" cy="646331"/>
          </a:xfrm>
          <a:prstGeom prst="rect">
            <a:avLst/>
          </a:prstGeom>
          <a:noFill/>
        </p:spPr>
        <p:txBody>
          <a:bodyPr wrap="square" rtlCol="0">
            <a:spAutoFit/>
          </a:bodyPr>
          <a:lstStyle/>
          <a:p>
            <a:r>
              <a:rPr lang="cs-CZ" sz="3600" b="1" dirty="0" smtClean="0"/>
              <a:t>mě budí maminka před Ráno sedmou vždy.</a:t>
            </a:r>
            <a:endParaRPr lang="cs-CZ" sz="3600" b="1" dirty="0"/>
          </a:p>
        </p:txBody>
      </p:sp>
      <p:sp>
        <p:nvSpPr>
          <p:cNvPr id="5" name="TextovéPole 4"/>
          <p:cNvSpPr txBox="1"/>
          <p:nvPr/>
        </p:nvSpPr>
        <p:spPr>
          <a:xfrm>
            <a:off x="395536" y="2583660"/>
            <a:ext cx="7200800" cy="646331"/>
          </a:xfrm>
          <a:prstGeom prst="rect">
            <a:avLst/>
          </a:prstGeom>
          <a:noFill/>
        </p:spPr>
        <p:txBody>
          <a:bodyPr wrap="square" rtlCol="0">
            <a:spAutoFit/>
          </a:bodyPr>
          <a:lstStyle/>
          <a:p>
            <a:r>
              <a:rPr lang="cs-CZ" sz="3600" b="1" dirty="0" smtClean="0"/>
              <a:t>jdu se oblékat umyji </a:t>
            </a:r>
            <a:r>
              <a:rPr lang="cs-CZ" sz="3600" b="1" dirty="0"/>
              <a:t>se </a:t>
            </a:r>
            <a:r>
              <a:rPr lang="cs-CZ" sz="3600" b="1" dirty="0" smtClean="0"/>
              <a:t>Vstanu,</a:t>
            </a:r>
            <a:r>
              <a:rPr lang="cs-CZ" sz="3600" b="1" dirty="0"/>
              <a:t> a</a:t>
            </a:r>
            <a:r>
              <a:rPr lang="cs-CZ" sz="3600" b="1" dirty="0" smtClean="0"/>
              <a:t> .</a:t>
            </a:r>
            <a:endParaRPr lang="cs-CZ" b="1" dirty="0"/>
          </a:p>
        </p:txBody>
      </p:sp>
      <p:sp>
        <p:nvSpPr>
          <p:cNvPr id="6" name="TextovéPole 5"/>
          <p:cNvSpPr txBox="1"/>
          <p:nvPr/>
        </p:nvSpPr>
        <p:spPr>
          <a:xfrm>
            <a:off x="395536" y="3229991"/>
            <a:ext cx="8640960" cy="646331"/>
          </a:xfrm>
          <a:prstGeom prst="rect">
            <a:avLst/>
          </a:prstGeom>
          <a:noFill/>
        </p:spPr>
        <p:txBody>
          <a:bodyPr wrap="square" rtlCol="0">
            <a:spAutoFit/>
          </a:bodyPr>
          <a:lstStyle/>
          <a:p>
            <a:r>
              <a:rPr lang="cs-CZ" sz="3600" b="1" dirty="0" smtClean="0"/>
              <a:t>si ke a nasnídám</a:t>
            </a:r>
            <a:r>
              <a:rPr lang="cs-CZ" sz="3600" b="1" dirty="0"/>
              <a:t> sednu </a:t>
            </a:r>
            <a:r>
              <a:rPr lang="cs-CZ" sz="3600" b="1" dirty="0" smtClean="0"/>
              <a:t>Poté stolu se.</a:t>
            </a:r>
            <a:endParaRPr lang="cs-CZ" sz="3600" b="1" dirty="0"/>
          </a:p>
        </p:txBody>
      </p:sp>
      <p:sp>
        <p:nvSpPr>
          <p:cNvPr id="7" name="TextovéPole 6"/>
          <p:cNvSpPr txBox="1"/>
          <p:nvPr/>
        </p:nvSpPr>
        <p:spPr>
          <a:xfrm>
            <a:off x="391602" y="3876322"/>
            <a:ext cx="8640960" cy="646331"/>
          </a:xfrm>
          <a:prstGeom prst="rect">
            <a:avLst/>
          </a:prstGeom>
          <a:noFill/>
        </p:spPr>
        <p:txBody>
          <a:bodyPr wrap="square" rtlCol="0">
            <a:spAutoFit/>
          </a:bodyPr>
          <a:lstStyle/>
          <a:p>
            <a:r>
              <a:rPr lang="cs-CZ" sz="3600" b="1" dirty="0" smtClean="0"/>
              <a:t>věci do a Nachystám svačinu si školy</a:t>
            </a:r>
            <a:r>
              <a:rPr lang="cs-CZ" sz="3600" b="1" dirty="0"/>
              <a:t>. </a:t>
            </a:r>
          </a:p>
        </p:txBody>
      </p:sp>
      <p:sp>
        <p:nvSpPr>
          <p:cNvPr id="8" name="TextovéPole 7"/>
          <p:cNvSpPr txBox="1"/>
          <p:nvPr/>
        </p:nvSpPr>
        <p:spPr>
          <a:xfrm>
            <a:off x="413281" y="4581128"/>
            <a:ext cx="8730719" cy="1200329"/>
          </a:xfrm>
          <a:prstGeom prst="rect">
            <a:avLst/>
          </a:prstGeom>
          <a:noFill/>
        </p:spPr>
        <p:txBody>
          <a:bodyPr wrap="square" rtlCol="0">
            <a:spAutoFit/>
          </a:bodyPr>
          <a:lstStyle/>
          <a:p>
            <a:r>
              <a:rPr lang="cs-CZ" sz="3600" b="1" dirty="0" smtClean="0"/>
              <a:t>se s </a:t>
            </a:r>
            <a:r>
              <a:rPr lang="cs-CZ" sz="3600" b="1" dirty="0"/>
              <a:t>odcházím </a:t>
            </a:r>
            <a:r>
              <a:rPr lang="cs-CZ" sz="3600" b="1" dirty="0" smtClean="0"/>
              <a:t>rozloučím Nakonec</a:t>
            </a:r>
          </a:p>
          <a:p>
            <a:r>
              <a:rPr lang="cs-CZ" sz="3600" b="1" dirty="0" smtClean="0"/>
              <a:t>a do školy maminkou</a:t>
            </a:r>
            <a:r>
              <a:rPr lang="cs-CZ" sz="3600" b="1" dirty="0"/>
              <a:t>.</a:t>
            </a:r>
          </a:p>
        </p:txBody>
      </p:sp>
    </p:spTree>
    <p:extLst>
      <p:ext uri="{BB962C8B-B14F-4D97-AF65-F5344CB8AC3E}">
        <p14:creationId xmlns:p14="http://schemas.microsoft.com/office/powerpoint/2010/main" val="36550143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107504" y="229322"/>
            <a:ext cx="3891835" cy="400110"/>
          </a:xfrm>
          <a:prstGeom prst="rect">
            <a:avLst/>
          </a:prstGeom>
          <a:noFill/>
        </p:spPr>
        <p:txBody>
          <a:bodyPr wrap="none" rtlCol="0">
            <a:spAutoFit/>
          </a:bodyPr>
          <a:lstStyle/>
          <a:p>
            <a:r>
              <a:rPr lang="cs-CZ" sz="2000" b="1" dirty="0" smtClean="0"/>
              <a:t>Doplň slova do vět. Na slovo klikni.</a:t>
            </a:r>
            <a:endParaRPr lang="cs-CZ" sz="2000" b="1" dirty="0"/>
          </a:p>
        </p:txBody>
      </p:sp>
    </p:spTree>
    <p:extLst>
      <p:ext uri="{BB962C8B-B14F-4D97-AF65-F5344CB8AC3E}">
        <p14:creationId xmlns:p14="http://schemas.microsoft.com/office/powerpoint/2010/main" val="98651234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4" name="TextovéPole 3"/>
          <p:cNvSpPr txBox="1"/>
          <p:nvPr/>
        </p:nvSpPr>
        <p:spPr>
          <a:xfrm>
            <a:off x="2987824" y="306685"/>
            <a:ext cx="1942648" cy="523220"/>
          </a:xfrm>
          <a:prstGeom prst="rect">
            <a:avLst/>
          </a:prstGeom>
          <a:noFill/>
        </p:spPr>
        <p:txBody>
          <a:bodyPr wrap="none" rtlCol="0">
            <a:spAutoFit/>
          </a:bodyPr>
          <a:lstStyle/>
          <a:p>
            <a:r>
              <a:rPr lang="cs-CZ" sz="2800" b="1" dirty="0" smtClean="0">
                <a:solidFill>
                  <a:srgbClr val="FF0000"/>
                </a:solidFill>
              </a:rPr>
              <a:t>Všední ráno</a:t>
            </a:r>
            <a:endParaRPr lang="cs-CZ" sz="2800" b="1" dirty="0">
              <a:solidFill>
                <a:srgbClr val="FF0000"/>
              </a:solidFill>
            </a:endParaRPr>
          </a:p>
        </p:txBody>
      </p:sp>
      <p:sp>
        <p:nvSpPr>
          <p:cNvPr id="6" name="TextovéPole 5"/>
          <p:cNvSpPr txBox="1"/>
          <p:nvPr/>
        </p:nvSpPr>
        <p:spPr>
          <a:xfrm>
            <a:off x="395536" y="1196752"/>
            <a:ext cx="6772560" cy="3108543"/>
          </a:xfrm>
          <a:prstGeom prst="rect">
            <a:avLst/>
          </a:prstGeom>
          <a:noFill/>
        </p:spPr>
        <p:txBody>
          <a:bodyPr wrap="none" rtlCol="0">
            <a:spAutoFit/>
          </a:bodyPr>
          <a:lstStyle/>
          <a:p>
            <a:r>
              <a:rPr lang="cs-CZ" sz="2800" b="1" dirty="0" smtClean="0"/>
              <a:t>Ráno mě ………………vždy budí před sedmou. </a:t>
            </a:r>
          </a:p>
          <a:p>
            <a:r>
              <a:rPr lang="cs-CZ" sz="2800" b="1" dirty="0" smtClean="0"/>
              <a:t>Vstanu, umyji se a jdu se…………………..</a:t>
            </a:r>
          </a:p>
          <a:p>
            <a:r>
              <a:rPr lang="cs-CZ" sz="2800" b="1" dirty="0" smtClean="0"/>
              <a:t> Poté si sednu……………………. a nasnídám se.</a:t>
            </a:r>
          </a:p>
          <a:p>
            <a:r>
              <a:rPr lang="cs-CZ" sz="2800" b="1" dirty="0" smtClean="0"/>
              <a:t> Po snídani si………………… zuby.</a:t>
            </a:r>
          </a:p>
          <a:p>
            <a:r>
              <a:rPr lang="cs-CZ" sz="2800" b="1" dirty="0" smtClean="0"/>
              <a:t>………………………….si věci do školy a svačinu.</a:t>
            </a:r>
          </a:p>
          <a:p>
            <a:r>
              <a:rPr lang="cs-CZ" sz="2800" b="1" dirty="0" smtClean="0"/>
              <a:t> Nakonec se……………….. s maminkou </a:t>
            </a:r>
          </a:p>
          <a:p>
            <a:r>
              <a:rPr lang="cs-CZ" sz="2800" b="1" dirty="0" smtClean="0"/>
              <a:t>a odcházím do školy.</a:t>
            </a:r>
            <a:endParaRPr lang="cs-CZ" sz="2800" b="1" dirty="0"/>
          </a:p>
        </p:txBody>
      </p:sp>
      <p:sp>
        <p:nvSpPr>
          <p:cNvPr id="3" name="TextovéPole 2"/>
          <p:cNvSpPr txBox="1"/>
          <p:nvPr/>
        </p:nvSpPr>
        <p:spPr>
          <a:xfrm>
            <a:off x="6012160" y="5022911"/>
            <a:ext cx="1573316" cy="523220"/>
          </a:xfrm>
          <a:prstGeom prst="rect">
            <a:avLst/>
          </a:prstGeom>
          <a:noFill/>
        </p:spPr>
        <p:txBody>
          <a:bodyPr wrap="none" rtlCol="0">
            <a:spAutoFit/>
          </a:bodyPr>
          <a:lstStyle/>
          <a:p>
            <a:r>
              <a:rPr lang="cs-CZ" sz="2800" b="1" dirty="0" smtClean="0">
                <a:solidFill>
                  <a:srgbClr val="00B050"/>
                </a:solidFill>
              </a:rPr>
              <a:t>maminka</a:t>
            </a:r>
            <a:endParaRPr lang="cs-CZ" sz="2800" b="1" dirty="0">
              <a:solidFill>
                <a:srgbClr val="00B050"/>
              </a:solidFill>
            </a:endParaRPr>
          </a:p>
        </p:txBody>
      </p:sp>
      <p:sp>
        <p:nvSpPr>
          <p:cNvPr id="7" name="Obdélník 6"/>
          <p:cNvSpPr/>
          <p:nvPr/>
        </p:nvSpPr>
        <p:spPr>
          <a:xfrm>
            <a:off x="1614199" y="5994866"/>
            <a:ext cx="1307089" cy="523220"/>
          </a:xfrm>
          <a:prstGeom prst="rect">
            <a:avLst/>
          </a:prstGeom>
        </p:spPr>
        <p:txBody>
          <a:bodyPr wrap="none">
            <a:spAutoFit/>
          </a:bodyPr>
          <a:lstStyle/>
          <a:p>
            <a:r>
              <a:rPr lang="cs-CZ" sz="2800" b="1" dirty="0">
                <a:solidFill>
                  <a:srgbClr val="00B050"/>
                </a:solidFill>
              </a:rPr>
              <a:t>oblékat</a:t>
            </a:r>
            <a:endParaRPr lang="cs-CZ" sz="2800" dirty="0">
              <a:solidFill>
                <a:srgbClr val="00B050"/>
              </a:solidFill>
            </a:endParaRPr>
          </a:p>
        </p:txBody>
      </p:sp>
      <p:sp>
        <p:nvSpPr>
          <p:cNvPr id="8" name="Obdélník 7"/>
          <p:cNvSpPr/>
          <p:nvPr/>
        </p:nvSpPr>
        <p:spPr>
          <a:xfrm>
            <a:off x="3203848" y="5283847"/>
            <a:ext cx="1425647" cy="523220"/>
          </a:xfrm>
          <a:prstGeom prst="rect">
            <a:avLst/>
          </a:prstGeom>
        </p:spPr>
        <p:txBody>
          <a:bodyPr wrap="none">
            <a:spAutoFit/>
          </a:bodyPr>
          <a:lstStyle/>
          <a:p>
            <a:r>
              <a:rPr lang="cs-CZ" sz="2800" b="1" dirty="0">
                <a:solidFill>
                  <a:srgbClr val="00B050"/>
                </a:solidFill>
              </a:rPr>
              <a:t>ke stolu </a:t>
            </a:r>
            <a:endParaRPr lang="cs-CZ" sz="2800" dirty="0">
              <a:solidFill>
                <a:srgbClr val="00B050"/>
              </a:solidFill>
            </a:endParaRPr>
          </a:p>
        </p:txBody>
      </p:sp>
      <p:sp>
        <p:nvSpPr>
          <p:cNvPr id="9" name="Obdélník 8"/>
          <p:cNvSpPr/>
          <p:nvPr/>
        </p:nvSpPr>
        <p:spPr>
          <a:xfrm>
            <a:off x="611560" y="5013176"/>
            <a:ext cx="1405000" cy="523220"/>
          </a:xfrm>
          <a:prstGeom prst="rect">
            <a:avLst/>
          </a:prstGeom>
        </p:spPr>
        <p:txBody>
          <a:bodyPr wrap="none">
            <a:spAutoFit/>
          </a:bodyPr>
          <a:lstStyle/>
          <a:p>
            <a:r>
              <a:rPr lang="cs-CZ" sz="2800" b="1" dirty="0">
                <a:solidFill>
                  <a:srgbClr val="00B050"/>
                </a:solidFill>
              </a:rPr>
              <a:t>vyčistím</a:t>
            </a:r>
            <a:endParaRPr lang="cs-CZ" sz="2800" dirty="0">
              <a:solidFill>
                <a:srgbClr val="00B050"/>
              </a:solidFill>
            </a:endParaRPr>
          </a:p>
        </p:txBody>
      </p:sp>
      <p:sp>
        <p:nvSpPr>
          <p:cNvPr id="10" name="Obdélník 9"/>
          <p:cNvSpPr/>
          <p:nvPr/>
        </p:nvSpPr>
        <p:spPr>
          <a:xfrm>
            <a:off x="4553666" y="5994866"/>
            <a:ext cx="1833835" cy="523220"/>
          </a:xfrm>
          <a:prstGeom prst="rect">
            <a:avLst/>
          </a:prstGeom>
        </p:spPr>
        <p:txBody>
          <a:bodyPr wrap="none">
            <a:spAutoFit/>
          </a:bodyPr>
          <a:lstStyle/>
          <a:p>
            <a:r>
              <a:rPr lang="cs-CZ" sz="2800" b="1" dirty="0">
                <a:solidFill>
                  <a:srgbClr val="00B050"/>
                </a:solidFill>
              </a:rPr>
              <a:t>Nachystám</a:t>
            </a:r>
            <a:endParaRPr lang="cs-CZ" sz="2800" dirty="0">
              <a:solidFill>
                <a:srgbClr val="00B050"/>
              </a:solidFill>
            </a:endParaRPr>
          </a:p>
        </p:txBody>
      </p:sp>
      <p:sp>
        <p:nvSpPr>
          <p:cNvPr id="11" name="Obdélník 10"/>
          <p:cNvSpPr/>
          <p:nvPr/>
        </p:nvSpPr>
        <p:spPr>
          <a:xfrm>
            <a:off x="7007731" y="5803720"/>
            <a:ext cx="1806905" cy="523220"/>
          </a:xfrm>
          <a:prstGeom prst="rect">
            <a:avLst/>
          </a:prstGeom>
        </p:spPr>
        <p:txBody>
          <a:bodyPr wrap="none">
            <a:spAutoFit/>
          </a:bodyPr>
          <a:lstStyle/>
          <a:p>
            <a:r>
              <a:rPr lang="cs-CZ" sz="2800" b="1" dirty="0">
                <a:solidFill>
                  <a:srgbClr val="00B050"/>
                </a:solidFill>
              </a:rPr>
              <a:t> rozloučím </a:t>
            </a:r>
            <a:endParaRPr lang="cs-CZ" sz="2800" dirty="0">
              <a:solidFill>
                <a:srgbClr val="00B050"/>
              </a:solidFill>
            </a:endParaRPr>
          </a:p>
        </p:txBody>
      </p:sp>
    </p:spTree>
    <p:extLst>
      <p:ext uri="{BB962C8B-B14F-4D97-AF65-F5344CB8AC3E}">
        <p14:creationId xmlns:p14="http://schemas.microsoft.com/office/powerpoint/2010/main" val="77672919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nodeType="clickEffect">
                                  <p:stCondLst>
                                    <p:cond delay="0"/>
                                  </p:stCondLst>
                                  <p:childTnLst>
                                    <p:animMotion origin="layout" path="M 1.38889E-6 -4.44136E-6 L -0.45972 -0.56372 " pathEditMode="relative" rAng="0" ptsTypes="AA">
                                      <p:cBhvr>
                                        <p:cTn id="6" dur="2000" fill="hold"/>
                                        <p:tgtEl>
                                          <p:spTgt spid="3">
                                            <p:txEl>
                                              <p:pRg st="0" end="0"/>
                                            </p:txEl>
                                          </p:spTgt>
                                        </p:tgtEl>
                                        <p:attrNameLst>
                                          <p:attrName>ppt_x</p:attrName>
                                          <p:attrName>ppt_y</p:attrName>
                                        </p:attrNameLst>
                                      </p:cBhvr>
                                      <p:rCtr x="-22986" y="-28198"/>
                                    </p:animMotion>
                                  </p:childTnLst>
                                </p:cTn>
                              </p:par>
                            </p:childTnLst>
                          </p:cTn>
                        </p:par>
                      </p:childTnLst>
                    </p:cTn>
                  </p:par>
                </p:childTnLst>
              </p:cTn>
              <p:nextCondLst>
                <p:cond evt="onClick" delay="0">
                  <p:tgtEl>
                    <p:spTgt spid="3"/>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4.72222E-6 2.15128E-7 L 0.2835 -0.65071 " pathEditMode="relative" rAng="0" ptsTypes="AA">
                                      <p:cBhvr>
                                        <p:cTn id="11" dur="2000" fill="hold"/>
                                        <p:tgtEl>
                                          <p:spTgt spid="7"/>
                                        </p:tgtEl>
                                        <p:attrNameLst>
                                          <p:attrName>ppt_x</p:attrName>
                                          <p:attrName>ppt_y</p:attrName>
                                        </p:attrNameLst>
                                      </p:cBhvr>
                                      <p:rCtr x="14167" y="-32547"/>
                                    </p:animMotion>
                                  </p:childTnLst>
                                </p:cTn>
                              </p:par>
                            </p:childTnLst>
                          </p:cTn>
                        </p:par>
                      </p:childTnLst>
                    </p:cTn>
                  </p:par>
                </p:childTnLst>
              </p:cTn>
              <p:nextCondLst>
                <p:cond evt="onClick" delay="0">
                  <p:tgtEl>
                    <p:spTgt spid="7"/>
                  </p:tgtEl>
                </p:cond>
              </p:nextCondLst>
            </p:seq>
            <p:seq concurrent="1" nextAc="seek">
              <p:cTn id="12" restart="whenNotActive" fill="hold" evtFilter="cancelBubble" nodeType="interactiveSeq">
                <p:stCondLst>
                  <p:cond evt="onClick" delay="0">
                    <p:tgtEl>
                      <p:spTgt spid="8"/>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3.33333E-6 -1.226E-7 L -0.06302 -0.48254 " pathEditMode="relative" rAng="0" ptsTypes="AA">
                                      <p:cBhvr>
                                        <p:cTn id="16" dur="2000" fill="hold"/>
                                        <p:tgtEl>
                                          <p:spTgt spid="8"/>
                                        </p:tgtEl>
                                        <p:attrNameLst>
                                          <p:attrName>ppt_x</p:attrName>
                                          <p:attrName>ppt_y</p:attrName>
                                        </p:attrNameLst>
                                      </p:cBhvr>
                                      <p:rCtr x="-3160" y="-24127"/>
                                    </p:animMotion>
                                  </p:childTnLst>
                                </p:cTn>
                              </p:par>
                            </p:childTnLst>
                          </p:cTn>
                        </p:par>
                      </p:childTnLst>
                    </p:cTn>
                  </p:par>
                </p:childTnLst>
              </p:cTn>
              <p:nextCondLst>
                <p:cond evt="onClick" delay="0">
                  <p:tgtEl>
                    <p:spTgt spid="8"/>
                  </p:tgtEl>
                </p:cond>
              </p:nextCondLst>
            </p:seq>
            <p:seq concurrent="1" nextAc="seek">
              <p:cTn id="17" restart="whenNotActive" fill="hold" evtFilter="cancelBubble" nodeType="interactiveSeq">
                <p:stCondLst>
                  <p:cond evt="onClick" delay="0">
                    <p:tgtEl>
                      <p:spTgt spid="9"/>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3.61111E-6 2.16285E-6 L 0.24618 -0.38423 " pathEditMode="relative" rAng="0" ptsTypes="AA">
                                      <p:cBhvr>
                                        <p:cTn id="21" dur="2000" fill="hold"/>
                                        <p:tgtEl>
                                          <p:spTgt spid="9"/>
                                        </p:tgtEl>
                                        <p:attrNameLst>
                                          <p:attrName>ppt_x</p:attrName>
                                          <p:attrName>ppt_y</p:attrName>
                                        </p:attrNameLst>
                                      </p:cBhvr>
                                      <p:rCtr x="12309" y="-19223"/>
                                    </p:animMotion>
                                  </p:childTnLst>
                                </p:cTn>
                              </p:par>
                            </p:childTnLst>
                          </p:cTn>
                        </p:par>
                      </p:childTnLst>
                    </p:cTn>
                  </p:par>
                </p:childTnLst>
              </p:cTn>
              <p:nextCondLst>
                <p:cond evt="onClick" delay="0">
                  <p:tgtEl>
                    <p:spTgt spid="9"/>
                  </p:tgtEl>
                </p:cond>
              </p:nextCondLst>
            </p:seq>
            <p:seq concurrent="1" nextAc="seek">
              <p:cTn id="22" restart="whenNotActive" fill="hold" evtFilter="cancelBubble" nodeType="interactiveSeq">
                <p:stCondLst>
                  <p:cond evt="onClick" delay="0">
                    <p:tgtEl>
                      <p:spTgt spid="10"/>
                    </p:tgtEl>
                  </p:cond>
                </p:stCondLst>
                <p:endSync evt="end" delay="0">
                  <p:rtn val="all"/>
                </p:endSync>
                <p:childTnLst>
                  <p:par>
                    <p:cTn id="23" fill="hold">
                      <p:stCondLst>
                        <p:cond delay="0"/>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3.88889E-6 4.56165E-6 L -0.40538 -0.4645 " pathEditMode="relative" rAng="0" ptsTypes="AA">
                                      <p:cBhvr>
                                        <p:cTn id="26" dur="2000" fill="hold"/>
                                        <p:tgtEl>
                                          <p:spTgt spid="10"/>
                                        </p:tgtEl>
                                        <p:attrNameLst>
                                          <p:attrName>ppt_x</p:attrName>
                                          <p:attrName>ppt_y</p:attrName>
                                        </p:attrNameLst>
                                      </p:cBhvr>
                                      <p:rCtr x="-20278" y="-23225"/>
                                    </p:animMotion>
                                  </p:childTnLst>
                                </p:cTn>
                              </p:par>
                            </p:childTnLst>
                          </p:cTn>
                        </p:par>
                      </p:childTnLst>
                    </p:cTn>
                  </p:par>
                </p:childTnLst>
              </p:cTn>
              <p:nextCondLst>
                <p:cond evt="onClick" delay="0">
                  <p:tgtEl>
                    <p:spTgt spid="10"/>
                  </p:tgtEl>
                </p:cond>
              </p:nextCondLst>
            </p:seq>
            <p:seq concurrent="1" nextAc="seek">
              <p:cTn id="27" restart="whenNotActive" fill="hold" evtFilter="cancelBubble" nodeType="interactiveSeq">
                <p:stCondLst>
                  <p:cond evt="onClick" delay="0">
                    <p:tgtEl>
                      <p:spTgt spid="11"/>
                    </p:tgtEl>
                  </p:cond>
                </p:stCondLst>
                <p:endSync evt="end" delay="0">
                  <p:rtn val="all"/>
                </p:endSync>
                <p:childTnLst>
                  <p:par>
                    <p:cTn id="28" fill="hold">
                      <p:stCondLst>
                        <p:cond delay="0"/>
                      </p:stCondLst>
                      <p:childTnLst>
                        <p:par>
                          <p:cTn id="29" fill="hold">
                            <p:stCondLst>
                              <p:cond delay="0"/>
                            </p:stCondLst>
                            <p:childTnLst>
                              <p:par>
                                <p:cTn id="30" presetID="42" presetClass="path" presetSubtype="0" accel="50000" decel="50000" fill="hold" grpId="0" nodeType="clickEffect">
                                  <p:stCondLst>
                                    <p:cond delay="0"/>
                                  </p:stCondLst>
                                  <p:childTnLst>
                                    <p:animMotion origin="layout" path="M -4.16667E-6 4.38353E-6 L -0.49895 -0.37359 " pathEditMode="relative" rAng="0" ptsTypes="AA">
                                      <p:cBhvr>
                                        <p:cTn id="31" dur="2000" fill="hold"/>
                                        <p:tgtEl>
                                          <p:spTgt spid="11"/>
                                        </p:tgtEl>
                                        <p:attrNameLst>
                                          <p:attrName>ppt_x</p:attrName>
                                          <p:attrName>ppt_y</p:attrName>
                                        </p:attrNameLst>
                                      </p:cBhvr>
                                      <p:rCtr x="-24948" y="-18691"/>
                                    </p:animMotion>
                                  </p:childTnLst>
                                </p:cTn>
                              </p:par>
                            </p:childTnLst>
                          </p:cTn>
                        </p:par>
                      </p:childTnLst>
                    </p:cTn>
                  </p:par>
                </p:childTnLst>
              </p:cTn>
              <p:nextCondLst>
                <p:cond evt="onClick" delay="0">
                  <p:tgtEl>
                    <p:spTgt spid="11"/>
                  </p:tgtEl>
                </p:cond>
              </p:nextCondLst>
            </p:seq>
          </p:childTnLst>
        </p:cTn>
      </p:par>
    </p:tnLst>
    <p:bldLst>
      <p:bldP spid="7" grpId="0"/>
      <p:bldP spid="8" grpId="0"/>
      <p:bldP spid="9" grpId="0"/>
      <p:bldP spid="10" grpId="0"/>
      <p:bldP spid="11" grpId="0"/>
    </p:bld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614</Words>
  <Application>Microsoft Office PowerPoint</Application>
  <PresentationFormat>Předvádění na obrazovce (4:3)</PresentationFormat>
  <Paragraphs>75</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Motiv systému Office</vt:lpstr>
      <vt:lpstr>Pořadí vět - vyprávění VY_32_INOVACE_1B_10 Číslo projektu: CZ.1.07/1.5.00/34.1056</vt:lpstr>
      <vt:lpstr>Prezentace aplikace PowerPoint</vt:lpstr>
      <vt:lpstr>Prezentace aplikace PowerPoint</vt:lpstr>
      <vt:lpstr>Všední ráno</vt:lpstr>
      <vt:lpstr>Prezentace aplikace PowerPoint</vt:lpstr>
      <vt:lpstr>Všední ráno</vt:lpstr>
      <vt:lpstr>Prezentace aplikace PowerPoint</vt:lpstr>
      <vt:lpstr>Všední ráno</vt:lpstr>
      <vt:lpstr>Prezentace aplikace PowerPoint</vt:lpstr>
      <vt:lpstr>Všední ráno</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Pořadí vět - vyprávění VY_32_INOVACE_1B_10 Číslo projektu: CZ.1.07/1.5.00/34.1056</dc:title>
  <dc:creator>pc</dc:creator>
  <cp:lastModifiedBy>pc</cp:lastModifiedBy>
  <cp:revision>11</cp:revision>
  <dcterms:created xsi:type="dcterms:W3CDTF">2013-08-23T16:19:02Z</dcterms:created>
  <dcterms:modified xsi:type="dcterms:W3CDTF">2013-12-04T16:08:05Z</dcterms:modified>
</cp:coreProperties>
</file>