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7" r:id="rId9"/>
    <p:sldId id="269" r:id="rId10"/>
    <p:sldId id="264" r:id="rId11"/>
    <p:sldId id="272" r:id="rId12"/>
    <p:sldId id="267" r:id="rId13"/>
    <p:sldId id="271" r:id="rId14"/>
    <p:sldId id="265" r:id="rId15"/>
    <p:sldId id="273" r:id="rId16"/>
    <p:sldId id="266" r:id="rId17"/>
    <p:sldId id="274" r:id="rId18"/>
    <p:sldId id="275" r:id="rId19"/>
    <p:sldId id="276" r:id="rId20"/>
    <p:sldId id="268" r:id="rId21"/>
    <p:sldId id="270" r:id="rId22"/>
    <p:sldId id="263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33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5DC3-3EC6-4F48-B842-0491F909D7C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5C4CC72-C6FF-4765-B768-C4642B6257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5DC3-3EC6-4F48-B842-0491F909D7C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5C4CC72-C6FF-4765-B768-C4642B6257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5DC3-3EC6-4F48-B842-0491F909D7C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CC72-C6FF-4765-B768-C4642B62570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5DC3-3EC6-4F48-B842-0491F909D7C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CC72-C6FF-4765-B768-C4642B6257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5DC3-3EC6-4F48-B842-0491F909D7C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5C4CC72-C6FF-4765-B768-C4642B62570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5DC3-3EC6-4F48-B842-0491F909D7C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CC72-C6FF-4765-B768-C4642B6257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5DC3-3EC6-4F48-B842-0491F909D7C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CC72-C6FF-4765-B768-C4642B6257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5DC3-3EC6-4F48-B842-0491F909D7C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CC72-C6FF-4765-B768-C4642B6257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5DC3-3EC6-4F48-B842-0491F909D7C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CC72-C6FF-4765-B768-C4642B62570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5DC3-3EC6-4F48-B842-0491F909D7C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CC72-C6FF-4765-B768-C4642B6257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C5DC3-3EC6-4F48-B842-0491F909D7C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CC72-C6FF-4765-B768-C4642B6257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CEC5DC3-3EC6-4F48-B842-0491F909D7C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C4CC72-C6FF-4765-B768-C4642B62570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196752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778933"/>
              </p:ext>
            </p:extLst>
          </p:nvPr>
        </p:nvGraphicFramePr>
        <p:xfrm>
          <a:off x="1043608" y="2852937"/>
          <a:ext cx="6624735" cy="17696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07189"/>
                <a:gridCol w="5017546"/>
              </a:tblGrid>
              <a:tr h="3382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82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Mgr. Petra Pláničková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82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</a:rPr>
                        <a:t>VY_32_INOVACE_367_BAJKA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05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Téma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VZNIK BAJKY, CÍL BAJKY, EZOP, UKÁZKY BAJEK, PONAUČENÍ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43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projektu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6739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ANOTACE</a:t>
            </a:r>
            <a:endParaRPr lang="cs-CZ" sz="4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4. tříd jako výkladová hodina českého jazyka - čtení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 literárním žánrem bajkou a s jejím zakladatelem – EZOP.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Rozpoznají a popíší znaky bajek a jejich cíl.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Seznámí se s jejich obsahem.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každé vyhledávají  a vysvětlují ponaučení.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Seznámí se z nejznámějšími spisovateli bajek.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Přinesou si z domova knihy bajek, prohlédnou, společně některé přečtou a vyhledají  ponaučení.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69631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2276872"/>
            <a:ext cx="4248472" cy="1921368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BAJKA</a:t>
            </a:r>
            <a:endParaRPr lang="cs-CZ" sz="9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15592"/>
            <a:ext cx="3845024" cy="3845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1576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3203848" y="4437112"/>
            <a:ext cx="5254352" cy="1926706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VZNIK BAJKY</a:t>
            </a:r>
            <a:endParaRPr lang="cs-CZ" sz="6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381000" y="476672"/>
            <a:ext cx="8458200" cy="3960440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v 6. století př. n. l.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Zakladatel – Ezop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Původně určeny dospělým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dětské literatury se dostávají : 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v 19. a 20 století.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49806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491880" y="4221088"/>
            <a:ext cx="5400600" cy="216024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ZNAKY BAJKY</a:t>
            </a:r>
            <a:endParaRPr lang="cs-CZ" sz="6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67544" y="476672"/>
            <a:ext cx="5400600" cy="4464496"/>
          </a:xfrm>
        </p:spPr>
        <p:txBody>
          <a:bodyPr/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Zvířata jednají jako lidé – ALEGORIE.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Získávají lidské vlastnosti – liška je vychytralá.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každého jednání plyne nějaké poučení.</a:t>
            </a:r>
          </a:p>
          <a:p>
            <a:endParaRPr lang="cs-CZ" sz="3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026344"/>
            <a:ext cx="2808312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93096"/>
            <a:ext cx="2282700" cy="1756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784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4221088"/>
            <a:ext cx="4248472" cy="2232248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CÍL BAJKY</a:t>
            </a:r>
            <a:endParaRPr lang="cs-CZ" sz="6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548680"/>
            <a:ext cx="8458200" cy="3888432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Kritizovat a poukazovat na špatné vlastnosti lidí.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Působit na lidi a tím je vychovávat.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Působí tak, aby převychovávala.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Používá se ironie a satira.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17032"/>
            <a:ext cx="2664296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7573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4716016" y="4293096"/>
            <a:ext cx="2952328" cy="1584176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EZOP</a:t>
            </a:r>
            <a:endParaRPr lang="cs-CZ" sz="6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987824" y="620688"/>
            <a:ext cx="6009928" cy="4320480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život není doložen.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Pravděpodobně byl otrok.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Bajky přednášel ústně.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známé po celém světě.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silném lvu, O pyšném orlu,  </a:t>
            </a:r>
          </a:p>
          <a:p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O chytré lišce…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850" y="404664"/>
            <a:ext cx="2314778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1114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5229200"/>
            <a:ext cx="5544616" cy="1222375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Mudrc </a:t>
            </a:r>
            <a:r>
              <a:rPr lang="cs-CZ" sz="6600" b="1" dirty="0" err="1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bidpaj</a:t>
            </a:r>
            <a:endParaRPr lang="cs-CZ" sz="6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550404"/>
            <a:ext cx="4608512" cy="4246748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Sepsal knihu o pěti dílech: PANČATANTRA sbírka bajek.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</a:t>
            </a:r>
            <a:r>
              <a:rPr lang="cs-CZ" sz="3200" b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32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idpajovi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píše Ivan Olbracht: </a:t>
            </a:r>
          </a:p>
          <a:p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O mudrci </a:t>
            </a:r>
            <a:r>
              <a:rPr lang="cs-CZ" sz="32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Bidpajovi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jeho zvířátkách.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16996"/>
            <a:ext cx="2877926" cy="2079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996" y="3047627"/>
            <a:ext cx="2943731" cy="3144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5688000" y="550404"/>
            <a:ext cx="2664296" cy="3600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syrské vydání  r. 1354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651996" y="6223756"/>
            <a:ext cx="2736304" cy="36004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perské vydání  r. 1429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87395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7870204" cy="1340768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Ukázka z bajek</a:t>
            </a:r>
            <a:endParaRPr lang="cs-CZ" sz="6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pic>
        <p:nvPicPr>
          <p:cNvPr id="1026" name="Picture 2" descr="C:\Documents and Settings\MP\Plocha\úvodní baj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84784"/>
            <a:ext cx="6690320" cy="5017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7876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827584" y="5229200"/>
            <a:ext cx="6567264" cy="1296144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VLK a beránek</a:t>
            </a:r>
            <a:endParaRPr lang="cs-CZ" sz="6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07504" y="404664"/>
            <a:ext cx="9036496" cy="4392488"/>
          </a:xfrm>
        </p:spPr>
        <p:txBody>
          <a:bodyPr>
            <a:normAutofit fontScale="25000" lnSpcReduction="20000"/>
          </a:bodyPr>
          <a:lstStyle/>
          <a:p>
            <a:pPr marL="342900" indent="-342900">
              <a:buFont typeface="Wingdings" pitchFamily="2" charset="2"/>
              <a:buChar char="Ø"/>
            </a:pPr>
            <a:endParaRPr lang="cs-CZ" sz="3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Ø"/>
            </a:pP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Ø"/>
            </a:pPr>
            <a:endParaRPr lang="cs-CZ" sz="3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Ø"/>
            </a:pP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11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Hladový vlk uvidí beránka pít vodu z potoka.</a:t>
            </a:r>
          </a:p>
          <a:p>
            <a:r>
              <a:rPr lang="cs-CZ" sz="11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Vlk přemýšlí, jak beránka sníst.</a:t>
            </a:r>
          </a:p>
          <a:p>
            <a:r>
              <a:rPr lang="cs-CZ" sz="11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Obviní ho, že mu kalí vodu, ale beránek se nedá.</a:t>
            </a:r>
          </a:p>
          <a:p>
            <a:r>
              <a:rPr lang="cs-CZ" sz="11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Vlk se rozčílí, a svede na něj, že může za jeho hlad a  </a:t>
            </a:r>
            <a:r>
              <a:rPr lang="cs-CZ" sz="11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 </a:t>
            </a:r>
            <a:r>
              <a:rPr lang="cs-CZ" sz="11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vodu kalil už jeho otec.</a:t>
            </a:r>
          </a:p>
          <a:p>
            <a:r>
              <a:rPr lang="cs-CZ" sz="11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Odnáší si ho v zubech.</a:t>
            </a:r>
          </a:p>
          <a:p>
            <a:endParaRPr lang="cs-CZ" sz="86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11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PONAUČENÍ:  </a:t>
            </a:r>
            <a:r>
              <a:rPr lang="cs-CZ" sz="11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Slabý a chudý se </a:t>
            </a:r>
          </a:p>
          <a:p>
            <a:r>
              <a:rPr lang="cs-CZ" sz="112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1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spravedlnosti nedovolá.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3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Ø"/>
            </a:pPr>
            <a:endParaRPr lang="cs-CZ" sz="3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Ø"/>
            </a:pP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022104"/>
            <a:ext cx="216024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8382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MP\Plocha\vl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" y="221432"/>
            <a:ext cx="4881239" cy="3865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MP\Plocha\beráne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194388"/>
            <a:ext cx="4108771" cy="352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2943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5301208"/>
            <a:ext cx="8458200" cy="1222375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Statečný osel</a:t>
            </a:r>
            <a:endParaRPr lang="cs-CZ" sz="6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60648"/>
            <a:ext cx="7272808" cy="4824536"/>
          </a:xfrm>
        </p:spPr>
        <p:txBody>
          <a:bodyPr>
            <a:normAutofit fontScale="92500"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Osel vypráví lišce, že jde právě od lva.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 byl dříve velmi zlý, ale teď je nemocný a nemohoucí.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Sešli se u něho všichni, kdo se ho báli.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Každý si přišel bouchnout do tyrana.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osel byl „statečný“ a přidal nějaké to kopnutí.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POUČENÍ: 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Zbabělci si troufnou </a:t>
            </a:r>
          </a:p>
          <a:p>
            <a:r>
              <a:rPr lang="cs-CZ" sz="32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pouze na slabé.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364" y="3933056"/>
            <a:ext cx="223224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0593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73050"/>
            <a:ext cx="5184576" cy="631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8223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139952" y="5157192"/>
            <a:ext cx="4695056" cy="144016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MRAVENEC</a:t>
            </a:r>
            <a:endParaRPr lang="cs-CZ" sz="6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548680"/>
            <a:ext cx="8458200" cy="4536504"/>
          </a:xfrm>
        </p:spPr>
        <p:txBody>
          <a:bodyPr>
            <a:normAutofit fontScale="92500" lnSpcReduction="10000"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mraveništi, žil velmi silný mravenec.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tak pyšný, že se rozhodl předvádět ve světě.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Dostal se do města, ale nikdo si ho nevšímal.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Velice se divil, že se mu nikdo neobdivuje.</a:t>
            </a:r>
          </a:p>
          <a:p>
            <a:endParaRPr lang="cs-CZ" sz="3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POUČENÍ: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doma k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32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slávě stačí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svět </a:t>
            </a:r>
            <a:endParaRPr lang="cs-CZ" sz="3200" b="1" dirty="0" smtClean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neomráčí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803" y="3573016"/>
            <a:ext cx="237626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6618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MP\Plocha\mravene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052736"/>
            <a:ext cx="7128792" cy="5346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4732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229200"/>
            <a:ext cx="8458200" cy="1222375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Zajíc a želva</a:t>
            </a:r>
            <a:endParaRPr lang="cs-CZ" sz="6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16632"/>
            <a:ext cx="8352928" cy="5184576"/>
          </a:xfrm>
        </p:spPr>
        <p:txBody>
          <a:bodyPr>
            <a:normAutofit fontScale="40000" lnSpcReduction="20000"/>
          </a:bodyPr>
          <a:lstStyle/>
          <a:p>
            <a:pPr marL="342900" indent="-342900">
              <a:buFont typeface="Wingdings" pitchFamily="2" charset="2"/>
              <a:buChar char="Ø"/>
            </a:pPr>
            <a:endParaRPr lang="cs-CZ" sz="3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Ø"/>
            </a:pP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67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Zajíc se vychloubal, že je ze všech nejrychlejší.</a:t>
            </a:r>
          </a:p>
          <a:p>
            <a:r>
              <a:rPr lang="cs-CZ" sz="67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Nejvíc se vysmíval pomalé želvě.</a:t>
            </a:r>
          </a:p>
          <a:p>
            <a:r>
              <a:rPr lang="cs-CZ" sz="67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Vyzval želvu na závod a ta přijala.</a:t>
            </a:r>
          </a:p>
          <a:p>
            <a:r>
              <a:rPr lang="cs-CZ" sz="67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Když viděl, jak jde pomalu, lehl si.</a:t>
            </a:r>
          </a:p>
          <a:p>
            <a:r>
              <a:rPr lang="cs-CZ" sz="67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Najednou zavřel oči a usnul.</a:t>
            </a:r>
          </a:p>
          <a:p>
            <a:r>
              <a:rPr lang="cs-CZ" sz="67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Probudil se, když byla želva kousek od cíle.</a:t>
            </a:r>
          </a:p>
          <a:p>
            <a:r>
              <a:rPr lang="cs-CZ" sz="67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Pospíchal, ale už vyhrát nestačil.</a:t>
            </a:r>
          </a:p>
          <a:p>
            <a:r>
              <a:rPr lang="cs-CZ" sz="67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POUČENÍ:  </a:t>
            </a:r>
            <a:r>
              <a:rPr lang="cs-CZ" sz="67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Pomalu dojdeš dál a</a:t>
            </a:r>
          </a:p>
          <a:p>
            <a:r>
              <a:rPr lang="cs-CZ" sz="67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pýcha předchází pád.</a:t>
            </a:r>
          </a:p>
          <a:p>
            <a:endParaRPr lang="cs-CZ" sz="3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Ø"/>
            </a:pP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05064"/>
            <a:ext cx="2320258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937" y="1628800"/>
            <a:ext cx="1540768" cy="1540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8975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MP\Plocha\zajíc a želv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0695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5301208"/>
            <a:ext cx="4464496" cy="1222375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Myš a lev</a:t>
            </a:r>
            <a:endParaRPr lang="cs-CZ" sz="6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32656"/>
            <a:ext cx="8748464" cy="4824536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Myška omylem vzbudila ze spaní lva.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 se naštval a strčil myšku do tlamy.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Myška naříkala a slibovala.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 ji stejně chtěl jen postrašit.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Myš vděčně odcupitala pryč.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Jednou lev padl do pasti a byl nešťastný.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Vysvobodila ho právě ta myška, kterou nesnědl.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POUČENÍ:  I malý může </a:t>
            </a:r>
          </a:p>
          <a:p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být užitečný.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174976"/>
            <a:ext cx="223224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3642" y="1556792"/>
            <a:ext cx="1850793" cy="1351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1885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MP\Plocha\lev a myš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750" y="254000"/>
            <a:ext cx="4762500" cy="635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0544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674640" y="5301208"/>
            <a:ext cx="5217840" cy="1222375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Liška a čáp</a:t>
            </a:r>
            <a:endParaRPr lang="cs-CZ" sz="6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4664"/>
            <a:ext cx="8136904" cy="4104456"/>
          </a:xfrm>
        </p:spPr>
        <p:txBody>
          <a:bodyPr>
            <a:normAutofit fontScale="85000" lnSpcReduction="10000"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Přátelí se liška s čápem a pozve ho na oběd.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Pobízela čápa, aby si dal polévku.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to trik, jelikož čáp z talíře jíst nemohl.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Odcházel hladový, ale hned lišku také pozval.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Uvařil dobrotu až se liška olizovala.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Nalil jí do vysokého džbánu.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Liška tam čumák nedostala!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POUČENÍ: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 se ti jednou vrátí.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8065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171552"/>
            <a:ext cx="2088232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9990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MP\Plocha\čáp a liš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8544949" cy="6408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7921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PoužITÉ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 zdroje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112568"/>
          </a:xfrm>
        </p:spPr>
        <p:txBody>
          <a:bodyPr>
            <a:normAutofit/>
          </a:bodyPr>
          <a:lstStyle/>
          <a:p>
            <a:r>
              <a:rPr lang="cs-CZ" sz="900" dirty="0" err="1"/>
              <a:t>Soubor:Diego</a:t>
            </a:r>
            <a:r>
              <a:rPr lang="cs-CZ" sz="900" dirty="0"/>
              <a:t> </a:t>
            </a:r>
            <a:r>
              <a:rPr lang="cs-CZ" sz="900" dirty="0" err="1"/>
              <a:t>Velasquez</a:t>
            </a:r>
            <a:r>
              <a:rPr lang="cs-CZ" sz="900" dirty="0"/>
              <a:t>, Aesop.jpg.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6. 5. 2005, 16:47 Náhled verze z 6. 5. 2005, 16:47 [cit. 2012-02-08]. Dostupné z: http://cs.wikipedia.org/wiki/Soubor:Diego_Velasquez,_Aesop.jpg </a:t>
            </a:r>
            <a:endParaRPr lang="cs-CZ" sz="900" dirty="0" smtClean="0"/>
          </a:p>
          <a:p>
            <a:endParaRPr lang="cs-CZ" sz="900" dirty="0"/>
          </a:p>
          <a:p>
            <a:r>
              <a:rPr lang="cs-CZ" sz="900" dirty="0" err="1"/>
              <a:t>Soubor:Syrischer</a:t>
            </a:r>
            <a:r>
              <a:rPr lang="cs-CZ" sz="900" dirty="0"/>
              <a:t> </a:t>
            </a:r>
            <a:r>
              <a:rPr lang="cs-CZ" sz="900" dirty="0" err="1"/>
              <a:t>Maler</a:t>
            </a:r>
            <a:r>
              <a:rPr lang="cs-CZ" sz="900" dirty="0"/>
              <a:t> von 1354 001.jpg.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21. 5. 2005, 06:47 [cit. 2012-02-08]. Dostupné z: http://cs.wikipedia.org/wiki/Soubor:Syrischer_Maler_von_1354_001.jpg </a:t>
            </a:r>
            <a:endParaRPr lang="cs-CZ" sz="900" dirty="0" smtClean="0"/>
          </a:p>
          <a:p>
            <a:endParaRPr lang="cs-CZ" sz="900" dirty="0"/>
          </a:p>
          <a:p>
            <a:r>
              <a:rPr lang="cs-CZ" sz="900" dirty="0" err="1"/>
              <a:t>Soubor:Kelileh</a:t>
            </a:r>
            <a:r>
              <a:rPr lang="cs-CZ" sz="900" dirty="0"/>
              <a:t> </a:t>
            </a:r>
            <a:r>
              <a:rPr lang="cs-CZ" sz="900" dirty="0" err="1"/>
              <a:t>va</a:t>
            </a:r>
            <a:r>
              <a:rPr lang="cs-CZ" sz="900" dirty="0"/>
              <a:t> Demneh.jpg.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24. 7. 2006, 10:17 [cit. 2012-02-08]. Dostupné z: http://cs.wikipedia.org/wiki/Soubor:Kelileh_va_Demneh.jpg </a:t>
            </a:r>
            <a:endParaRPr lang="cs-CZ" sz="900" dirty="0" smtClean="0"/>
          </a:p>
          <a:p>
            <a:endParaRPr lang="cs-CZ" sz="900" dirty="0" smtClean="0"/>
          </a:p>
          <a:p>
            <a:r>
              <a:rPr lang="cs-CZ" sz="900" b="1" dirty="0"/>
              <a:t>Program Microsoft Office </a:t>
            </a:r>
            <a:r>
              <a:rPr lang="cs-CZ" sz="900" b="1" dirty="0" smtClean="0"/>
              <a:t>2010</a:t>
            </a:r>
          </a:p>
          <a:p>
            <a:r>
              <a:rPr lang="cs-CZ" sz="900" b="1" dirty="0" smtClean="0"/>
              <a:t>Zlatá sbírka pohádek – Zajíc a želva a jiné pohádky, fortuna </a:t>
            </a:r>
            <a:r>
              <a:rPr lang="cs-CZ" sz="900" b="1" smtClean="0"/>
              <a:t>print</a:t>
            </a:r>
            <a:endParaRPr lang="cs-CZ" sz="900" dirty="0"/>
          </a:p>
          <a:p>
            <a:endParaRPr lang="cs-CZ" sz="900" dirty="0" smtClean="0"/>
          </a:p>
          <a:p>
            <a:endParaRPr lang="cs-CZ" sz="9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0108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204</TotalTime>
  <Words>801</Words>
  <Application>Microsoft Office PowerPoint</Application>
  <PresentationFormat>Předvádění na obrazovce (4:3)</PresentationFormat>
  <Paragraphs>121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Cesta</vt:lpstr>
      <vt:lpstr>Prezentace aplikace PowerPoint</vt:lpstr>
      <vt:lpstr>ANOTACE</vt:lpstr>
      <vt:lpstr>BAJKA</vt:lpstr>
      <vt:lpstr>VZNIK BAJKY</vt:lpstr>
      <vt:lpstr>ZNAKY BAJKY</vt:lpstr>
      <vt:lpstr>CÍL BAJKY</vt:lpstr>
      <vt:lpstr>EZOP</vt:lpstr>
      <vt:lpstr>Mudrc bidpaj</vt:lpstr>
      <vt:lpstr>Ukázka z bajek</vt:lpstr>
      <vt:lpstr>VLK a beránek</vt:lpstr>
      <vt:lpstr>Prezentace aplikace PowerPoint</vt:lpstr>
      <vt:lpstr>Statečný osel</vt:lpstr>
      <vt:lpstr>Prezentace aplikace PowerPoint</vt:lpstr>
      <vt:lpstr> MRAVENEC</vt:lpstr>
      <vt:lpstr>Prezentace aplikace PowerPoint</vt:lpstr>
      <vt:lpstr>Zajíc a želva</vt:lpstr>
      <vt:lpstr>Prezentace aplikace PowerPoint</vt:lpstr>
      <vt:lpstr>Myš a lev</vt:lpstr>
      <vt:lpstr>Prezentace aplikace PowerPoint</vt:lpstr>
      <vt:lpstr>Liška a čáp</vt:lpstr>
      <vt:lpstr>Prezentace aplikace PowerPoint</vt:lpstr>
      <vt:lpstr>PoužITÉ 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profesor</cp:lastModifiedBy>
  <cp:revision>27</cp:revision>
  <dcterms:created xsi:type="dcterms:W3CDTF">2012-02-08T08:24:09Z</dcterms:created>
  <dcterms:modified xsi:type="dcterms:W3CDTF">2012-03-14T06:38:56Z</dcterms:modified>
</cp:coreProperties>
</file>