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8" r:id="rId3"/>
    <p:sldId id="256" r:id="rId4"/>
    <p:sldId id="257" r:id="rId5"/>
    <p:sldId id="271" r:id="rId6"/>
    <p:sldId id="258" r:id="rId7"/>
    <p:sldId id="259" r:id="rId8"/>
    <p:sldId id="260" r:id="rId9"/>
    <p:sldId id="261" r:id="rId10"/>
    <p:sldId id="262" r:id="rId11"/>
    <p:sldId id="280" r:id="rId12"/>
    <p:sldId id="263" r:id="rId13"/>
    <p:sldId id="264" r:id="rId14"/>
    <p:sldId id="279" r:id="rId15"/>
    <p:sldId id="270" r:id="rId16"/>
    <p:sldId id="272" r:id="rId17"/>
    <p:sldId id="273" r:id="rId18"/>
    <p:sldId id="274" r:id="rId19"/>
    <p:sldId id="265" r:id="rId20"/>
    <p:sldId id="275" r:id="rId21"/>
    <p:sldId id="276" r:id="rId22"/>
    <p:sldId id="277" r:id="rId23"/>
    <p:sldId id="278" r:id="rId24"/>
    <p:sldId id="266" r:id="rId25"/>
    <p:sldId id="267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FA650A"/>
    <a:srgbClr val="E64200"/>
    <a:srgbClr val="F2B800"/>
    <a:srgbClr val="D6A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B9F708F-CAA1-422B-A658-B0B0B2A59C21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24417CE-826B-4D73-BBC0-82BB985B783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4784"/>
            <a:ext cx="4772635" cy="9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597630"/>
              </p:ext>
            </p:extLst>
          </p:nvPr>
        </p:nvGraphicFramePr>
        <p:xfrm>
          <a:off x="1248678" y="3645024"/>
          <a:ext cx="6522734" cy="16325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tx2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VY_32_INOVACE_368_STARÉ</a:t>
                      </a:r>
                      <a:r>
                        <a:rPr lang="cs-CZ" sz="1100" b="1" baseline="0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ŘECKÉ BÁJE A POVĚSTI</a:t>
                      </a:r>
                      <a:endParaRPr lang="cs-CZ" sz="1100" b="1" dirty="0">
                        <a:solidFill>
                          <a:schemeClr val="tx2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EDUARD PETIŠKA, ŘECKÁ</a:t>
                      </a:r>
                      <a:r>
                        <a:rPr lang="cs-CZ" sz="1100" b="1" baseline="0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MYTOLOGIE, ŘEČTÍ BOHOVÉ, HRDINOVÉ A MYTOLOGICKÉ BYTOSTI</a:t>
                      </a:r>
                      <a:endParaRPr lang="cs-CZ" sz="1100" b="1" dirty="0">
                        <a:solidFill>
                          <a:schemeClr val="tx2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="1" baseline="0" dirty="0" smtClean="0">
                          <a:solidFill>
                            <a:schemeClr val="tx2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b="1" dirty="0">
                        <a:solidFill>
                          <a:schemeClr val="tx2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69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608512" cy="907504"/>
          </a:xfrm>
        </p:spPr>
        <p:txBody>
          <a:bodyPr/>
          <a:lstStyle/>
          <a:p>
            <a:r>
              <a:rPr lang="cs-CZ" sz="4000" b="1" dirty="0" smtClean="0">
                <a:solidFill>
                  <a:srgbClr val="663300"/>
                </a:solidFill>
              </a:rPr>
              <a:t>ANOTACE</a:t>
            </a:r>
            <a:endParaRPr lang="cs-CZ" sz="4000" b="1" dirty="0">
              <a:solidFill>
                <a:srgbClr val="6633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616624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hodině ČJ – čtení.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</a:t>
            </a:r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seznámí s knihou Staré řecké báje a pověsti, s jejími postavami, nestvůrami….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pracuje se svou </a:t>
            </a:r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pověstí.</a:t>
            </a:r>
            <a:endParaRPr lang="cs-CZ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4 - Eduard Petiška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5 - bájná hora Olymp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6 - </a:t>
            </a:r>
            <a:r>
              <a:rPr lang="cs-CZ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bronzovo</a:t>
            </a:r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mramorová socha Dia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7 - Hádes a pes Kerberos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8 - Poseidon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11 – Apollón mozaika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š. 13 – Athéna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14 - Artemis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15 - Argonauti na lodi </a:t>
            </a:r>
            <a:r>
              <a:rPr lang="cs-CZ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Argó</a:t>
            </a:r>
            <a:endParaRPr lang="cs-CZ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16  - Hérakles zabíjí Kentaura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č, 17 - Théseus bojuje s Amazonkami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18 – Minotaurus – člověk s hlavou býka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19 – Pegas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20 – bájný pták Fénix – zrození z ohně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21 - </a:t>
            </a:r>
            <a:r>
              <a:rPr lang="cs-CZ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Cheirón</a:t>
            </a:r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radí Achillovi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22 - Dryáda – lesní nymfa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23 – Kyklop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24 – </a:t>
            </a:r>
            <a:r>
              <a:rPr lang="cs-CZ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Medúsa</a:t>
            </a:r>
            <a:endParaRPr lang="cs-CZ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25 </a:t>
            </a:r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Chiméra</a:t>
            </a:r>
          </a:p>
          <a:p>
            <a:r>
              <a:rPr lang="cs-CZ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Vypráví o své pověsti, co je zaujalo atd.</a:t>
            </a:r>
            <a:endParaRPr lang="cs-CZ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760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32403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STARÉ ŘECKÉ</a:t>
            </a:r>
            <a:br>
              <a:rPr lang="cs-CZ" sz="7200" b="1" dirty="0" smtClean="0">
                <a:solidFill>
                  <a:srgbClr val="663300"/>
                </a:solidFill>
              </a:rPr>
            </a:br>
            <a:r>
              <a:rPr lang="cs-CZ" sz="7200" b="1" dirty="0">
                <a:solidFill>
                  <a:srgbClr val="663300"/>
                </a:solidFill>
              </a:rPr>
              <a:t/>
            </a:r>
            <a:br>
              <a:rPr lang="cs-CZ" sz="7200" b="1" dirty="0">
                <a:solidFill>
                  <a:srgbClr val="663300"/>
                </a:solidFill>
              </a:rPr>
            </a:br>
            <a:r>
              <a:rPr lang="cs-CZ" sz="7200" b="1" dirty="0" smtClean="0">
                <a:solidFill>
                  <a:srgbClr val="663300"/>
                </a:solidFill>
              </a:rPr>
              <a:t> BÁJE A POVĚSTI</a:t>
            </a:r>
            <a:endParaRPr lang="cs-CZ" sz="7200" b="1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108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75016"/>
            <a:ext cx="5400600" cy="1728192"/>
          </a:xfrm>
        </p:spPr>
        <p:txBody>
          <a:bodyPr/>
          <a:lstStyle/>
          <a:p>
            <a:r>
              <a:rPr lang="cs-CZ" sz="8000" b="1" dirty="0" smtClean="0">
                <a:solidFill>
                  <a:srgbClr val="663300"/>
                </a:solidFill>
              </a:rPr>
              <a:t>O KNIZE</a:t>
            </a:r>
            <a:endParaRPr lang="cs-CZ" sz="8000" b="1" dirty="0">
              <a:solidFill>
                <a:srgbClr val="6633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10345" y="2492896"/>
            <a:ext cx="5626968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Napsal Eduard Petiška.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Příběhy z řecké mytologie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Pojednávají o bozích, hrdinech, mýtických postavách a nestvůrách.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55280"/>
            <a:ext cx="200593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600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98120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ŘECKÁ MYTOLOGIE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48880"/>
            <a:ext cx="4392488" cy="417646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Olymp sídlo řeckých bohů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Líčí životy bohů a hrdinů, kteří bojují s nestvůrami nebo plní nejpodivnější úkoly.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68960"/>
            <a:ext cx="2816081" cy="2331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1787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476672"/>
            <a:ext cx="4680520" cy="14401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BOHOVÉ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2060848"/>
            <a:ext cx="4834880" cy="44579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bůh řecké mytologie Zeus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Manželka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Métis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Héra (jeho sestra).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mnoho manželských i nemanželských dětí.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2857500" cy="44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2109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5040560" cy="1656184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HÁDES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4834880" cy="410445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podsvětí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Diův bratr 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Stařec Charón převážel mrtvé za peníze.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Vstupní bránu hlídal tříhlavý pes Kerberos.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2595689" cy="4130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2240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76672"/>
            <a:ext cx="6552728" cy="1584176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POSEIDÓN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204864"/>
            <a:ext cx="4474840" cy="392129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Diův bratr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moře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Kyklopů dostal trojzubec, dokázal rozpoutat bouře, zemětřesení.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399" y="2708920"/>
            <a:ext cx="2244341" cy="3102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2244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620688"/>
            <a:ext cx="4896544" cy="1195536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ARÉS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5338936" cy="377728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 Dia a Héry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války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Podporoval válečné běsnění.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Nebyl oblíben mezi bohy ani mezi lidmi.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199" y="2132856"/>
            <a:ext cx="2336745" cy="4184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1334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60020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HÉFAISTOS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2420888"/>
            <a:ext cx="4896544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 Dia a Héry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ohně a kovářství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matkou byl svržen z Olympu, byl slabý a ošklivý (zachráněn).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dílnu pod Etnou.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24944"/>
            <a:ext cx="2555534" cy="3123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3293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124744"/>
            <a:ext cx="4968552" cy="1339552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APOLLÓN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3600400" cy="580533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moc nad mořem, světlem, uzdravením, věštbami, proroctvím. 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byla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Apollónova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věštírna na Krétě.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52936"/>
            <a:ext cx="3773658" cy="283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259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AFRODITA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132856"/>
            <a:ext cx="4402832" cy="392129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Bohyně lásky a krásy.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Manželka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Héfaistose</a:t>
            </a:r>
            <a:endParaRPr lang="cs-CZ" sz="3200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rodila se z mořské pěny.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56930"/>
            <a:ext cx="4104456" cy="305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7392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60648"/>
            <a:ext cx="4545930" cy="1408956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ATHÉNA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4752528" cy="6048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Dcera boha Dia – jeho nejoblíbenější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Bohyně moudrosti, spravedlnosti a umění.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Jejím znakem byla sova.</a:t>
            </a:r>
          </a:p>
          <a:p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chraňovala Řeky.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Chránila města, která měla v chrámech její sochu.</a:t>
            </a:r>
          </a:p>
          <a:p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51212"/>
            <a:ext cx="252028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8876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ARTEMIS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1988840"/>
            <a:ext cx="4258816" cy="413732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Bohyně lovu a Měsíce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bratr je bůh Apollón.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Ochránkyně lesů a divoké zvěře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2736304" cy="420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818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80020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HRDINOVÉ</a:t>
            </a:r>
            <a:br>
              <a:rPr lang="cs-CZ" sz="7200" b="1" dirty="0" smtClean="0">
                <a:solidFill>
                  <a:srgbClr val="663300"/>
                </a:solidFill>
              </a:rPr>
            </a:b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2561" y="1412776"/>
            <a:ext cx="4502271" cy="521744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hrdiny patří Argonauti – mořeplavci.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Plavili se na lodi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Argó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pod vedením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Iásóna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Jeli pro zlaté rouno, cesta byla plná nástrah a nebezpečí.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4186165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154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0648"/>
            <a:ext cx="5548779" cy="117532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HÉRAKLÉS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24936" cy="518457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Známý také pod jménem Herkules.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</a:t>
            </a:r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éry získal pomocí lstí nesmrtelnost.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hrdina</a:t>
            </a:r>
            <a:endParaRPr lang="cs-CZ" sz="3200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Plnil 12 </a:t>
            </a:r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kolů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zabít lva,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hydru, přivést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Kerbera…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Trvalo -12 let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3880431" cy="2698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476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88640"/>
            <a:ext cx="6336704" cy="14115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THÉSEUS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4042792" cy="45365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hrdina srovnáván s Héraklem.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Hrdinskými činy si vydobyl slávu.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Zabil v labyrintu bájného Minotaura.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3380504" cy="4496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0111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31840" y="692696"/>
            <a:ext cx="5832648" cy="4968552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MÝTICKÉ </a:t>
            </a:r>
            <a:br>
              <a:rPr lang="cs-CZ" sz="7200" b="1" dirty="0" smtClean="0">
                <a:solidFill>
                  <a:srgbClr val="663300"/>
                </a:solidFill>
              </a:rPr>
            </a:br>
            <a:r>
              <a:rPr lang="cs-CZ" sz="7200" b="1" dirty="0" smtClean="0">
                <a:solidFill>
                  <a:srgbClr val="663300"/>
                </a:solidFill>
              </a:rPr>
              <a:t/>
            </a:r>
            <a:br>
              <a:rPr lang="cs-CZ" sz="7200" b="1" dirty="0" smtClean="0">
                <a:solidFill>
                  <a:srgbClr val="663300"/>
                </a:solidFill>
              </a:rPr>
            </a:br>
            <a:r>
              <a:rPr lang="cs-CZ" sz="7200" b="1" dirty="0" smtClean="0">
                <a:solidFill>
                  <a:srgbClr val="663300"/>
                </a:solidFill>
              </a:rPr>
              <a:t>POSTAVY A </a:t>
            </a:r>
            <a:br>
              <a:rPr lang="cs-CZ" sz="7200" b="1" dirty="0" smtClean="0">
                <a:solidFill>
                  <a:srgbClr val="663300"/>
                </a:solidFill>
              </a:rPr>
            </a:br>
            <a:r>
              <a:rPr lang="cs-CZ" sz="7200" b="1" dirty="0">
                <a:solidFill>
                  <a:srgbClr val="663300"/>
                </a:solidFill>
              </a:rPr>
              <a:t/>
            </a:r>
            <a:br>
              <a:rPr lang="cs-CZ" sz="7200" b="1" dirty="0">
                <a:solidFill>
                  <a:srgbClr val="663300"/>
                </a:solidFill>
              </a:rPr>
            </a:br>
            <a:r>
              <a:rPr lang="cs-CZ" sz="7200" b="1" dirty="0" smtClean="0">
                <a:solidFill>
                  <a:srgbClr val="663300"/>
                </a:solidFill>
              </a:rPr>
              <a:t>NESTVŮRY</a:t>
            </a:r>
            <a:endParaRPr lang="cs-CZ" sz="7200" b="1" dirty="0">
              <a:solidFill>
                <a:srgbClr val="6633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2664296" cy="4359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47564" y="5301208"/>
            <a:ext cx="2304256" cy="576064"/>
          </a:xfrm>
          <a:prstGeom prst="roundRect">
            <a:avLst/>
          </a:prstGeom>
          <a:solidFill>
            <a:schemeClr val="bg1">
              <a:lumMod val="9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A650A"/>
                </a:solidFill>
              </a:rPr>
              <a:t>minotaurus</a:t>
            </a:r>
            <a:endParaRPr lang="cs-CZ" sz="2400" b="1" dirty="0">
              <a:solidFill>
                <a:srgbClr val="FA650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3574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5437" y="332656"/>
            <a:ext cx="4968552" cy="1312168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PEGAS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4608512" cy="496855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Okřídlený kůň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 boha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Poseidóna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Medúsy</a:t>
            </a:r>
            <a:endParaRPr lang="cs-CZ" sz="3200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Zrozen z krve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Medúsy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Perseus ji zabil.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Létal rychle jako vítr.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 na vysokých horách.</a:t>
            </a:r>
          </a:p>
          <a:p>
            <a:endParaRPr lang="cs-CZ" sz="3200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3024336" cy="3665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7057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893" y="764704"/>
            <a:ext cx="4104456" cy="14115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FÉNIX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332656"/>
            <a:ext cx="4464496" cy="619268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Bájný pták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 znovuzrození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 sebe spálí a vstane opět z popela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Vládne neuvěřitelnou silou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 polapit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mu někdo ublíží je odsouzen k zatracení.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36911"/>
            <a:ext cx="2987027" cy="3136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4090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6131024" cy="1267544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KENTAUŘI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3826768" cy="50405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Napůl kůň, napůl člověk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Nezkrotní divocí tvorové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 mužnosti, statečnosti a síly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hodní (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Cheirón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i zlý.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4625653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87858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188640"/>
            <a:ext cx="5554960" cy="14115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NYMFY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824" y="1556792"/>
            <a:ext cx="5832648" cy="4896544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Podobné našim vílám a rusalkám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posláním byl zpěv, tanec, zábava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 jim prokazovány pocty – oltáře…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Najády – říční, jezerní….</a:t>
            </a:r>
          </a:p>
          <a:p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Oready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hor 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Dryády – stromů a jeskyní</a:t>
            </a:r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71500"/>
            <a:ext cx="24193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5463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KYKLOPOVÉ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4546848" cy="465293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Obři s jedním okem uprostřed čela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Bydleli v jeskyních.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nevzdělaný a suroví.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byl </a:t>
            </a:r>
            <a:r>
              <a:rPr lang="cs-CZ" sz="3200" b="1" dirty="0" err="1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Polyfémos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 boha </a:t>
            </a:r>
            <a:r>
              <a:rPr lang="cs-CZ" sz="3200" b="1" dirty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oseidona.</a:t>
            </a:r>
          </a:p>
          <a:p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3666422" cy="465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11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85056"/>
            <a:ext cx="5655840" cy="124016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MEDÚSA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2276872"/>
            <a:ext cx="3816424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pohled měnil v kámen.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 vlasů měla hady.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Jediná smrtelná z trojice Gorgon</a:t>
            </a:r>
          </a:p>
          <a:p>
            <a:endParaRPr lang="cs-CZ" sz="3200" b="1" dirty="0" smtClean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637308"/>
            <a:ext cx="4627231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192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5472608" cy="1312168"/>
          </a:xfrm>
        </p:spPr>
        <p:txBody>
          <a:bodyPr/>
          <a:lstStyle/>
          <a:p>
            <a:r>
              <a:rPr lang="cs-CZ" sz="7200" b="1" dirty="0" smtClean="0">
                <a:solidFill>
                  <a:srgbClr val="663300"/>
                </a:solidFill>
              </a:rPr>
              <a:t>CHIMÉRA</a:t>
            </a:r>
            <a:endParaRPr lang="cs-CZ" sz="72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93347"/>
            <a:ext cx="4608512" cy="437601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Vpředu měla podobu lva, uprostřed tělo divoké kozy a vzadu draka.</a:t>
            </a:r>
          </a:p>
          <a:p>
            <a:r>
              <a:rPr lang="cs-CZ" sz="3200" b="1" dirty="0" smtClean="0">
                <a:solidFill>
                  <a:srgbClr val="FA650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Střežila další vchod do podsvětí.</a:t>
            </a:r>
          </a:p>
          <a:p>
            <a:endParaRPr lang="cs-CZ" sz="3200" b="1" dirty="0">
              <a:solidFill>
                <a:srgbClr val="FA650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2880320" cy="4804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8814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/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cs-CZ" sz="900" dirty="0" err="1">
                <a:solidFill>
                  <a:srgbClr val="663300"/>
                </a:solidFill>
              </a:rPr>
              <a:t>Soubor:Eduard-petiška.jpg</a:t>
            </a:r>
            <a:r>
              <a:rPr lang="cs-CZ" sz="900" dirty="0">
                <a:solidFill>
                  <a:srgbClr val="663300"/>
                </a:solidFill>
              </a:rPr>
              <a:t>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22. 1. 2012, 18:31 [cit. 2012-02-21]. Dostupné z: http://cs.wikipedia.org/wiki/Soubor:Eduard-peti%C5%A1ka.jpg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Soubor:Mytikas</a:t>
            </a:r>
            <a:r>
              <a:rPr lang="cs-CZ" sz="900" dirty="0">
                <a:solidFill>
                  <a:srgbClr val="663300"/>
                </a:solidFill>
              </a:rPr>
              <a:t> summit PJS.jpg.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16. 4. 2006, 22:32 [cit. 2012-02-21]. Dostupné z: http://cs.wikipedia.org/wiki/Soubor:Mytikas_summit_PJS.jpg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Soubor:Zeus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Hermitage</a:t>
            </a:r>
            <a:r>
              <a:rPr lang="cs-CZ" sz="900" dirty="0">
                <a:solidFill>
                  <a:srgbClr val="663300"/>
                </a:solidFill>
              </a:rPr>
              <a:t> St. </a:t>
            </a:r>
            <a:r>
              <a:rPr lang="cs-CZ" sz="900" dirty="0" err="1">
                <a:solidFill>
                  <a:srgbClr val="663300"/>
                </a:solidFill>
              </a:rPr>
              <a:t>Petersburg</a:t>
            </a:r>
            <a:r>
              <a:rPr lang="cs-CZ" sz="900" dirty="0">
                <a:solidFill>
                  <a:srgbClr val="663300"/>
                </a:solidFill>
              </a:rPr>
              <a:t> 20021009.jpg.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4. 1. 2006, 22:34 Náhled verze z 4. 1. 2006, 22:34 [cit. 2012-02-21]. Dostupné z: http://cs.wikipedia.org/wiki/Soubor:Zeus_Hermitage_St._Petersburg_20021009.jpg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Soubor:Hades-et-Cerberus-III.jpg</a:t>
            </a:r>
            <a:r>
              <a:rPr lang="cs-CZ" sz="900" dirty="0">
                <a:solidFill>
                  <a:srgbClr val="663300"/>
                </a:solidFill>
              </a:rPr>
              <a:t>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12. 10. 2008, 22:53 Náhled verze z 12. 10. 2008, 2 [cit. 2012-02-21]. Dostupné z: http://cs.wikipedia.org/wiki/Soubor:Hades-et-Cerberus-III.jpg</a:t>
            </a:r>
            <a:r>
              <a:rPr lang="cs-CZ" sz="900" dirty="0"/>
              <a:t> </a:t>
            </a:r>
            <a:endParaRPr lang="cs-CZ" sz="900" dirty="0" smtClean="0"/>
          </a:p>
          <a:p>
            <a:r>
              <a:rPr lang="cs-CZ" sz="900" dirty="0" err="1">
                <a:solidFill>
                  <a:srgbClr val="663300"/>
                </a:solidFill>
              </a:rPr>
              <a:t>Soubor:Angelo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Bronzino</a:t>
            </a:r>
            <a:r>
              <a:rPr lang="cs-CZ" sz="900" dirty="0">
                <a:solidFill>
                  <a:srgbClr val="663300"/>
                </a:solidFill>
              </a:rPr>
              <a:t> 048.jpg.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19. 5. 2005, 04:30 [cit. 2012-02-21]. Dostupné z: http://cs.wikipedia.org/wiki/Soubor:Angelo_Bronzino_048.jpg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smtClean="0">
                <a:solidFill>
                  <a:srgbClr val="663300"/>
                </a:solidFill>
              </a:rPr>
              <a:t> </a:t>
            </a:r>
            <a:r>
              <a:rPr lang="cs-CZ" sz="900" dirty="0" err="1" smtClean="0">
                <a:solidFill>
                  <a:srgbClr val="663300"/>
                </a:solidFill>
              </a:rPr>
              <a:t>Soubor:Ares</a:t>
            </a:r>
            <a:r>
              <a:rPr lang="cs-CZ" sz="900" dirty="0" smtClean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villa</a:t>
            </a:r>
            <a:r>
              <a:rPr lang="cs-CZ" sz="900" dirty="0">
                <a:solidFill>
                  <a:srgbClr val="663300"/>
                </a:solidFill>
              </a:rPr>
              <a:t> Hadriana.jpg.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15. 11. 2005, 09:37, 13. 5. 2006, 19:01 [cit. 2012-03-25]. Dostupné z: http://cs.wikipedia.org/wiki/Soubor:Ares_villa_Hadriana.jpg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Soubor:Andrea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Mantegna</a:t>
            </a:r>
            <a:r>
              <a:rPr lang="cs-CZ" sz="900" dirty="0">
                <a:solidFill>
                  <a:srgbClr val="663300"/>
                </a:solidFill>
              </a:rPr>
              <a:t> 045.jpg.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19. 5. 2005, 21:42 [cit. 2012-03-25]. Dostupné z: http://cs.wikipedia.org/wiki/Soubor:Andrea_Mantegna_045.jpg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>
                <a:solidFill>
                  <a:srgbClr val="663300"/>
                </a:solidFill>
              </a:rPr>
              <a:t>Soubor:Apollo1.JPG.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18. 3. 2006, 21:14 Náhled verze z 18. 3. 2006, 21: [cit. 2012-02-21]. Dostupné z: http://cs.wikipedia.org/wiki/Soubor:Apollo1.JPG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Soubor:José</a:t>
            </a:r>
            <a:r>
              <a:rPr lang="cs-CZ" sz="900" dirty="0">
                <a:solidFill>
                  <a:srgbClr val="663300"/>
                </a:solidFill>
              </a:rPr>
              <a:t> de </a:t>
            </a:r>
            <a:r>
              <a:rPr lang="cs-CZ" sz="900" dirty="0" err="1">
                <a:solidFill>
                  <a:srgbClr val="663300"/>
                </a:solidFill>
              </a:rPr>
              <a:t>Ribera</a:t>
            </a:r>
            <a:r>
              <a:rPr lang="cs-CZ" sz="900" dirty="0">
                <a:solidFill>
                  <a:srgbClr val="663300"/>
                </a:solidFill>
              </a:rPr>
              <a:t> 064.jpg.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21. 5. 2005, 04:25 [cit. 2012-03-25]. Dostupné z: http://cs.wikipedia.org/wiki/Soubor:Jos%C3%A9_de_Ribera_064.jpg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Soubor:Athena</a:t>
            </a:r>
            <a:r>
              <a:rPr lang="cs-CZ" sz="900" dirty="0">
                <a:solidFill>
                  <a:srgbClr val="663300"/>
                </a:solidFill>
              </a:rPr>
              <a:t> ciste.jpg.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7. 1. 2005, 11:13 [cit. 2012-02-21]. Dostupné z: http://cs.wikipedia.org/wiki/Soubor:Athena_ciste.jpg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Soubor:Diane</a:t>
            </a:r>
            <a:r>
              <a:rPr lang="cs-CZ" sz="900" dirty="0">
                <a:solidFill>
                  <a:srgbClr val="663300"/>
                </a:solidFill>
              </a:rPr>
              <a:t> de Versailles Leochares.jpg.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7. 1. 2005, 14:37 [cit. 2012-02-21]. Dostupné z: http://cs.wikipedia.org/wiki/Soubor:Diane_de_Versailles_Leochares.jpg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Soubor:Bauer</a:t>
            </a:r>
            <a:r>
              <a:rPr lang="cs-CZ" sz="900" dirty="0">
                <a:solidFill>
                  <a:srgbClr val="663300"/>
                </a:solidFill>
              </a:rPr>
              <a:t> - </a:t>
            </a:r>
            <a:r>
              <a:rPr lang="cs-CZ" sz="900" dirty="0" err="1">
                <a:solidFill>
                  <a:srgbClr val="663300"/>
                </a:solidFill>
              </a:rPr>
              <a:t>Hercules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Nessus</a:t>
            </a:r>
            <a:r>
              <a:rPr lang="cs-CZ" sz="900" dirty="0">
                <a:solidFill>
                  <a:srgbClr val="663300"/>
                </a:solidFill>
              </a:rPr>
              <a:t> Deianira.jpg.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4. 9. 2006, 20:58 [cit. 2012-02-21]. Dostupné z: http://cs.wikipedia.org/wiki/Soubor:Bauer_-_Hercules_Nessus_Deianira.jpg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Soubor:Theseus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Amazonomachy</a:t>
            </a:r>
            <a:r>
              <a:rPr lang="cs-CZ" sz="900" dirty="0">
                <a:solidFill>
                  <a:srgbClr val="663300"/>
                </a:solidFill>
              </a:rPr>
              <a:t> BM F158.jpg.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13. 12. 2006, 19:50 [cit. 2012-02-21]. Dostupné z: http://cs.wikipedia.org/wiki/Soubor:Theseus_Amazonomachy_BM_F158.jpg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Soubor:Minotaur.jpg</a:t>
            </a:r>
            <a:r>
              <a:rPr lang="cs-CZ" sz="900" dirty="0">
                <a:solidFill>
                  <a:srgbClr val="663300"/>
                </a:solidFill>
              </a:rPr>
              <a:t>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4. 8. 2005, 09:48 Náhled verze z 4. 8. 2005, 09:48 [cit. 2012-02-21]. Dostupné z: http://cs.wikipedia.org/wiki/Soubor:Minotaur.jpg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Soubor:Pegaz</a:t>
            </a:r>
            <a:r>
              <a:rPr lang="cs-CZ" sz="900" dirty="0">
                <a:solidFill>
                  <a:srgbClr val="663300"/>
                </a:solidFill>
              </a:rPr>
              <a:t> Opera Poznań.jpg.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3. 7. 2005, 15:06 Náhled verze z 3. 7. 2005, 15:06 [cit. 2012-02-21]. Dostupné z: http://cs.wikipedia.org/wiki/Soubor:Pegaz_Opera_Pozna%C5%84.jpg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Soubor:Phoenix</a:t>
            </a:r>
            <a:r>
              <a:rPr lang="cs-CZ" sz="900" dirty="0">
                <a:solidFill>
                  <a:srgbClr val="663300"/>
                </a:solidFill>
              </a:rPr>
              <a:t> detail </a:t>
            </a:r>
            <a:r>
              <a:rPr lang="cs-CZ" sz="900" dirty="0" err="1">
                <a:solidFill>
                  <a:srgbClr val="663300"/>
                </a:solidFill>
              </a:rPr>
              <a:t>from</a:t>
            </a:r>
            <a:r>
              <a:rPr lang="cs-CZ" sz="900" dirty="0">
                <a:solidFill>
                  <a:srgbClr val="663300"/>
                </a:solidFill>
              </a:rPr>
              <a:t> Aberdeen Bestiary.jpg.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28. 4. 2005, 12:58 [cit. 2012-02-21]. Dostupné z: http://cs.wikipedia.org/wiki/Soubor:Phoenix_detail_from_Aberdeen_Bestiary.jpg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Soubor:Chiron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instructs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young</a:t>
            </a:r>
            <a:r>
              <a:rPr lang="cs-CZ" sz="900" dirty="0">
                <a:solidFill>
                  <a:srgbClr val="663300"/>
                </a:solidFill>
              </a:rPr>
              <a:t> Achilles - </a:t>
            </a:r>
            <a:r>
              <a:rPr lang="cs-CZ" sz="900" dirty="0" err="1">
                <a:solidFill>
                  <a:srgbClr val="663300"/>
                </a:solidFill>
              </a:rPr>
              <a:t>Ancient</a:t>
            </a:r>
            <a:r>
              <a:rPr lang="cs-CZ" sz="900" dirty="0">
                <a:solidFill>
                  <a:srgbClr val="663300"/>
                </a:solidFill>
              </a:rPr>
              <a:t> Roman fresco.jpg.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13. 1. 2009, 20:45 [cit. 2012-02-21]. Dostupné z: http://cs.wikipedia.org/wiki/Soubor:Chiron_instructs_young_Achilles_-_Ancient_Roman_fresco.jpg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>
                <a:solidFill>
                  <a:srgbClr val="663300"/>
                </a:solidFill>
              </a:rPr>
              <a:t>Soubor:Dryad11.jpg.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19. 8. 2005, 16:1 [cit. 2012-02-21]. Dostupné z: http://cs.wikipedia.org/wiki/Soubor:Dryad11.jpg </a:t>
            </a:r>
            <a:endParaRPr lang="cs-CZ" sz="900" dirty="0" smtClean="0">
              <a:solidFill>
                <a:srgbClr val="663300"/>
              </a:solidFill>
            </a:endParaRPr>
          </a:p>
          <a:p>
            <a:endParaRPr lang="cs-CZ" sz="900" b="1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235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763488"/>
          </a:xfrm>
        </p:spPr>
        <p:txBody>
          <a:bodyPr/>
          <a:lstStyle/>
          <a:p>
            <a:r>
              <a:rPr lang="cs-CZ" sz="4000" b="1" dirty="0" smtClean="0">
                <a:solidFill>
                  <a:srgbClr val="663300"/>
                </a:solidFill>
              </a:rPr>
              <a:t>POUŽITÉ ZDROJE</a:t>
            </a:r>
            <a:endParaRPr lang="cs-CZ" sz="4000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err="1">
                <a:solidFill>
                  <a:srgbClr val="663300"/>
                </a:solidFill>
              </a:rPr>
              <a:t>Soubor:Redon.cyclops.jpg</a:t>
            </a:r>
            <a:r>
              <a:rPr lang="cs-CZ" sz="900" dirty="0">
                <a:solidFill>
                  <a:srgbClr val="663300"/>
                </a:solidFill>
              </a:rPr>
              <a:t>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16. 2. 2007, 05:16 [cit. 2012-02-21]. Dostupné z: http://cs.wikipedia.org/wiki/Soubor:Redon.cyclops.jpg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Soubor:Medusa</a:t>
            </a:r>
            <a:r>
              <a:rPr lang="cs-CZ" sz="900" dirty="0">
                <a:solidFill>
                  <a:srgbClr val="663300"/>
                </a:solidFill>
              </a:rPr>
              <a:t> by Carvaggio.jpg.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1. 5. 2006, 10:07 [cit. 2012-02-21]. Dostupné z: http://cs.wikipedia.org/wiki/Soubor:Medusa_by_Carvaggio.jpg </a:t>
            </a:r>
            <a:endParaRPr lang="cs-CZ" sz="900" dirty="0" smtClean="0">
              <a:solidFill>
                <a:srgbClr val="663300"/>
              </a:solidFill>
            </a:endParaRPr>
          </a:p>
          <a:p>
            <a:r>
              <a:rPr lang="cs-CZ" sz="900" dirty="0" err="1">
                <a:solidFill>
                  <a:srgbClr val="663300"/>
                </a:solidFill>
              </a:rPr>
              <a:t>Soubor:Chimera</a:t>
            </a:r>
            <a:r>
              <a:rPr lang="cs-CZ" sz="900" dirty="0">
                <a:solidFill>
                  <a:srgbClr val="663300"/>
                </a:solidFill>
              </a:rPr>
              <a:t> Notre Dame Paris.jp. In: </a:t>
            </a:r>
            <a:r>
              <a:rPr lang="cs-CZ" sz="900" i="1" dirty="0" err="1">
                <a:solidFill>
                  <a:srgbClr val="663300"/>
                </a:solidFill>
              </a:rPr>
              <a:t>Wikipedia</a:t>
            </a:r>
            <a:r>
              <a:rPr lang="cs-CZ" sz="900" dirty="0">
                <a:solidFill>
                  <a:srgbClr val="663300"/>
                </a:solidFill>
              </a:rPr>
              <a:t>: </a:t>
            </a:r>
            <a:r>
              <a:rPr lang="cs-CZ" sz="900" i="1" dirty="0" err="1">
                <a:solidFill>
                  <a:srgbClr val="663300"/>
                </a:solidFill>
              </a:rPr>
              <a:t>the</a:t>
            </a:r>
            <a:r>
              <a:rPr lang="cs-CZ" sz="900" i="1" dirty="0">
                <a:solidFill>
                  <a:srgbClr val="663300"/>
                </a:solidFill>
              </a:rPr>
              <a:t> free </a:t>
            </a:r>
            <a:r>
              <a:rPr lang="cs-CZ" sz="900" i="1" dirty="0" err="1">
                <a:solidFill>
                  <a:srgbClr val="663300"/>
                </a:solidFill>
              </a:rPr>
              <a:t>encyclopedia</a:t>
            </a:r>
            <a:r>
              <a:rPr lang="cs-CZ" sz="900" dirty="0">
                <a:solidFill>
                  <a:srgbClr val="663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663300"/>
                </a:solidFill>
              </a:rPr>
              <a:t>Wikimedia</a:t>
            </a:r>
            <a:r>
              <a:rPr lang="cs-CZ" sz="900" dirty="0">
                <a:solidFill>
                  <a:srgbClr val="663300"/>
                </a:solidFill>
              </a:rPr>
              <a:t> </a:t>
            </a:r>
            <a:r>
              <a:rPr lang="cs-CZ" sz="900" dirty="0" err="1">
                <a:solidFill>
                  <a:srgbClr val="663300"/>
                </a:solidFill>
              </a:rPr>
              <a:t>Foundation</a:t>
            </a:r>
            <a:r>
              <a:rPr lang="cs-CZ" sz="900" dirty="0">
                <a:solidFill>
                  <a:srgbClr val="663300"/>
                </a:solidFill>
              </a:rPr>
              <a:t>, 27. 10. 2005, 11:14, 17. 7. 2006, 07:47 [cit. 2012-02-21]. Dostupné z: http://cs.wikipedia.org/wiki/Soubor:Chimera_Notre_Dame_Paris.jpg </a:t>
            </a:r>
            <a:endParaRPr lang="cs-CZ" sz="900" dirty="0" smtClean="0">
              <a:solidFill>
                <a:srgbClr val="663300"/>
              </a:solidFill>
            </a:endParaRPr>
          </a:p>
          <a:p>
            <a:endParaRPr lang="cs-CZ" sz="900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289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316</TotalTime>
  <Words>1623</Words>
  <Application>Microsoft Office PowerPoint</Application>
  <PresentationFormat>Předvádění na obrazovce (4:3)</PresentationFormat>
  <Paragraphs>161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Exekutivní</vt:lpstr>
      <vt:lpstr>Prezentace aplikace PowerPoint</vt:lpstr>
      <vt:lpstr>ANOTACE</vt:lpstr>
      <vt:lpstr>STARÉ ŘECKÉ   BÁJE A POVĚSTI</vt:lpstr>
      <vt:lpstr>O KNIZE</vt:lpstr>
      <vt:lpstr>ŘECKÁ MYTOLOGIE</vt:lpstr>
      <vt:lpstr>BOHOVÉ</vt:lpstr>
      <vt:lpstr>HÁDES</vt:lpstr>
      <vt:lpstr>POSEIDÓN</vt:lpstr>
      <vt:lpstr>ARÉS</vt:lpstr>
      <vt:lpstr>HÉFAISTOS</vt:lpstr>
      <vt:lpstr>APOLLÓN</vt:lpstr>
      <vt:lpstr>AFRODITA</vt:lpstr>
      <vt:lpstr>ATHÉNA</vt:lpstr>
      <vt:lpstr>ARTEMIS</vt:lpstr>
      <vt:lpstr>HRDINOVÉ </vt:lpstr>
      <vt:lpstr>HÉRAKLÉS</vt:lpstr>
      <vt:lpstr>THÉSEUS</vt:lpstr>
      <vt:lpstr>MÝTICKÉ   POSTAVY A   NESTVŮRY</vt:lpstr>
      <vt:lpstr>PEGAS</vt:lpstr>
      <vt:lpstr>FÉNIX</vt:lpstr>
      <vt:lpstr>KENTAUŘI</vt:lpstr>
      <vt:lpstr>NYMFY</vt:lpstr>
      <vt:lpstr>KYKLOPOVÉ</vt:lpstr>
      <vt:lpstr>MEDÚSA</vt:lpstr>
      <vt:lpstr>CHIMÉRA</vt:lpstr>
      <vt:lpstr>POUŽITÉ ZDROJE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ŘECKÉ   BÁJE A POVĚSTI</dc:title>
  <dc:creator>MP</dc:creator>
  <cp:lastModifiedBy>MP</cp:lastModifiedBy>
  <cp:revision>38</cp:revision>
  <dcterms:created xsi:type="dcterms:W3CDTF">2012-02-20T19:26:02Z</dcterms:created>
  <dcterms:modified xsi:type="dcterms:W3CDTF">2012-03-25T15:12:08Z</dcterms:modified>
</cp:coreProperties>
</file>