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7" r:id="rId10"/>
    <p:sldId id="263" r:id="rId11"/>
    <p:sldId id="268" r:id="rId12"/>
    <p:sldId id="265" r:id="rId13"/>
    <p:sldId id="269" r:id="rId14"/>
    <p:sldId id="264" r:id="rId15"/>
    <p:sldId id="271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7A10-1453-4835-BE6B-2856CFA3E1C8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49ED8-2AF7-42AE-91F3-9ABD19AACFE4}" type="slidenum">
              <a:rPr lang="cs-CZ" smtClean="0"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7A10-1453-4835-BE6B-2856CFA3E1C8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49ED8-2AF7-42AE-91F3-9ABD19AACFE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7A10-1453-4835-BE6B-2856CFA3E1C8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49ED8-2AF7-42AE-91F3-9ABD19AACF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7A10-1453-4835-BE6B-2856CFA3E1C8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49ED8-2AF7-42AE-91F3-9ABD19AACF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7A10-1453-4835-BE6B-2856CFA3E1C8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49ED8-2AF7-42AE-91F3-9ABD19AACF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7A10-1453-4835-BE6B-2856CFA3E1C8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49ED8-2AF7-42AE-91F3-9ABD19AACF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7A10-1453-4835-BE6B-2856CFA3E1C8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49ED8-2AF7-42AE-91F3-9ABD19AACF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7A10-1453-4835-BE6B-2856CFA3E1C8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49ED8-2AF7-42AE-91F3-9ABD19AACF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7A10-1453-4835-BE6B-2856CFA3E1C8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49ED8-2AF7-42AE-91F3-9ABD19AACF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7A10-1453-4835-BE6B-2856CFA3E1C8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49ED8-2AF7-42AE-91F3-9ABD19AACF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7A10-1453-4835-BE6B-2856CFA3E1C8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49ED8-2AF7-42AE-91F3-9ABD19AACF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D2087A10-1453-4835-BE6B-2856CFA3E1C8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AE449ED8-2AF7-42AE-91F3-9ABD19AACFE4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5663027"/>
              </p:ext>
            </p:extLst>
          </p:nvPr>
        </p:nvGraphicFramePr>
        <p:xfrm>
          <a:off x="1403648" y="3356992"/>
          <a:ext cx="6522734" cy="15434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Název školy</a:t>
                      </a:r>
                      <a:r>
                        <a:rPr lang="en-US" sz="1100" dirty="0">
                          <a:effectLst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Autor: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Mgr. Petra Pláničková</a:t>
                      </a:r>
                      <a:endParaRPr lang="cs-CZ" sz="1100" dirty="0" smtClean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Název</a:t>
                      </a:r>
                      <a:r>
                        <a:rPr lang="en-US" sz="1100">
                          <a:effectLst/>
                        </a:rPr>
                        <a:t>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VY_32_INOVACE_371_KYTICE</a:t>
                      </a:r>
                      <a:endParaRPr lang="cs-CZ" sz="1100" dirty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Téma</a:t>
                      </a:r>
                      <a:r>
                        <a:rPr lang="en-US" sz="1100">
                          <a:effectLst/>
                        </a:rPr>
                        <a:t>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SBÍRKA KYTICE, K.</a:t>
                      </a:r>
                      <a:r>
                        <a:rPr lang="cs-CZ" sz="1100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 J. ERBEN, CHARAKTERISTIKA, U VYBRANÝCH STRUČNÉ OBSAHY, POKLAD, VODNÍK, POLEDNICE, SVATEBNÍ KOŠILE, ZLATÝ KOLOVRAT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r>
                        <a:rPr lang="en-US" sz="1100" dirty="0">
                          <a:effectLst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</a:rPr>
                        <a:t> 2975</a:t>
                      </a:r>
                      <a:endParaRPr lang="cs-CZ" sz="1100" dirty="0" smtClean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3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637059"/>
            <a:ext cx="3978275" cy="83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041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994122"/>
          </a:xfrm>
        </p:spPr>
        <p:txBody>
          <a:bodyPr/>
          <a:lstStyle/>
          <a:p>
            <a:r>
              <a:rPr lang="cs-CZ" sz="40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sz="4000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je určena žákům 4. tříd jako výkladová hodina </a:t>
            </a:r>
            <a:r>
              <a:rPr lang="cs-CZ" sz="28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Čj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čtení.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Seznámí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s nejznámějším dílem K. J. Erbena a jejich stručnými obsahy. 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každé ukázky se žáci pokusí určit, za co je stihl trest, čím se provinily.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Dokáží popsat stručnou charakteristiku této sbírky.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91107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899592" y="4221088"/>
            <a:ext cx="4392488" cy="1800200"/>
          </a:xfrm>
        </p:spPr>
        <p:txBody>
          <a:bodyPr/>
          <a:lstStyle/>
          <a:p>
            <a:r>
              <a:rPr lang="cs-CZ" sz="9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kytice</a:t>
            </a:r>
            <a:endParaRPr lang="cs-CZ" sz="9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820" y="1412776"/>
            <a:ext cx="2702272" cy="2702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052736"/>
            <a:ext cx="3238041" cy="4468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236566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899592" y="1196752"/>
            <a:ext cx="7200800" cy="2880320"/>
          </a:xfrm>
        </p:spPr>
        <p:txBody>
          <a:bodyPr>
            <a:normAutofit/>
          </a:bodyPr>
          <a:lstStyle/>
          <a:p>
            <a:pPr marL="457200" indent="-45720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Napsal Karel Jaromír Erben.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Jediná sbírka básní, kterou vydal.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Obsahuje 13 balad.</a:t>
            </a:r>
            <a:endParaRPr lang="cs-CZ" sz="32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755576" y="3573016"/>
            <a:ext cx="7772400" cy="2448272"/>
          </a:xfrm>
        </p:spPr>
        <p:txBody>
          <a:bodyPr/>
          <a:lstStyle/>
          <a:p>
            <a:r>
              <a:rPr lang="cs-CZ" sz="6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Kytice z pověstí národních</a:t>
            </a:r>
            <a:endParaRPr lang="cs-CZ" sz="6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140799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115616" y="620688"/>
            <a:ext cx="6984776" cy="3600400"/>
          </a:xfrm>
        </p:spPr>
        <p:txBody>
          <a:bodyPr>
            <a:normAutofit/>
          </a:bodyPr>
          <a:lstStyle/>
          <a:p>
            <a:pPr marL="285750" indent="-28575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hlavních rolích vystupují ženy.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zde rozebírány lidské vztahy (vina, trest).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každým proviněním následuje trest, někdy až nepřiměřený.</a:t>
            </a:r>
            <a:endParaRPr lang="cs-CZ" sz="32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827584" y="4005064"/>
            <a:ext cx="7772400" cy="2190105"/>
          </a:xfrm>
        </p:spPr>
        <p:txBody>
          <a:bodyPr/>
          <a:lstStyle/>
          <a:p>
            <a:r>
              <a:rPr lang="cs-CZ" sz="6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Charakteristika sbírky</a:t>
            </a:r>
            <a:endParaRPr lang="cs-CZ" sz="6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582104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611560" y="620688"/>
            <a:ext cx="8424936" cy="5112568"/>
          </a:xfrm>
        </p:spPr>
        <p:txBody>
          <a:bodyPr>
            <a:normAutofit fontScale="92500"/>
          </a:bodyPr>
          <a:lstStyle/>
          <a:p>
            <a:pPr marL="285750" indent="-28575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Jednou za rok se otevírá skála s pokladem.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Přichází žena s dítětem v náručí.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Propadne kouzlu zlata, dítě odloží a nabírá si bohatství, které nosí domů.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Skála se zavírá i s dítětem uvnitř.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Žena pláče a utíká domů, poklad se mění v kamení.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Celý rok myslí na dítě a po roce běží ke skále.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Skála jí dítě vydá a ženu již nezajímá bohatství.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267744" y="5013176"/>
            <a:ext cx="4248472" cy="1470025"/>
          </a:xfrm>
        </p:spPr>
        <p:txBody>
          <a:bodyPr/>
          <a:lstStyle/>
          <a:p>
            <a:r>
              <a:rPr lang="cs-CZ" sz="6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poklad</a:t>
            </a:r>
            <a:endParaRPr lang="cs-CZ" sz="6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44176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MP\Plocha\pokl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254000"/>
            <a:ext cx="4762500" cy="63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28079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323528" y="404664"/>
            <a:ext cx="8424936" cy="4896544"/>
          </a:xfrm>
        </p:spPr>
        <p:txBody>
          <a:bodyPr>
            <a:normAutofit fontScale="92500" lnSpcReduction="10000"/>
          </a:bodyPr>
          <a:lstStyle/>
          <a:p>
            <a:pPr marL="457200" indent="-45720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Mladá žena se stále modlí za svého mládence, který je již dlouho v cizině.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Modlitby jsou vyslyšeny, v noci přichází.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Nabízí jí svatbu a láká jí ať jde s ním.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Postupně ji donutí odhodit – růženec, křížek…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Až pozdě si všimne, že její milý je již po smrti.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hřbitově se před ním ukrývá v márnici.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Teprve kokrhání jí zachraňuje před mrtvým, který  je tam zavřený s ní.</a:t>
            </a:r>
            <a:endParaRPr lang="cs-CZ" sz="32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899592" y="4941168"/>
            <a:ext cx="7772400" cy="1470025"/>
          </a:xfrm>
        </p:spPr>
        <p:txBody>
          <a:bodyPr/>
          <a:lstStyle/>
          <a:p>
            <a:r>
              <a:rPr lang="cs-CZ" sz="6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Svatební košile</a:t>
            </a:r>
            <a:endParaRPr lang="cs-CZ" sz="6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78436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MP\Plocha\svat. koši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254000"/>
            <a:ext cx="4762500" cy="63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94287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547664" y="4653136"/>
            <a:ext cx="5832648" cy="1470025"/>
          </a:xfrm>
        </p:spPr>
        <p:txBody>
          <a:bodyPr/>
          <a:lstStyle/>
          <a:p>
            <a:r>
              <a:rPr lang="cs-CZ" sz="6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polednice</a:t>
            </a:r>
            <a:endParaRPr lang="cs-CZ" sz="6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611560" y="404664"/>
            <a:ext cx="7632848" cy="4608512"/>
          </a:xfrm>
        </p:spPr>
        <p:txBody>
          <a:bodyPr>
            <a:normAutofit fontScale="92500" lnSpcReduction="10000"/>
          </a:bodyPr>
          <a:lstStyle/>
          <a:p>
            <a:pPr marL="285750" indent="-28575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Matka vaří pro svého manžela oběd.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Nijak nemůže zabavit a utišit své zlobivé dítě.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zbrklosti na něj zavolá polednici.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Najednou polednice opravdu přichází.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Matka jí své dítě nechce vydat a pevně jej tiskne k sobě.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Padne dvanáctá hodina, otec vchází do dveří.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Ženu zachraňuje, avšak dítě je udušené.</a:t>
            </a:r>
          </a:p>
          <a:p>
            <a:pPr marL="285750" indent="-285750" algn="l">
              <a:buFont typeface="Wingdings" pitchFamily="2" charset="2"/>
              <a:buChar char="§"/>
            </a:pPr>
            <a:endParaRPr lang="cs-CZ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02816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MP\Plocha\poledni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254000"/>
            <a:ext cx="4762500" cy="63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681121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323528" y="332656"/>
            <a:ext cx="8496944" cy="5378152"/>
          </a:xfrm>
        </p:spPr>
        <p:txBody>
          <a:bodyPr>
            <a:normAutofit fontScale="92500" lnSpcReduction="10000"/>
          </a:bodyPr>
          <a:lstStyle/>
          <a:p>
            <a:pPr marL="457200" indent="-457200" algn="l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Král zabloudí na lovu až ke krásné dívce (Dora), kterou si chce vzít za ženu.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Zlá macecha mu nastrčí svou vlastní dceru.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Doru zabijí v lese, nechají si kusy jejího těla a král si vezme nepravou.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čase odjíždí do boje a chce, aby žena pilně předla.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tařeček mění kusy těla dívky, za zlatý kolovrat, ty pak složí a oživí Doru živou vodou.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Král přijíždí a chce od ženy ukázat jak předla. 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Zlatý kolovrat vyzradí jejich zlé tajemství.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Král si dívku vezme a jim oplatí co udělaly Doře.</a:t>
            </a:r>
          </a:p>
          <a:p>
            <a:pPr marL="457200" indent="-457200" algn="l">
              <a:buFont typeface="Wingdings" pitchFamily="2" charset="2"/>
              <a:buChar char="§"/>
            </a:pPr>
            <a:endParaRPr lang="cs-CZ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827584" y="5373216"/>
            <a:ext cx="7772400" cy="1132185"/>
          </a:xfrm>
        </p:spPr>
        <p:txBody>
          <a:bodyPr/>
          <a:lstStyle/>
          <a:p>
            <a:pPr algn="l"/>
            <a:r>
              <a:rPr lang="cs-CZ" sz="6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Zlatý kolovrat</a:t>
            </a:r>
            <a:endParaRPr lang="cs-CZ" sz="6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632545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MP\Plocha\kolovr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254000"/>
            <a:ext cx="4762500" cy="63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017358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323528" y="332656"/>
            <a:ext cx="8496944" cy="5544616"/>
          </a:xfrm>
        </p:spPr>
        <p:txBody>
          <a:bodyPr>
            <a:normAutofit lnSpcReduction="10000"/>
          </a:bodyPr>
          <a:lstStyle/>
          <a:p>
            <a:pPr marL="457200" indent="-457200" algn="l">
              <a:buFont typeface="Wingdings" pitchFamily="2" charset="2"/>
              <a:buChar char="§"/>
            </a:pPr>
            <a:r>
              <a:rPr lang="cs-CZ" sz="3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Matka dcerku varuje, aby nechodila k jezeru, že měla zlý sen.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3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Dcera nedbá rady matky a </a:t>
            </a:r>
            <a:r>
              <a:rPr lang="cs-CZ" sz="3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3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odník jí stáhne pod hladinu.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3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svatbě mají syna, ale dceři se stýská.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3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Prosí vodníka, aby směla navštívit matičku.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3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Nakonec svolí, ale dítě musí nechat v jezeře.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3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Vodník volá ženu domů, ale matka ji zamkne.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cs-CZ" sz="3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 přinést dítě. To vodník splní, bohužel dítě je bez hlavičky.</a:t>
            </a:r>
          </a:p>
          <a:p>
            <a:pPr marL="457200" indent="-457200">
              <a:buFont typeface="Wingdings" pitchFamily="2" charset="2"/>
              <a:buChar char="§"/>
            </a:pPr>
            <a:endParaRPr lang="cs-CZ" sz="32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2339752" y="4941168"/>
            <a:ext cx="4392488" cy="1470025"/>
          </a:xfrm>
        </p:spPr>
        <p:txBody>
          <a:bodyPr/>
          <a:lstStyle/>
          <a:p>
            <a:r>
              <a:rPr lang="cs-CZ" sz="6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vodník</a:t>
            </a:r>
            <a:endParaRPr lang="cs-CZ" sz="6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460312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MP\Plocha\vodní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254000"/>
            <a:ext cx="4762500" cy="63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548756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476673"/>
            <a:ext cx="7772400" cy="86409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36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19200" y="1484784"/>
            <a:ext cx="6400800" cy="4154016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r>
              <a:rPr lang="cs-CZ" sz="900" b="1" dirty="0">
                <a:solidFill>
                  <a:schemeClr val="bg2"/>
                </a:solidFill>
              </a:rPr>
              <a:t>Program Microsoft Office 2010 </a:t>
            </a:r>
            <a:endParaRPr lang="cs-CZ" sz="900" b="1" dirty="0" smtClean="0">
              <a:solidFill>
                <a:schemeClr val="bg2"/>
              </a:solidFill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900" dirty="0" err="1">
                <a:solidFill>
                  <a:schemeClr val="bg2">
                    <a:lumMod val="50000"/>
                  </a:schemeClr>
                </a:solidFill>
              </a:rPr>
              <a:t>Soubor:Jan</a:t>
            </a:r>
            <a:r>
              <a:rPr lang="cs-CZ" sz="900" dirty="0">
                <a:solidFill>
                  <a:schemeClr val="bg2">
                    <a:lumMod val="50000"/>
                  </a:schemeClr>
                </a:solidFill>
              </a:rPr>
              <a:t> Vilímek - Karel Jaromír Erben.jpg Skočit na: Navigace, Hledání. In: </a:t>
            </a:r>
            <a:r>
              <a:rPr lang="cs-CZ" sz="900" i="1" dirty="0" err="1">
                <a:solidFill>
                  <a:schemeClr val="bg2">
                    <a:lumMod val="50000"/>
                  </a:schemeClr>
                </a:solidFill>
              </a:rPr>
              <a:t>Wikipedia</a:t>
            </a:r>
            <a:r>
              <a:rPr lang="cs-CZ" sz="900" dirty="0">
                <a:solidFill>
                  <a:schemeClr val="bg2">
                    <a:lumMod val="50000"/>
                  </a:schemeClr>
                </a:solidFill>
              </a:rPr>
              <a:t>: </a:t>
            </a:r>
            <a:r>
              <a:rPr lang="cs-CZ" sz="900" i="1" dirty="0" err="1">
                <a:solidFill>
                  <a:schemeClr val="bg2">
                    <a:lumMod val="50000"/>
                  </a:schemeClr>
                </a:solidFill>
              </a:rPr>
              <a:t>the</a:t>
            </a:r>
            <a:r>
              <a:rPr lang="cs-CZ" sz="900" i="1" dirty="0">
                <a:solidFill>
                  <a:schemeClr val="bg2">
                    <a:lumMod val="50000"/>
                  </a:schemeClr>
                </a:solidFill>
              </a:rPr>
              <a:t> free </a:t>
            </a:r>
            <a:r>
              <a:rPr lang="cs-CZ" sz="900" i="1" dirty="0" err="1">
                <a:solidFill>
                  <a:schemeClr val="bg2">
                    <a:lumMod val="50000"/>
                  </a:schemeClr>
                </a:solidFill>
              </a:rPr>
              <a:t>encyclopedia</a:t>
            </a:r>
            <a:r>
              <a:rPr lang="cs-CZ" sz="900" dirty="0">
                <a:solidFill>
                  <a:schemeClr val="bg2">
                    <a:lumMod val="50000"/>
                  </a:schemeClr>
                </a:solidFill>
              </a:rPr>
              <a:t> [online]. San Francisco (CA): </a:t>
            </a:r>
            <a:r>
              <a:rPr lang="cs-CZ" sz="900" dirty="0" err="1">
                <a:solidFill>
                  <a:schemeClr val="bg2">
                    <a:lumMod val="50000"/>
                  </a:schemeClr>
                </a:solidFill>
              </a:rPr>
              <a:t>Wikimedia</a:t>
            </a:r>
            <a:r>
              <a:rPr lang="cs-CZ" sz="9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900" dirty="0" err="1">
                <a:solidFill>
                  <a:schemeClr val="bg2">
                    <a:lumMod val="50000"/>
                  </a:schemeClr>
                </a:solidFill>
              </a:rPr>
              <a:t>Foundation</a:t>
            </a:r>
            <a:r>
              <a:rPr lang="cs-CZ" sz="900" dirty="0">
                <a:solidFill>
                  <a:schemeClr val="bg2">
                    <a:lumMod val="50000"/>
                  </a:schemeClr>
                </a:solidFill>
              </a:rPr>
              <a:t>, 15. 1. 2009, 12:18 [cit. 2012-03-25]. Dostupné z: http://cs.wikipedia.org/wiki/Soubor:Jan_Vil%C3%ADmek_-_Karel_Jarom%C3%ADr_Erben.jpg </a:t>
            </a:r>
            <a:endParaRPr lang="cs-CZ" sz="9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900" b="1" dirty="0" smtClean="0">
                <a:solidFill>
                  <a:schemeClr val="bg2"/>
                </a:solidFill>
              </a:rPr>
              <a:t>Vlastní zdroje: kniha K. J. Erben: Kytice z pověstí národních, rok vydání 1937</a:t>
            </a:r>
            <a:endParaRPr lang="cs-CZ" sz="9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884649"/>
      </p:ext>
    </p:extLst>
  </p:cSld>
  <p:clrMapOvr>
    <a:masterClrMapping/>
  </p:clrMapOvr>
</p:sld>
</file>

<file path=ppt/theme/theme1.xml><?xml version="1.0" encoding="utf-8"?>
<a:theme xmlns:a="http://schemas.openxmlformats.org/drawingml/2006/main" name="Horizont">
  <a:themeElements>
    <a:clrScheme name="Vlastní 21">
      <a:dk1>
        <a:srgbClr val="C89C00"/>
      </a:dk1>
      <a:lt1>
        <a:srgbClr val="FAC25A"/>
      </a:lt1>
      <a:dk2>
        <a:srgbClr val="6F4902"/>
      </a:dk2>
      <a:lt2>
        <a:srgbClr val="BDE296"/>
      </a:lt2>
      <a:accent1>
        <a:srgbClr val="B83D68"/>
      </a:accent1>
      <a:accent2>
        <a:srgbClr val="B14C1D"/>
      </a:accent2>
      <a:accent3>
        <a:srgbClr val="DE9306"/>
      </a:accent3>
      <a:accent4>
        <a:srgbClr val="F9B639"/>
      </a:accent4>
      <a:accent5>
        <a:srgbClr val="FFCA0C"/>
      </a:accent5>
      <a:accent6>
        <a:srgbClr val="FA8D3D"/>
      </a:accent6>
      <a:hlink>
        <a:srgbClr val="FFDE66"/>
      </a:hlink>
      <a:folHlink>
        <a:srgbClr val="6F4902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105</TotalTime>
  <Words>589</Words>
  <Application>Microsoft Office PowerPoint</Application>
  <PresentationFormat>Předvádění na obrazovce (4:3)</PresentationFormat>
  <Paragraphs>69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Horizont</vt:lpstr>
      <vt:lpstr>Prezentace aplikace PowerPoint</vt:lpstr>
      <vt:lpstr>anotace</vt:lpstr>
      <vt:lpstr>kytice</vt:lpstr>
      <vt:lpstr>Kytice z pověstí národních</vt:lpstr>
      <vt:lpstr>Charakteristika sbírky</vt:lpstr>
      <vt:lpstr>poklad</vt:lpstr>
      <vt:lpstr>Prezentace aplikace PowerPoint</vt:lpstr>
      <vt:lpstr>Svatební košile</vt:lpstr>
      <vt:lpstr>Prezentace aplikace PowerPoint</vt:lpstr>
      <vt:lpstr>polednice</vt:lpstr>
      <vt:lpstr>Prezentace aplikace PowerPoint</vt:lpstr>
      <vt:lpstr>Zlatý kolovrat</vt:lpstr>
      <vt:lpstr>Prezentace aplikace PowerPoint</vt:lpstr>
      <vt:lpstr>vodník</vt:lpstr>
      <vt:lpstr>Prezentace aplikace PowerPoint</vt:lpstr>
      <vt:lpstr>POUŽITÉ 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MP</dc:creator>
  <cp:lastModifiedBy>MP</cp:lastModifiedBy>
  <cp:revision>13</cp:revision>
  <dcterms:created xsi:type="dcterms:W3CDTF">2012-02-08T20:50:15Z</dcterms:created>
  <dcterms:modified xsi:type="dcterms:W3CDTF">2012-03-25T15:29:00Z</dcterms:modified>
</cp:coreProperties>
</file>