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9" r:id="rId3"/>
    <p:sldId id="256" r:id="rId4"/>
    <p:sldId id="261" r:id="rId5"/>
    <p:sldId id="257" r:id="rId6"/>
    <p:sldId id="263" r:id="rId7"/>
    <p:sldId id="262" r:id="rId8"/>
    <p:sldId id="258" r:id="rId9"/>
    <p:sldId id="264" r:id="rId10"/>
    <p:sldId id="265" r:id="rId11"/>
    <p:sldId id="259" r:id="rId12"/>
    <p:sldId id="266" r:id="rId13"/>
    <p:sldId id="267" r:id="rId14"/>
    <p:sldId id="260" r:id="rId15"/>
    <p:sldId id="268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4ED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1" autoAdjust="0"/>
  </p:normalViewPr>
  <p:slideViewPr>
    <p:cSldViewPr>
      <p:cViewPr>
        <p:scale>
          <a:sx n="77" d="100"/>
          <a:sy n="77" d="100"/>
        </p:scale>
        <p:origin x="-116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EEE4A3-1BEB-41C1-8126-A1290D9D37E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49E3912-C096-412E-8BD9-F603F88CCF0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6.emf"/><Relationship Id="rId4" Type="http://schemas.openxmlformats.org/officeDocument/2006/relationships/package" Target="../embeddings/Microsoft_Word_Document1.docx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40768"/>
            <a:ext cx="549949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4976"/>
              </p:ext>
            </p:extLst>
          </p:nvPr>
        </p:nvGraphicFramePr>
        <p:xfrm>
          <a:off x="1547664" y="3645024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VY_32_INOVACE_372_VZORY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RODU MUŽSKÉHO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PÁN, HRAD, MUŽ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STROJ, VYHLEDÁVÁNÍ,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ODŮVODŇOVÁNÍ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40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opakování, procvičování v hodině Čj.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upevní a procvičí učivo.</a:t>
            </a:r>
          </a:p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každému snímku 4, 7, 10 a 13: popisují jednotlivý vzor.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Snímky 5, 8, 11 a 14: vymýšlí příklady k daným vzorů.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snímcích 6, 9, 12 a 15: vyhledávají vzory a zapisují do připraveného pracovního listu, který je na konci prezentace. Potom společně odůvodňují a kontrolují.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27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556792"/>
            <a:ext cx="8208912" cy="2738182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tx2">
                    <a:lumMod val="50000"/>
                  </a:schemeClr>
                </a:solidFill>
              </a:rPr>
              <a:t>Vzory rodu mužského</a:t>
            </a:r>
            <a:endParaRPr lang="cs-CZ" sz="7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20973264">
            <a:off x="1846208" y="871747"/>
            <a:ext cx="16685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pán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728464">
            <a:off x="5566458" y="4759961"/>
            <a:ext cx="18667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1366913">
            <a:off x="2129595" y="4976018"/>
            <a:ext cx="1822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muž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 rot="987141">
            <a:off x="5346418" y="942966"/>
            <a:ext cx="20872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97820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23528" y="116632"/>
            <a:ext cx="8229600" cy="1512167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2">
                    <a:lumMod val="50000"/>
                  </a:schemeClr>
                </a:solidFill>
              </a:rPr>
              <a:t>VZOR PÁN</a:t>
            </a:r>
            <a:endParaRPr lang="cs-CZ" sz="7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555776" y="1844824"/>
            <a:ext cx="6264696" cy="47525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rod mužský: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životný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3. a 6. pádě čísla jednotného:</a:t>
            </a:r>
          </a:p>
          <a:p>
            <a:r>
              <a:rPr lang="cs-CZ" sz="3200" b="1" dirty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oncovka –</a:t>
            </a:r>
            <a:r>
              <a:rPr lang="cs-CZ" sz="3200" b="1" dirty="0" err="1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</a:t>
            </a:r>
            <a:endParaRPr lang="cs-CZ" sz="3200" b="1" dirty="0" smtClean="0">
              <a:solidFill>
                <a:srgbClr val="B4ED2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1. a 5. pádě čísla množného:</a:t>
            </a:r>
          </a:p>
          <a:p>
            <a:r>
              <a:rPr lang="cs-CZ" sz="3200" b="1" dirty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ěkké –i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4. a 7. pádě čísla množného:</a:t>
            </a:r>
          </a:p>
          <a:p>
            <a:r>
              <a:rPr lang="cs-CZ" sz="3200" b="1" dirty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vrdé -y</a:t>
            </a:r>
          </a:p>
          <a:p>
            <a:pPr algn="l"/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 descr="C:\Users\profesor\AppData\Local\Microsoft\Windows\Temporary Internet Files\Content.IE5\ABUV2PSE\MC900360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3"/>
            <a:ext cx="2592288" cy="44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58856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631125"/>
            <a:ext cx="7139136" cy="1872208"/>
          </a:xfrm>
        </p:spPr>
        <p:txBody>
          <a:bodyPr>
            <a:noAutofit/>
          </a:bodyPr>
          <a:lstStyle/>
          <a:p>
            <a:pPr marL="137160" indent="0" algn="ctr">
              <a:buNone/>
            </a:pPr>
            <a:r>
              <a:rPr lang="cs-CZ" sz="66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6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án bez pána jako:</a:t>
            </a:r>
            <a:endParaRPr lang="cs-CZ" sz="66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rofesor\AppData\Local\Microsoft\Windows\Temporary Internet Files\Content.IE5\ABUV2PSE\MC9004238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47083"/>
            <a:ext cx="3068290" cy="266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QGCCT0YK\MC9004380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73016"/>
            <a:ext cx="2931772" cy="293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2952329" cy="237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fesor\AppData\Local\Microsoft\Windows\Temporary Internet Files\Content.IE5\I9CH5SEJ\MC9003323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98" y="404664"/>
            <a:ext cx="3096344" cy="222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7125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88640"/>
            <a:ext cx="7776864" cy="2160240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Vyber pouze vzor pán</a:t>
            </a:r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2564904"/>
            <a:ext cx="4176464" cy="40324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lese, lvi, pod ubrusy, k cíli, se psy, plazi, k učiteli, na drápech, o koni, sousedovi, do dolů, drahokamy, meči, pro ptáčky, se sněhuláky, při lovu,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Dvojitá vlna 5"/>
          <p:cNvSpPr/>
          <p:nvPr/>
        </p:nvSpPr>
        <p:spPr>
          <a:xfrm rot="16200000">
            <a:off x="4680012" y="2312875"/>
            <a:ext cx="4392488" cy="4032448"/>
          </a:xfrm>
          <a:prstGeom prst="doubleWave">
            <a:avLst/>
          </a:prstGeom>
          <a:solidFill>
            <a:schemeClr val="tx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45160" y="4534026"/>
            <a:ext cx="4972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lvi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48551" y="5151099"/>
            <a:ext cx="768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74730" y="3762111"/>
            <a:ext cx="1367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sousedovi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62603" y="2904334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ptáček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08264" y="5517232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sněhulák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2473636"/>
            <a:ext cx="5405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psi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16207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8229600" cy="1468760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2">
                    <a:lumMod val="50000"/>
                  </a:schemeClr>
                </a:solidFill>
              </a:rPr>
              <a:t>VZOR HRAD</a:t>
            </a:r>
            <a:endParaRPr lang="cs-CZ" sz="7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25404" y="2285763"/>
            <a:ext cx="4680520" cy="4248472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rod mužský: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neživotný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vzor: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tvrdý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Výjimka: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6. pádě čísla množného je koncovka -</a:t>
            </a:r>
            <a:r>
              <a:rPr lang="cs-CZ" sz="3200" b="1" dirty="0" err="1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ích</a:t>
            </a:r>
            <a:endParaRPr lang="cs-CZ" sz="3200" b="1" dirty="0" smtClean="0">
              <a:solidFill>
                <a:srgbClr val="B4ED2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profesor\AppData\Local\Microsoft\Windows\Temporary Internet Files\Content.IE5\127AJ74V\MC900415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5763"/>
            <a:ext cx="4211960" cy="34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0137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949219"/>
            <a:ext cx="6624736" cy="2063957"/>
          </a:xfrm>
        </p:spPr>
        <p:txBody>
          <a:bodyPr>
            <a:normAutofit lnSpcReduction="10000"/>
          </a:bodyPr>
          <a:lstStyle/>
          <a:p>
            <a:pPr marL="137160" indent="0" algn="ctr">
              <a:buNone/>
            </a:pPr>
            <a:r>
              <a:rPr lang="cs-CZ" sz="66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6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 bez hradu jako:</a:t>
            </a:r>
            <a:endParaRPr lang="cs-CZ" sz="66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rofesor\AppData\Local\Microsoft\Windows\Temporary Internet Files\Content.IE5\I9CH5SEJ\MC900423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6380"/>
            <a:ext cx="2507655" cy="287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fesor\AppData\Local\Microsoft\Windows\Temporary Internet Files\Content.IE5\I9CH5SEJ\MC9004418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81128"/>
            <a:ext cx="2395534" cy="207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QGCCT0YK\MC9002336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75995"/>
            <a:ext cx="2546719" cy="2410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ABUV2PSE\MC9002958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58" y="3933056"/>
            <a:ext cx="2704856" cy="215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fesor\AppData\Local\Microsoft\Windows\Temporary Internet Files\Content.IE5\127AJ74V\MC9002329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450" y="4178811"/>
            <a:ext cx="2861486" cy="210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ofesor\AppData\Local\Microsoft\Windows\Temporary Internet Files\Content.IE5\ABUV2PSE\MC9003183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075" y="1124744"/>
            <a:ext cx="2906374" cy="135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5609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60026"/>
            <a:ext cx="8291264" cy="1828800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Vyber pouze vzor hrad</a:t>
            </a:r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2354808"/>
            <a:ext cx="4320480" cy="417646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orly, zobáky, o králi, v pytli, na březích, chlapci, za pávy, klíče, pod topoly, mezi červy, v močálech, mroži, do hotelu, o pejskovi, s plevelem, v příkopě,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zpoždění 3"/>
          <p:cNvSpPr/>
          <p:nvPr/>
        </p:nvSpPr>
        <p:spPr>
          <a:xfrm rot="16200000">
            <a:off x="4572000" y="2420888"/>
            <a:ext cx="4320480" cy="3888432"/>
          </a:xfrm>
          <a:prstGeom prst="flowChartDelay">
            <a:avLst/>
          </a:prstGeom>
          <a:solidFill>
            <a:schemeClr val="tx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255185" y="2702056"/>
            <a:ext cx="8819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močál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18096" y="3787036"/>
            <a:ext cx="898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zobák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09292" y="3804548"/>
            <a:ext cx="9829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příkop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28333" y="4610289"/>
            <a:ext cx="782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09292" y="5425256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břeh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18096" y="5805264"/>
            <a:ext cx="797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9289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1540768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2">
                    <a:lumMod val="50000"/>
                  </a:schemeClr>
                </a:solidFill>
              </a:rPr>
              <a:t>VZOR MU</a:t>
            </a:r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</a:rPr>
              <a:t>Ž</a:t>
            </a:r>
            <a:endParaRPr lang="cs-CZ" sz="6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1880" y="2780928"/>
            <a:ext cx="5392688" cy="381642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rod mužský: 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životný</a:t>
            </a:r>
          </a:p>
          <a:p>
            <a:endParaRPr lang="cs-CZ" sz="3200" b="1" dirty="0" smtClean="0">
              <a:solidFill>
                <a:srgbClr val="B4ED2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vzor: 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měkký</a:t>
            </a:r>
            <a:endParaRPr lang="cs-CZ" sz="3200" b="1" dirty="0">
              <a:solidFill>
                <a:srgbClr val="B4ED2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3774105" cy="3488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40607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29670"/>
            <a:ext cx="7103640" cy="279432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Muž bez muže jako:</a:t>
            </a:r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profesor\Local Settings\Temporary Internet Files\Content.IE5\2V6I1P9X\MC900235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231694"/>
            <a:ext cx="2749121" cy="222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ofesor\Local Settings\Temporary Internet Files\Content.IE5\2V6I1P9X\MC9003435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48" y="1985467"/>
            <a:ext cx="2436660" cy="471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7SVVMLP3\MC9003590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017" y="3584349"/>
            <a:ext cx="3296552" cy="288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profesor\Local Settings\Temporary Internet Files\Content.IE5\QT3M48QX\MC9004303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2976"/>
            <a:ext cx="1948805" cy="297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1455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7560840" cy="2044824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Vyber pouze vzor muž</a:t>
            </a:r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2348880"/>
            <a:ext cx="4680520" cy="424847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holuby, s přáteli, nad časopisem, mezi lovci, dopisy, v koši, o králíkovi, ostrovy, za srncem, ke cvičiteli, v jeteli, v kroji, vlci, mezi mroži, pod trámem, jestřábi, písaři,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příprava 3"/>
          <p:cNvSpPr/>
          <p:nvPr/>
        </p:nvSpPr>
        <p:spPr>
          <a:xfrm>
            <a:off x="4734272" y="2276872"/>
            <a:ext cx="4283968" cy="4176464"/>
          </a:xfrm>
          <a:prstGeom prst="flowChartPreparation">
            <a:avLst/>
          </a:prstGeom>
          <a:solidFill>
            <a:schemeClr val="tx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2702056"/>
            <a:ext cx="782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mrož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31528" y="3371088"/>
            <a:ext cx="768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písař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4357" y="3717032"/>
            <a:ext cx="797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lovec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55184" y="4509120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53371" y="5189130"/>
            <a:ext cx="10230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cvičitel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78012" y="5589240"/>
            <a:ext cx="797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srnec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57109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764704"/>
            <a:ext cx="8229600" cy="161277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</a:rPr>
              <a:t>VZOR STROJ</a:t>
            </a:r>
            <a:endParaRPr lang="cs-CZ" sz="6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41444" y="2636912"/>
            <a:ext cx="4248472" cy="352839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rod mužský: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neživotný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vzor: </a:t>
            </a:r>
          </a:p>
          <a:p>
            <a:r>
              <a:rPr lang="cs-CZ" sz="3200" b="1" dirty="0" smtClean="0">
                <a:solidFill>
                  <a:srgbClr val="B4ED2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měkký</a:t>
            </a: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B4ED2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4536504" cy="2696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6448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70729"/>
            <a:ext cx="8229600" cy="2287871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Stroj bez stroje jako:</a:t>
            </a:r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profesor\Local Settings\Temporary Internet Files\Content.IE5\QT3M48QX\MC900084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7984">
            <a:off x="5482368" y="516189"/>
            <a:ext cx="2588270" cy="147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ofesor\Local Settings\Temporary Internet Files\Content.IE5\2WCR1T0A\MC900345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70788">
            <a:off x="3885667" y="3848640"/>
            <a:ext cx="1559383" cy="247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profesor\Local Settings\Temporary Internet Files\Content.IE5\2WCR1T0A\MC900413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82885"/>
            <a:ext cx="2784019" cy="1742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ofesor\Local Settings\Temporary Internet Files\Content.IE5\QT3M48QX\MC9002381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16240">
            <a:off x="5567983" y="3684203"/>
            <a:ext cx="3183546" cy="224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7SVVMLP3\MC9003521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49196"/>
            <a:ext cx="2570158" cy="318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9339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91264" cy="2016224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Vyber pouze vzor stroj</a:t>
            </a:r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2564904"/>
            <a:ext cx="4464496" cy="4089566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ybáři, na voze, v kotli, se zuby, na vrcholy, od plevele, vojáci, obrazy, k bratrovi, na čtverci, pod košem, do domu, k princi, na kašel, k veliteli, v jitroceli, 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okument 3"/>
          <p:cNvSpPr/>
          <p:nvPr/>
        </p:nvSpPr>
        <p:spPr>
          <a:xfrm rot="5400000">
            <a:off x="4484464" y="2384884"/>
            <a:ext cx="4464496" cy="3960440"/>
          </a:xfrm>
          <a:prstGeom prst="flowChartDocument">
            <a:avLst/>
          </a:prstGeom>
          <a:solidFill>
            <a:schemeClr val="tx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30555" y="3371088"/>
            <a:ext cx="910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plevel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13724" y="3783196"/>
            <a:ext cx="9957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32632" y="4538533"/>
            <a:ext cx="782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kotel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83509" y="5873301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jitrocel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3928" y="5661248"/>
            <a:ext cx="5982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koš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6711" y="2622541"/>
            <a:ext cx="797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8744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8237916"/>
              </p:ext>
            </p:extLst>
          </p:nvPr>
        </p:nvGraphicFramePr>
        <p:xfrm>
          <a:off x="2267744" y="332656"/>
          <a:ext cx="4361316" cy="6104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6817815" imgH="9540805" progId="Word.Document.12">
                  <p:embed/>
                </p:oleObj>
              </mc:Choice>
              <mc:Fallback>
                <p:oleObj name="Dokument" r:id="rId4" imgW="6817815" imgH="95408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67744" y="332656"/>
                        <a:ext cx="4361316" cy="61044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7871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09600"/>
            <a:ext cx="8003232" cy="1828800"/>
          </a:xfrm>
        </p:spPr>
        <p:txBody>
          <a:bodyPr/>
          <a:lstStyle/>
          <a:p>
            <a:r>
              <a:rPr lang="cs-CZ" sz="6600" dirty="0" smtClean="0">
                <a:solidFill>
                  <a:srgbClr val="B4ED27"/>
                </a:solidFill>
              </a:rPr>
              <a:t>POUŽITÉ ZDROJE</a:t>
            </a:r>
            <a:endParaRPr lang="cs-CZ" sz="6600" dirty="0">
              <a:solidFill>
                <a:srgbClr val="B4ED27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2996952"/>
            <a:ext cx="7086600" cy="1509712"/>
          </a:xfrm>
        </p:spPr>
        <p:txBody>
          <a:bodyPr/>
          <a:lstStyle/>
          <a:p>
            <a:r>
              <a:rPr lang="cs-CZ" b="1" dirty="0">
                <a:solidFill>
                  <a:srgbClr val="FFC000"/>
                </a:solidFill>
              </a:rPr>
              <a:t>Program Microsoft Office 2010</a:t>
            </a:r>
          </a:p>
          <a:p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5470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147</TotalTime>
  <Words>448</Words>
  <Application>Microsoft Office PowerPoint</Application>
  <PresentationFormat>Předvádění na obrazovce (4:3)</PresentationFormat>
  <Paragraphs>86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Vrchol</vt:lpstr>
      <vt:lpstr>Dokument</vt:lpstr>
      <vt:lpstr>Prezentace aplikace PowerPoint</vt:lpstr>
      <vt:lpstr>ANOTACE</vt:lpstr>
      <vt:lpstr>Vzory rodu mužského</vt:lpstr>
      <vt:lpstr>VZOR PÁN</vt:lpstr>
      <vt:lpstr>Prezentace aplikace PowerPoint</vt:lpstr>
      <vt:lpstr>Vyber pouze vzor pán</vt:lpstr>
      <vt:lpstr>VZOR HRAD</vt:lpstr>
      <vt:lpstr>Prezentace aplikace PowerPoint</vt:lpstr>
      <vt:lpstr>Vyber pouze vzor hrad</vt:lpstr>
      <vt:lpstr>VZOR MUŽ</vt:lpstr>
      <vt:lpstr>Muž bez muže jako:</vt:lpstr>
      <vt:lpstr>Vyber pouze vzor muž</vt:lpstr>
      <vt:lpstr>VZOR STROJ</vt:lpstr>
      <vt:lpstr>Stroj bez stroje jako:</vt:lpstr>
      <vt:lpstr>Vyber pouze vzor stroj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23</cp:revision>
  <dcterms:created xsi:type="dcterms:W3CDTF">2012-03-27T12:49:21Z</dcterms:created>
  <dcterms:modified xsi:type="dcterms:W3CDTF">2013-12-10T18:19:42Z</dcterms:modified>
</cp:coreProperties>
</file>