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8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FF6DFF"/>
    <a:srgbClr val="FF7D7D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568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514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771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451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728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643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274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754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734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87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552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2517A-FE4A-486C-A047-D626C3CD5E7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7B14E-5F6E-4440-95B5-2EC0A8B556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505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Význam slov - procvičování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VY_32_INOVACE_1B_16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projektu: CZ.1.07/1.5.00/34.1056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827584" y="4581128"/>
            <a:ext cx="7488832" cy="1577340"/>
          </a:xfrm>
          <a:prstGeom prst="rect">
            <a:avLst/>
          </a:prstGeom>
        </p:spPr>
        <p:txBody>
          <a:bodyPr vert="horz" lIns="82296" tIns="41148" rIns="82296" bIns="41148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Sada 2</a:t>
            </a: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Jazyková komunikace</a:t>
            </a: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sz="2000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27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085457"/>
              </p:ext>
            </p:extLst>
          </p:nvPr>
        </p:nvGraphicFramePr>
        <p:xfrm>
          <a:off x="251520" y="1844824"/>
          <a:ext cx="8641103" cy="3954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872208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300" dirty="0" smtClean="0"/>
                        <a:t>Tento digitální učební materiál je určen</a:t>
                      </a:r>
                      <a:r>
                        <a:rPr lang="cs-CZ" sz="1300" baseline="0" dirty="0" smtClean="0"/>
                        <a:t> k procvičování významu slov. Úkolem žáků je nejprve ve skupině slov vyhledat a pomocí skrytého pera označit právě to, které se k ostatním nehodí. Druhým úkolem žáků je spojit čarou obrázky se slovy, které k nim významově náleží (př.  pes – štěká). V další úloze by žáci měli tvořit významově správné věty. Z nabídky možností mají vybrat tu správnou a kliknout na ni. Pakliže kliknou na nesprávnou variantu, dojde k jejímu zmizení a nabídka možností se zužuje. Následuje aktivita, při níž mají žáci rozdělit slova do příslušných skupin. Pro tuto aktivitu je zapotřebí vypnout prezentaci a vrátit se do pracovního prostředí, aby bylo možné pohybovat s objekty. Poslední úkol je také zapotřebí řešit v pracovním prostředí – žáci mají za úkol doplnit věty správnými tvary slova panenka.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852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Říjen 2013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Mentální retardace,</a:t>
                      </a:r>
                      <a:r>
                        <a:rPr lang="cs-CZ" sz="1300" baseline="0" dirty="0" smtClean="0"/>
                        <a:t> Poruchy autistického spektra,  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0169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Český</a:t>
                      </a:r>
                      <a:r>
                        <a:rPr lang="cs-CZ" sz="1300" baseline="0" dirty="0" smtClean="0"/>
                        <a:t> jazyk a literatura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Praktická škola jednoletá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697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4333" y="260648"/>
            <a:ext cx="5371279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NAJDI V KAŽDÉM ŘÁDKU SLOVO,</a:t>
            </a:r>
          </a:p>
          <a:p>
            <a:r>
              <a:rPr lang="cs-CZ" sz="2000" dirty="0" smtClean="0"/>
              <a:t>KTERÉ NEPATŘÍ MEZI OSTATNÍ, A ZAKROUŽKUJ JEJ.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0428" y="1715613"/>
            <a:ext cx="8321381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KOČKA     KŮŇ     KRÁVA     ŽIDLE     OVCE     PES     PRASE     KRÁLÍK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0428" y="2564904"/>
            <a:ext cx="82247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TALÍŘ     VIDLIČKA     NŮŽ     VAŘEČKA     LŽÍCE     BANÁN     HRNEC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1369" y="3501008"/>
            <a:ext cx="845994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JAKUB     LENKA     MÁSLO     DOMINIK     MICHAL     TOMÁŠ     EMA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4333" y="4452776"/>
            <a:ext cx="804694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JABLKO     ŠVESTKA     ANANAS     HRUŠKA     BANÁN     KLADIVO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3088" y="5445223"/>
            <a:ext cx="8187241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LOĎ     LETADLO     AUTOBUS     DEŠTNÍK     AUTO     KOLO     VLAK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174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4333" y="260648"/>
            <a:ext cx="121347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ŘEŠENÍ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0428" y="1715613"/>
            <a:ext cx="8321381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KOČKA     KŮŇ     KRÁVA     ŽIDLE     OVCE     PES     PRASE     KRÁLÍK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0428" y="2564904"/>
            <a:ext cx="82247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TALÍŘ     VIDLIČKA     NŮŽ     VAŘEČKA     LŽÍCE     BANÁN     HRNEC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1369" y="3501008"/>
            <a:ext cx="845994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JAKUB     LENKA     MÁSLO     DOMINIK     MICHAL     TOMÁŠ     EMA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4333" y="4452776"/>
            <a:ext cx="804694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JABLKO     ŠVESTKA     ANANAS     HRUŠKA     BANÁN     KLADIVO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3088" y="5445223"/>
            <a:ext cx="8187241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LOĎ     LETADLO     AUTOBUS     DEŠTNÍK     AUTO     KOLO     VLAK</a:t>
            </a:r>
          </a:p>
        </p:txBody>
      </p:sp>
      <p:sp>
        <p:nvSpPr>
          <p:cNvPr id="11" name="Volný tvar 10"/>
          <p:cNvSpPr/>
          <p:nvPr/>
        </p:nvSpPr>
        <p:spPr>
          <a:xfrm>
            <a:off x="3347864" y="1579231"/>
            <a:ext cx="1103477" cy="697641"/>
          </a:xfrm>
          <a:custGeom>
            <a:avLst/>
            <a:gdLst>
              <a:gd name="connsiteX0" fmla="*/ 445663 w 1236852"/>
              <a:gd name="connsiteY0" fmla="*/ 55 h 734427"/>
              <a:gd name="connsiteX1" fmla="*/ 2317 w 1236852"/>
              <a:gd name="connsiteY1" fmla="*/ 401836 h 734427"/>
              <a:gd name="connsiteX2" fmla="*/ 625772 w 1236852"/>
              <a:gd name="connsiteY2" fmla="*/ 734346 h 734427"/>
              <a:gd name="connsiteX3" fmla="*/ 1235372 w 1236852"/>
              <a:gd name="connsiteY3" fmla="*/ 429546 h 734427"/>
              <a:gd name="connsiteX4" fmla="*/ 445663 w 1236852"/>
              <a:gd name="connsiteY4" fmla="*/ 55 h 734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6852" h="734427">
                <a:moveTo>
                  <a:pt x="445663" y="55"/>
                </a:moveTo>
                <a:cubicBezTo>
                  <a:pt x="240154" y="-4563"/>
                  <a:pt x="-27701" y="279454"/>
                  <a:pt x="2317" y="401836"/>
                </a:cubicBezTo>
                <a:cubicBezTo>
                  <a:pt x="32335" y="524218"/>
                  <a:pt x="420263" y="729728"/>
                  <a:pt x="625772" y="734346"/>
                </a:cubicBezTo>
                <a:cubicBezTo>
                  <a:pt x="831281" y="738964"/>
                  <a:pt x="1265390" y="547310"/>
                  <a:pt x="1235372" y="429546"/>
                </a:cubicBezTo>
                <a:cubicBezTo>
                  <a:pt x="1205354" y="311782"/>
                  <a:pt x="651172" y="4673"/>
                  <a:pt x="445663" y="5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2" name="Volný tvar 11"/>
          <p:cNvSpPr/>
          <p:nvPr/>
        </p:nvSpPr>
        <p:spPr>
          <a:xfrm rot="9693414">
            <a:off x="6765249" y="4284887"/>
            <a:ext cx="1532551" cy="834924"/>
          </a:xfrm>
          <a:custGeom>
            <a:avLst/>
            <a:gdLst>
              <a:gd name="connsiteX0" fmla="*/ 445663 w 1236852"/>
              <a:gd name="connsiteY0" fmla="*/ 55 h 734427"/>
              <a:gd name="connsiteX1" fmla="*/ 2317 w 1236852"/>
              <a:gd name="connsiteY1" fmla="*/ 401836 h 734427"/>
              <a:gd name="connsiteX2" fmla="*/ 625772 w 1236852"/>
              <a:gd name="connsiteY2" fmla="*/ 734346 h 734427"/>
              <a:gd name="connsiteX3" fmla="*/ 1235372 w 1236852"/>
              <a:gd name="connsiteY3" fmla="*/ 429546 h 734427"/>
              <a:gd name="connsiteX4" fmla="*/ 445663 w 1236852"/>
              <a:gd name="connsiteY4" fmla="*/ 55 h 734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6852" h="734427">
                <a:moveTo>
                  <a:pt x="445663" y="55"/>
                </a:moveTo>
                <a:cubicBezTo>
                  <a:pt x="240154" y="-4563"/>
                  <a:pt x="-27701" y="279454"/>
                  <a:pt x="2317" y="401836"/>
                </a:cubicBezTo>
                <a:cubicBezTo>
                  <a:pt x="32335" y="524218"/>
                  <a:pt x="420263" y="729728"/>
                  <a:pt x="625772" y="734346"/>
                </a:cubicBezTo>
                <a:cubicBezTo>
                  <a:pt x="831281" y="738964"/>
                  <a:pt x="1265390" y="547310"/>
                  <a:pt x="1235372" y="429546"/>
                </a:cubicBezTo>
                <a:cubicBezTo>
                  <a:pt x="1205354" y="311782"/>
                  <a:pt x="651172" y="4673"/>
                  <a:pt x="445663" y="5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3" name="Volný tvar 12"/>
          <p:cNvSpPr/>
          <p:nvPr/>
        </p:nvSpPr>
        <p:spPr>
          <a:xfrm rot="20798024">
            <a:off x="3991567" y="5301800"/>
            <a:ext cx="1434799" cy="749673"/>
          </a:xfrm>
          <a:custGeom>
            <a:avLst/>
            <a:gdLst>
              <a:gd name="connsiteX0" fmla="*/ 445663 w 1236852"/>
              <a:gd name="connsiteY0" fmla="*/ 55 h 734427"/>
              <a:gd name="connsiteX1" fmla="*/ 2317 w 1236852"/>
              <a:gd name="connsiteY1" fmla="*/ 401836 h 734427"/>
              <a:gd name="connsiteX2" fmla="*/ 625772 w 1236852"/>
              <a:gd name="connsiteY2" fmla="*/ 734346 h 734427"/>
              <a:gd name="connsiteX3" fmla="*/ 1235372 w 1236852"/>
              <a:gd name="connsiteY3" fmla="*/ 429546 h 734427"/>
              <a:gd name="connsiteX4" fmla="*/ 445663 w 1236852"/>
              <a:gd name="connsiteY4" fmla="*/ 55 h 734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6852" h="734427">
                <a:moveTo>
                  <a:pt x="445663" y="55"/>
                </a:moveTo>
                <a:cubicBezTo>
                  <a:pt x="240154" y="-4563"/>
                  <a:pt x="-27701" y="279454"/>
                  <a:pt x="2317" y="401836"/>
                </a:cubicBezTo>
                <a:cubicBezTo>
                  <a:pt x="32335" y="524218"/>
                  <a:pt x="420263" y="729728"/>
                  <a:pt x="625772" y="734346"/>
                </a:cubicBezTo>
                <a:cubicBezTo>
                  <a:pt x="831281" y="738964"/>
                  <a:pt x="1265390" y="547310"/>
                  <a:pt x="1235372" y="429546"/>
                </a:cubicBezTo>
                <a:cubicBezTo>
                  <a:pt x="1205354" y="311782"/>
                  <a:pt x="651172" y="4673"/>
                  <a:pt x="445663" y="5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4" name="Volný tvar 13"/>
          <p:cNvSpPr/>
          <p:nvPr/>
        </p:nvSpPr>
        <p:spPr>
          <a:xfrm rot="20192848">
            <a:off x="2402038" y="3394805"/>
            <a:ext cx="1372252" cy="636391"/>
          </a:xfrm>
          <a:custGeom>
            <a:avLst/>
            <a:gdLst>
              <a:gd name="connsiteX0" fmla="*/ 445663 w 1236852"/>
              <a:gd name="connsiteY0" fmla="*/ 55 h 734427"/>
              <a:gd name="connsiteX1" fmla="*/ 2317 w 1236852"/>
              <a:gd name="connsiteY1" fmla="*/ 401836 h 734427"/>
              <a:gd name="connsiteX2" fmla="*/ 625772 w 1236852"/>
              <a:gd name="connsiteY2" fmla="*/ 734346 h 734427"/>
              <a:gd name="connsiteX3" fmla="*/ 1235372 w 1236852"/>
              <a:gd name="connsiteY3" fmla="*/ 429546 h 734427"/>
              <a:gd name="connsiteX4" fmla="*/ 445663 w 1236852"/>
              <a:gd name="connsiteY4" fmla="*/ 55 h 734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6852" h="734427">
                <a:moveTo>
                  <a:pt x="445663" y="55"/>
                </a:moveTo>
                <a:cubicBezTo>
                  <a:pt x="240154" y="-4563"/>
                  <a:pt x="-27701" y="279454"/>
                  <a:pt x="2317" y="401836"/>
                </a:cubicBezTo>
                <a:cubicBezTo>
                  <a:pt x="32335" y="524218"/>
                  <a:pt x="420263" y="729728"/>
                  <a:pt x="625772" y="734346"/>
                </a:cubicBezTo>
                <a:cubicBezTo>
                  <a:pt x="831281" y="738964"/>
                  <a:pt x="1265390" y="547310"/>
                  <a:pt x="1235372" y="429546"/>
                </a:cubicBezTo>
                <a:cubicBezTo>
                  <a:pt x="1205354" y="311782"/>
                  <a:pt x="651172" y="4673"/>
                  <a:pt x="445663" y="5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5" name="Volný tvar 14"/>
          <p:cNvSpPr/>
          <p:nvPr/>
        </p:nvSpPr>
        <p:spPr>
          <a:xfrm rot="9693414">
            <a:off x="5993786" y="2438303"/>
            <a:ext cx="1223453" cy="679191"/>
          </a:xfrm>
          <a:custGeom>
            <a:avLst/>
            <a:gdLst>
              <a:gd name="connsiteX0" fmla="*/ 445663 w 1236852"/>
              <a:gd name="connsiteY0" fmla="*/ 55 h 734427"/>
              <a:gd name="connsiteX1" fmla="*/ 2317 w 1236852"/>
              <a:gd name="connsiteY1" fmla="*/ 401836 h 734427"/>
              <a:gd name="connsiteX2" fmla="*/ 625772 w 1236852"/>
              <a:gd name="connsiteY2" fmla="*/ 734346 h 734427"/>
              <a:gd name="connsiteX3" fmla="*/ 1235372 w 1236852"/>
              <a:gd name="connsiteY3" fmla="*/ 429546 h 734427"/>
              <a:gd name="connsiteX4" fmla="*/ 445663 w 1236852"/>
              <a:gd name="connsiteY4" fmla="*/ 55 h 734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6852" h="734427">
                <a:moveTo>
                  <a:pt x="445663" y="55"/>
                </a:moveTo>
                <a:cubicBezTo>
                  <a:pt x="240154" y="-4563"/>
                  <a:pt x="-27701" y="279454"/>
                  <a:pt x="2317" y="401836"/>
                </a:cubicBezTo>
                <a:cubicBezTo>
                  <a:pt x="32335" y="524218"/>
                  <a:pt x="420263" y="729728"/>
                  <a:pt x="625772" y="734346"/>
                </a:cubicBezTo>
                <a:cubicBezTo>
                  <a:pt x="831281" y="738964"/>
                  <a:pt x="1265390" y="547310"/>
                  <a:pt x="1235372" y="429546"/>
                </a:cubicBezTo>
                <a:cubicBezTo>
                  <a:pt x="1205354" y="311782"/>
                  <a:pt x="651172" y="4673"/>
                  <a:pt x="445663" y="5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12334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20578"/>
            <a:ext cx="5877956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SPOJ ČAROU OBRÁZEK A SLOVO, KTERÉ K NĚMU PATŘÍ.</a:t>
            </a:r>
            <a:endParaRPr lang="cs-CZ" sz="2000" dirty="0"/>
          </a:p>
        </p:txBody>
      </p:sp>
      <p:pic>
        <p:nvPicPr>
          <p:cNvPr id="1026" name="Picture 2" descr="C:\Users\Kata-Repa\AppData\Local\Microsoft\Windows\Temporary Internet Files\Content.IE5\IYG16JL1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23" y="1340768"/>
            <a:ext cx="1272950" cy="12188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Kata-Repa\AppData\Local\Microsoft\Windows\Temporary Internet Files\Content.IE5\IYG16JL1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40768"/>
            <a:ext cx="1218878" cy="12188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Kata-Repa\AppData\Local\Microsoft\Windows\Temporary Internet Files\Content.IE5\L35W9HR4\MC9003347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1340768"/>
            <a:ext cx="1142659" cy="12188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3" name="Picture 9" descr="C:\Users\Kata-Repa\AppData\Local\Microsoft\Windows\Temporary Internet Files\Content.IE5\L35W9HR4\MC900411640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785" r="18375" b="5476"/>
          <a:stretch/>
        </p:blipFill>
        <p:spPr bwMode="auto">
          <a:xfrm>
            <a:off x="5817305" y="1375755"/>
            <a:ext cx="1008112" cy="11838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6" name="Picture 12" descr="C:\Users\Kata-Repa\AppData\Local\Microsoft\Windows\Temporary Internet Files\Content.IE5\IYG16JL1\MC900320972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5"/>
          <a:stretch/>
        </p:blipFill>
        <p:spPr bwMode="auto">
          <a:xfrm>
            <a:off x="7401839" y="1375755"/>
            <a:ext cx="1202610" cy="11838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498282" y="5148080"/>
            <a:ext cx="122219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ŠTĚKÁ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35694" y="5148079"/>
            <a:ext cx="142699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HOUKÁ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69932" y="5148078"/>
            <a:ext cx="104067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HOŘÍ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46976" y="5171638"/>
            <a:ext cx="101220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SVÍTÍ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48202" y="5148077"/>
            <a:ext cx="124527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ZVONÍ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9356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05629"/>
            <a:ext cx="121347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ŘEŠENÍ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Kata-Repa\AppData\Local\Microsoft\Windows\Temporary Internet Files\Content.IE5\IYG16JL1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23" y="1340768"/>
            <a:ext cx="1272950" cy="12188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Kata-Repa\AppData\Local\Microsoft\Windows\Temporary Internet Files\Content.IE5\IYG16JL1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40768"/>
            <a:ext cx="1218878" cy="12188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Kata-Repa\AppData\Local\Microsoft\Windows\Temporary Internet Files\Content.IE5\L35W9HR4\MC9003347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1340768"/>
            <a:ext cx="1142659" cy="12188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3" name="Picture 9" descr="C:\Users\Kata-Repa\AppData\Local\Microsoft\Windows\Temporary Internet Files\Content.IE5\L35W9HR4\MC900411640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785" r="18375" b="5476"/>
          <a:stretch/>
        </p:blipFill>
        <p:spPr bwMode="auto">
          <a:xfrm>
            <a:off x="5817305" y="1375755"/>
            <a:ext cx="1008112" cy="11838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6" name="Picture 12" descr="C:\Users\Kata-Repa\AppData\Local\Microsoft\Windows\Temporary Internet Files\Content.IE5\IYG16JL1\MC900320972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5"/>
          <a:stretch/>
        </p:blipFill>
        <p:spPr bwMode="auto">
          <a:xfrm>
            <a:off x="7401839" y="1375755"/>
            <a:ext cx="1202610" cy="11838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498282" y="5148080"/>
            <a:ext cx="122219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ŠTĚKÁ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35694" y="5148079"/>
            <a:ext cx="142699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HOUKÁ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69932" y="5148078"/>
            <a:ext cx="104067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HOŘÍ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46976" y="5171638"/>
            <a:ext cx="101220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SVÍTÍ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348202" y="5148077"/>
            <a:ext cx="124527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ZVONÍ</a:t>
            </a: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858257" y="2721318"/>
            <a:ext cx="5143697" cy="22322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203848" y="2852936"/>
            <a:ext cx="4766992" cy="210063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39272" y="2721318"/>
            <a:ext cx="0" cy="223224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949191" y="2787127"/>
            <a:ext cx="3303885" cy="223224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71600" y="2787127"/>
            <a:ext cx="7031544" cy="2232248"/>
          </a:xfrm>
          <a:prstGeom prst="line">
            <a:avLst/>
          </a:prstGeom>
          <a:ln>
            <a:solidFill>
              <a:srgbClr val="990099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179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51356"/>
            <a:ext cx="802540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UTVOŘ SPRÁVNÉ VĚTY. Z NABÍDKY MOŽNOSTÍ VYBER TU SPRÁVNOU A KLIKNI NA NI.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209944"/>
            <a:ext cx="320292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BABIČKA PEČE NEJLEPŠÍ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82119" y="2209945"/>
            <a:ext cx="1151277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PŠENICI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82119" y="3140968"/>
            <a:ext cx="115371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KOLÁČE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8278" y="1289350"/>
            <a:ext cx="88139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KÁVU</a:t>
            </a:r>
            <a:endParaRPr lang="cs-CZ" sz="24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3635896" y="2440776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3635896" y="1751015"/>
            <a:ext cx="446223" cy="38184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635896" y="2671610"/>
            <a:ext cx="288032" cy="46935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038978" y="5212446"/>
            <a:ext cx="241546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TATÍNEK OPRAVIL 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42041" y="4276875"/>
            <a:ext cx="660117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PSA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41756" y="5212447"/>
            <a:ext cx="86068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KOLO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0753" y="6170688"/>
            <a:ext cx="1162691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CHLEBA</a:t>
            </a:r>
            <a:endParaRPr lang="cs-CZ" sz="2400" dirty="0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3635896" y="4738540"/>
            <a:ext cx="446223" cy="47390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35896" y="5443279"/>
            <a:ext cx="35485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35896" y="5674112"/>
            <a:ext cx="223111" cy="3654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11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3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448533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VLOŽ SLOVA DO PŘÍSLUŠNÝCH RÁMEČKŮ.</a:t>
            </a:r>
            <a:endParaRPr lang="cs-CZ" sz="20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3284507" y="1445568"/>
            <a:ext cx="2376264" cy="3672408"/>
            <a:chOff x="3284507" y="1445568"/>
            <a:chExt cx="2376264" cy="3672408"/>
          </a:xfrm>
        </p:grpSpPr>
        <p:sp>
          <p:nvSpPr>
            <p:cNvPr id="5" name="Zaoblený obdélník 4"/>
            <p:cNvSpPr/>
            <p:nvPr/>
          </p:nvSpPr>
          <p:spPr>
            <a:xfrm>
              <a:off x="3284507" y="1445568"/>
              <a:ext cx="2376264" cy="3672408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787996" y="1556792"/>
              <a:ext cx="1369286" cy="523220"/>
            </a:xfrm>
            <a:prstGeom prst="rect">
              <a:avLst/>
            </a:prstGeom>
            <a:effectLst>
              <a:softEdge rad="63500"/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 smtClean="0"/>
                <a:t>NÁDOBÍ</a:t>
              </a:r>
              <a:endParaRPr lang="cs-CZ" sz="28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305585" y="1445568"/>
            <a:ext cx="2376264" cy="3672408"/>
            <a:chOff x="6305585" y="1445568"/>
            <a:chExt cx="2376264" cy="3672408"/>
          </a:xfrm>
        </p:grpSpPr>
        <p:sp>
          <p:nvSpPr>
            <p:cNvPr id="4" name="Zaoblený obdélník 3"/>
            <p:cNvSpPr/>
            <p:nvPr/>
          </p:nvSpPr>
          <p:spPr>
            <a:xfrm>
              <a:off x="6305585" y="1445568"/>
              <a:ext cx="2376264" cy="3672408"/>
            </a:xfrm>
            <a:prstGeom prst="roundRect">
              <a:avLst/>
            </a:prstGeom>
            <a:solidFill>
              <a:srgbClr val="99CCFF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993573" y="1556792"/>
              <a:ext cx="989502" cy="523220"/>
            </a:xfrm>
            <a:prstGeom prst="rect">
              <a:avLst/>
            </a:prstGeom>
            <a:effectLst>
              <a:softEdge rad="63500"/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 smtClean="0"/>
                <a:t>JÍDLO</a:t>
              </a:r>
              <a:endParaRPr lang="cs-CZ" sz="2800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40929" y="1445568"/>
            <a:ext cx="2376264" cy="3672408"/>
            <a:chOff x="340929" y="1445568"/>
            <a:chExt cx="2376264" cy="3672408"/>
          </a:xfrm>
        </p:grpSpPr>
        <p:sp>
          <p:nvSpPr>
            <p:cNvPr id="3" name="Zaoblený obdélník 2"/>
            <p:cNvSpPr/>
            <p:nvPr/>
          </p:nvSpPr>
          <p:spPr>
            <a:xfrm>
              <a:off x="340929" y="1445568"/>
              <a:ext cx="2376264" cy="3672408"/>
            </a:xfrm>
            <a:prstGeom prst="roundRect">
              <a:avLst/>
            </a:prstGeom>
            <a:solidFill>
              <a:srgbClr val="92D050"/>
            </a:solidFill>
            <a:ln w="571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043608" y="1556792"/>
              <a:ext cx="724878" cy="523220"/>
            </a:xfrm>
            <a:prstGeom prst="rect">
              <a:avLst/>
            </a:prstGeom>
            <a:effectLst>
              <a:softEdge rad="63500"/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 smtClean="0"/>
                <a:t>PITÍ</a:t>
              </a:r>
              <a:endParaRPr lang="cs-CZ" sz="2800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189645" y="5733256"/>
            <a:ext cx="799450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VODA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11810" y="6309320"/>
            <a:ext cx="1362296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LIMONÁDA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87522" y="6309320"/>
            <a:ext cx="554639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ČAJ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9512" y="6305650"/>
            <a:ext cx="742960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DŽUS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03637" y="6309320"/>
            <a:ext cx="1241365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PÁNVIČKA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91016" y="5733256"/>
            <a:ext cx="907813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HRNEC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41324" y="6305650"/>
            <a:ext cx="749692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TALÍŘ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53421" y="6305650"/>
            <a:ext cx="869149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MISKA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43608" y="6305650"/>
            <a:ext cx="1220975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VÁNOČKA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87522" y="5733256"/>
            <a:ext cx="1101648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ŠPAGETY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57282" y="6309320"/>
            <a:ext cx="766557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ŘÍZEK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73022" y="5733256"/>
            <a:ext cx="948849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JABLKO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3908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21347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ŘEŠENÍ</a:t>
            </a:r>
            <a:endParaRPr lang="cs-CZ" sz="2800" dirty="0">
              <a:solidFill>
                <a:prstClr val="black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40929" y="1445568"/>
            <a:ext cx="2376264" cy="3672408"/>
            <a:chOff x="340929" y="1445568"/>
            <a:chExt cx="2376264" cy="3672408"/>
          </a:xfrm>
        </p:grpSpPr>
        <p:sp>
          <p:nvSpPr>
            <p:cNvPr id="3" name="Zaoblený obdélník 2"/>
            <p:cNvSpPr/>
            <p:nvPr/>
          </p:nvSpPr>
          <p:spPr>
            <a:xfrm>
              <a:off x="340929" y="1445568"/>
              <a:ext cx="2376264" cy="3672408"/>
            </a:xfrm>
            <a:prstGeom prst="roundRect">
              <a:avLst/>
            </a:prstGeom>
            <a:solidFill>
              <a:srgbClr val="92D050"/>
            </a:solidFill>
            <a:ln w="571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043608" y="1556792"/>
              <a:ext cx="724878" cy="523220"/>
            </a:xfrm>
            <a:prstGeom prst="rect">
              <a:avLst/>
            </a:prstGeom>
            <a:effectLst>
              <a:softEdge rad="63500"/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PITÍ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43883" y="2636912"/>
              <a:ext cx="799450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VODA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11838" y="4077072"/>
              <a:ext cx="1362296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LIMONÁDA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780611" y="2463023"/>
              <a:ext cx="554639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ČAJ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764438" y="3281772"/>
              <a:ext cx="742960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DŽUS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284507" y="1445568"/>
            <a:ext cx="2376264" cy="3672408"/>
            <a:chOff x="3284507" y="1445568"/>
            <a:chExt cx="2376264" cy="3672408"/>
          </a:xfrm>
        </p:grpSpPr>
        <p:sp>
          <p:nvSpPr>
            <p:cNvPr id="5" name="Zaoblený obdélník 4"/>
            <p:cNvSpPr/>
            <p:nvPr/>
          </p:nvSpPr>
          <p:spPr>
            <a:xfrm>
              <a:off x="3284507" y="1445568"/>
              <a:ext cx="2376264" cy="3672408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787996" y="1556792"/>
              <a:ext cx="1369286" cy="523220"/>
            </a:xfrm>
            <a:prstGeom prst="rect">
              <a:avLst/>
            </a:prstGeom>
            <a:effectLst>
              <a:softEdge rad="63500"/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NÁDOBÍ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139952" y="4477182"/>
              <a:ext cx="1241365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PÁNVIČKA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479709" y="2663078"/>
              <a:ext cx="907813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HRNEC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479709" y="3711423"/>
              <a:ext cx="749692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TALÍŘ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478343" y="3311313"/>
              <a:ext cx="869149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MISKA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305585" y="1445568"/>
            <a:ext cx="2376264" cy="3672408"/>
            <a:chOff x="6305585" y="1445568"/>
            <a:chExt cx="2376264" cy="3672408"/>
          </a:xfrm>
        </p:grpSpPr>
        <p:sp>
          <p:nvSpPr>
            <p:cNvPr id="4" name="Zaoblený obdélník 3"/>
            <p:cNvSpPr/>
            <p:nvPr/>
          </p:nvSpPr>
          <p:spPr>
            <a:xfrm>
              <a:off x="6305585" y="1445568"/>
              <a:ext cx="2376264" cy="3672408"/>
            </a:xfrm>
            <a:prstGeom prst="roundRect">
              <a:avLst/>
            </a:prstGeom>
            <a:solidFill>
              <a:srgbClr val="99CCFF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993573" y="1556792"/>
              <a:ext cx="989502" cy="523220"/>
            </a:xfrm>
            <a:prstGeom prst="rect">
              <a:avLst/>
            </a:prstGeom>
            <a:effectLst>
              <a:softEdge rad="63500"/>
            </a:effectLst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JÍDLO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145378" y="3281772"/>
              <a:ext cx="1220975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VÁNOČKA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528592" y="2634386"/>
              <a:ext cx="1101648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ŠPAGETY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755865" y="3915314"/>
              <a:ext cx="766557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ŘÍZEK</a:t>
              </a: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621871" y="4274601"/>
              <a:ext cx="948849" cy="40011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>
                  <a:solidFill>
                    <a:prstClr val="black"/>
                  </a:solidFill>
                </a:rPr>
                <a:t>JABLKO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3357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0921" y="317707"/>
            <a:ext cx="5438155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DOPLŇ VĚTY SPRÁVNÝMI TVARY SLOVA PANENKA.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0921" y="1458505"/>
            <a:ext cx="4481996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ZUZANKA MÁ                          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4141" y="2375302"/>
            <a:ext cx="686014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ZUZANKA RÁDA VYPRÁVÍ O SVÉ                        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4141" y="3341859"/>
            <a:ext cx="543815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ZUZANKY                           JE MRKACÍ.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0921" y="4293096"/>
            <a:ext cx="72854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ZUZANKA SI RÁDA HRAJE SE SVOU                         .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94417" y="5877272"/>
            <a:ext cx="1603837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PANENKU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92917" y="5877272"/>
            <a:ext cx="155760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PANENCE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234" y="5877272"/>
            <a:ext cx="1586460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PANENKA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4261" y="5877272"/>
            <a:ext cx="1829155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PANENKOU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8676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0921" y="317707"/>
            <a:ext cx="121347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ŘEŠENÍ</a:t>
            </a:r>
            <a:endParaRPr lang="cs-CZ" sz="2800" dirty="0">
              <a:solidFill>
                <a:prstClr val="black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04141" y="1458505"/>
            <a:ext cx="7292195" cy="3374610"/>
            <a:chOff x="304141" y="1458505"/>
            <a:chExt cx="7292195" cy="3374610"/>
          </a:xfrm>
        </p:grpSpPr>
        <p:sp>
          <p:nvSpPr>
            <p:cNvPr id="3" name="TextovéPole 2"/>
            <p:cNvSpPr txBox="1"/>
            <p:nvPr/>
          </p:nvSpPr>
          <p:spPr>
            <a:xfrm>
              <a:off x="310921" y="1458505"/>
              <a:ext cx="4481996" cy="52322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ZUZANKA MÁ                          . </a:t>
              </a: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04141" y="2375302"/>
              <a:ext cx="6860147" cy="52322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ZUZANKA RÁDA VYPRÁVÍ O SVÉ                        .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04141" y="3341859"/>
              <a:ext cx="5438155" cy="52322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ZUZANKY                           JE MRKACÍ.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10921" y="4293096"/>
              <a:ext cx="7285415" cy="52322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ZUZANKA SI RÁDA HRAJE SE SVOU                         . 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626919" y="1458505"/>
              <a:ext cx="1603837" cy="5232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PANENKU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148064" y="2375302"/>
              <a:ext cx="1557606" cy="5232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PANENCE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963694" y="3341859"/>
              <a:ext cx="1586460" cy="5232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PANENKA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436096" y="4309895"/>
              <a:ext cx="1829155" cy="5232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PANENKOU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0096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260379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450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Kata-Repa</cp:lastModifiedBy>
  <cp:revision>29</cp:revision>
  <dcterms:created xsi:type="dcterms:W3CDTF">2013-10-06T19:28:45Z</dcterms:created>
  <dcterms:modified xsi:type="dcterms:W3CDTF">2013-12-08T18:49:08Z</dcterms:modified>
</cp:coreProperties>
</file>