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3B8A"/>
    <a:srgbClr val="B4145C"/>
    <a:srgbClr val="BB15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64C1D-D00E-4D55-8873-69A1E4C7E97B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14B65-D9B5-48EA-A82A-1F624B5F278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847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272121"/>
              </p:ext>
            </p:extLst>
          </p:nvPr>
        </p:nvGraphicFramePr>
        <p:xfrm>
          <a:off x="827584" y="3284984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VY_32_INOVACE_373_ZÁKLADNÍ</a:t>
                      </a:r>
                      <a:r>
                        <a:rPr lang="cs-CZ" sz="11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 SKLADEBNÍ DVOJICE  I.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PODMĚT, PŘÍSUDEK, ZÁKLADNÍ SKLADEBNÍ DVOJICE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531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01952"/>
            <a:ext cx="8640960" cy="422452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Prezentace je určena žákům 4. tříd jako výkladová v hodině českého jazyka.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Žáci se seznámí se základní skladební dvojicí. 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Naučí se jí vyhledávat ve větách. 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96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80" y="332656"/>
            <a:ext cx="7992888" cy="324036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</a:t>
            </a:r>
            <a:b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SKLADEBNÍ DVOJICE</a:t>
            </a:r>
            <a:endParaRPr lang="cs-CZ" sz="66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2780928"/>
            <a:ext cx="6696744" cy="396044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Dvojice větných členů, které nazýváme: </a:t>
            </a:r>
            <a:r>
              <a:rPr lang="cs-CZ" sz="4000" b="1" u="sng" dirty="0" smtClean="0">
                <a:solidFill>
                  <a:srgbClr val="00B050"/>
                </a:solidFill>
              </a:rPr>
              <a:t>podmět</a:t>
            </a:r>
            <a:r>
              <a:rPr lang="cs-CZ" sz="3200" b="1" dirty="0" smtClean="0">
                <a:solidFill>
                  <a:srgbClr val="00B050"/>
                </a:solidFill>
              </a:rPr>
              <a:t> a </a:t>
            </a:r>
            <a:r>
              <a:rPr lang="cs-CZ" sz="4000" b="1" u="sng" dirty="0" smtClean="0">
                <a:solidFill>
                  <a:srgbClr val="00B050"/>
                </a:solidFill>
              </a:rPr>
              <a:t>přísudek</a:t>
            </a:r>
            <a:endParaRPr lang="cs-CZ" sz="40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6739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988840"/>
            <a:ext cx="4968552" cy="4248472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Základní větný člen.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Sloveso v určitém tvaru.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Samostatně tvoří větu:</a:t>
            </a:r>
          </a:p>
          <a:p>
            <a:pPr marL="0" indent="0" algn="ctr">
              <a:buNone/>
            </a:pPr>
            <a:r>
              <a:rPr lang="cs-CZ" sz="4100" b="1" dirty="0" smtClean="0">
                <a:solidFill>
                  <a:srgbClr val="00B050"/>
                </a:solidFill>
              </a:rPr>
              <a:t>Sněží.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0"/>
            <a:ext cx="4176464" cy="4680520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Ptáme se na něj otázkou: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     </a:t>
            </a:r>
          </a:p>
          <a:p>
            <a:pPr marL="0" indent="0" algn="ctr">
              <a:buNone/>
            </a:pPr>
            <a:r>
              <a:rPr lang="cs-CZ" sz="4600" b="1" dirty="0" smtClean="0">
                <a:solidFill>
                  <a:srgbClr val="00B050"/>
                </a:solidFill>
              </a:rPr>
              <a:t>Co dělá?</a:t>
            </a:r>
            <a:endParaRPr lang="cs-CZ" sz="4600" b="1" dirty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Úkol: Vymýšlej přísudky: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cs-CZ" sz="32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algn="ctr">
              <a:buFont typeface="Arial" pitchFamily="34" charset="0"/>
              <a:buChar char="•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7656" y="404664"/>
            <a:ext cx="4392488" cy="181128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PŘÍSUDEK</a:t>
            </a:r>
            <a:endParaRPr lang="cs-CZ" sz="66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07904" y="4005064"/>
            <a:ext cx="2946648" cy="2658616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noFill/>
            <a:prstDash val="solid"/>
          </a:ln>
          <a:effectLst/>
        </p:spPr>
      </p:pic>
    </p:spTree>
    <p:extLst>
      <p:ext uri="{BB962C8B-B14F-4D97-AF65-F5344CB8AC3E}">
        <p14:creationId xmlns:p14="http://schemas.microsoft.com/office/powerpoint/2010/main" val="33057613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982830" y="548680"/>
            <a:ext cx="7753672" cy="149195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Dosazuj vhodné přísudky:</a:t>
            </a:r>
            <a:endParaRPr lang="cs-CZ" sz="48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07504" y="1628800"/>
            <a:ext cx="8712968" cy="4983432"/>
          </a:xfrm>
        </p:spPr>
        <p:txBody>
          <a:bodyPr>
            <a:norm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Myslivec        na zvěř.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Maminka         chléb a sůl.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Tatínek          rozbité auto.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Děti           na výlet.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Koně           na louce.  </a:t>
            </a:r>
          </a:p>
          <a:p>
            <a:pPr>
              <a:buFont typeface="Arial" pitchFamily="34" charset="0"/>
              <a:buChar char="•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algn="ctr">
              <a:buFont typeface="Arial" pitchFamily="34" charset="0"/>
              <a:buChar char="•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68204" y="2373908"/>
            <a:ext cx="1332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číhal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8154" y="4509120"/>
            <a:ext cx="1875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těšily 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3785056"/>
            <a:ext cx="151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opravil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3031598"/>
            <a:ext cx="14989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koupila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6209" y="5239235"/>
            <a:ext cx="186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pásli</a:t>
            </a:r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rofesor\AppData\Local\Microsoft\Windows\Temporary Internet Files\Content.IE5\127AJ74V\MC900332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83435"/>
            <a:ext cx="1584176" cy="129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profesor\Local Settings\Temporary Internet Files\Content.IE5\QT3M48QX\MC900059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23565"/>
            <a:ext cx="1263701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1623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07504" y="2060848"/>
            <a:ext cx="8784976" cy="4536504"/>
          </a:xfrm>
        </p:spPr>
        <p:txBody>
          <a:bodyPr>
            <a:normAutofit fontScale="92500" lnSpcReduction="20000"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Podmět je vždy v 1. pádě.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Nejčastěji podstatné jméno: </a:t>
            </a:r>
            <a:r>
              <a:rPr lang="cs-CZ" sz="3200" b="1" u="sng" dirty="0" smtClean="0">
                <a:solidFill>
                  <a:srgbClr val="00B050"/>
                </a:solidFill>
              </a:rPr>
              <a:t>Pes</a:t>
            </a:r>
            <a:r>
              <a:rPr lang="cs-CZ" sz="3200" b="1" dirty="0" smtClean="0">
                <a:solidFill>
                  <a:srgbClr val="00B050"/>
                </a:solidFill>
              </a:rPr>
              <a:t> štěká.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Přídavné jméno: </a:t>
            </a:r>
            <a:r>
              <a:rPr lang="cs-CZ" sz="3200" b="1" u="sng" dirty="0" smtClean="0">
                <a:solidFill>
                  <a:srgbClr val="00B050"/>
                </a:solidFill>
              </a:rPr>
              <a:t>Modří</a:t>
            </a:r>
            <a:r>
              <a:rPr lang="cs-CZ" sz="3200" b="1" dirty="0" smtClean="0">
                <a:solidFill>
                  <a:srgbClr val="00B050"/>
                </a:solidFill>
              </a:rPr>
              <a:t> zvítězili.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Zájmeno: </a:t>
            </a:r>
            <a:r>
              <a:rPr lang="cs-CZ" sz="3200" b="1" u="sng" dirty="0" smtClean="0">
                <a:solidFill>
                  <a:srgbClr val="00B050"/>
                </a:solidFill>
              </a:rPr>
              <a:t>Oni</a:t>
            </a:r>
            <a:r>
              <a:rPr lang="cs-CZ" sz="3200" b="1" dirty="0" smtClean="0">
                <a:solidFill>
                  <a:srgbClr val="00B050"/>
                </a:solidFill>
              </a:rPr>
              <a:t> tancují.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Číslovka: </a:t>
            </a:r>
            <a:r>
              <a:rPr lang="cs-CZ" sz="3200" b="1" u="sng" dirty="0" smtClean="0">
                <a:solidFill>
                  <a:srgbClr val="00B050"/>
                </a:solidFill>
              </a:rPr>
              <a:t>Tři</a:t>
            </a:r>
            <a:r>
              <a:rPr lang="cs-CZ" sz="3200" b="1" dirty="0" smtClean="0">
                <a:solidFill>
                  <a:srgbClr val="00B050"/>
                </a:solidFill>
              </a:rPr>
              <a:t> přišli včas.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139952" y="260648"/>
            <a:ext cx="4824536" cy="266429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</a:rPr>
              <a:t>Ptáme se: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Kdo co dělá?</a:t>
            </a:r>
            <a:endParaRPr lang="cs-CZ" sz="4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 </a:t>
            </a: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764704"/>
            <a:ext cx="4392488" cy="158417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endParaRPr lang="cs-CZ" sz="66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90550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6864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VYHLEDÁVÁNÍ ZÁKLADNÍ SKLADEBNÍ DVOJICE</a:t>
            </a:r>
            <a:endParaRPr lang="cs-CZ" sz="66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01952"/>
            <a:ext cx="8424936" cy="4047328"/>
          </a:xfrm>
        </p:spPr>
        <p:txBody>
          <a:bodyPr>
            <a:normAutofit fontScale="92500" lnSpcReduction="10000"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Z lesa vyšli houbaři s košíky.</a:t>
            </a:r>
          </a:p>
          <a:p>
            <a:pPr algn="ctr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PŘÍSUDEK: CO DĚLÁ?</a:t>
            </a:r>
          </a:p>
          <a:p>
            <a:pPr algn="ctr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Podmět: Kdo co dělá?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Z komína stoupal proužek dýmu.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Přísudek:            Podmět: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87589" y="353061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houbaři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5067" y="2929681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vyšli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6672" y="4715288"/>
            <a:ext cx="15667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stoupal 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08476" y="4706751"/>
            <a:ext cx="1722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proužek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Volný tvar 8"/>
          <p:cNvSpPr/>
          <p:nvPr/>
        </p:nvSpPr>
        <p:spPr>
          <a:xfrm flipV="1">
            <a:off x="3144540" y="2883962"/>
            <a:ext cx="953492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4139952" y="2887672"/>
            <a:ext cx="1224136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64148" y="2386360"/>
            <a:ext cx="16567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364148" y="2492896"/>
            <a:ext cx="16567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364148" y="2390428"/>
            <a:ext cx="0" cy="2123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019836" y="2390428"/>
            <a:ext cx="0" cy="2123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olný tvar 17"/>
          <p:cNvSpPr/>
          <p:nvPr/>
        </p:nvSpPr>
        <p:spPr>
          <a:xfrm flipV="1">
            <a:off x="3351014" y="4648675"/>
            <a:ext cx="953492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4563740" y="4638206"/>
            <a:ext cx="1224136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35344" y="4215758"/>
            <a:ext cx="16567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35344" y="4113994"/>
            <a:ext cx="16567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35344" y="4109594"/>
            <a:ext cx="0" cy="2123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392136" y="4113994"/>
            <a:ext cx="0" cy="2123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profesor\Local Settings\Temporary Internet Files\Content.IE5\7SVVMLP3\MC900352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30137"/>
            <a:ext cx="1228253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7SVVMLP3\MC900331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072" y="1870290"/>
            <a:ext cx="1511418" cy="146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8728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619" y="404664"/>
            <a:ext cx="8208912" cy="15639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Vyhledávej základní skladební dvojice:</a:t>
            </a:r>
            <a:endParaRPr lang="cs-CZ" sz="54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01952"/>
            <a:ext cx="8208912" cy="483941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Za okny padal bílý sníh.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Mourovatá kočka pila mléko.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Děti se těší na výlet do Prahy.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Na stěně visel pěkný obraz.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50"/>
                </a:solidFill>
              </a:rPr>
              <a:t>Kolem plotu poletovalo listí.</a:t>
            </a:r>
          </a:p>
          <a:p>
            <a:pPr>
              <a:buFont typeface="Arial" pitchFamily="34" charset="0"/>
              <a:buChar char="•"/>
            </a:pP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148064" y="3068960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 flipV="1">
            <a:off x="3298726" y="3077218"/>
            <a:ext cx="1106016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 flipV="1">
            <a:off x="3419872" y="5007308"/>
            <a:ext cx="1071860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 flipV="1">
            <a:off x="2640571" y="4365104"/>
            <a:ext cx="1379562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 flipV="1">
            <a:off x="4752578" y="3712443"/>
            <a:ext cx="922362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5652120" y="5023187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00833" y="4410823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01802" y="3752814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olný tvar 17"/>
          <p:cNvSpPr/>
          <p:nvPr/>
        </p:nvSpPr>
        <p:spPr>
          <a:xfrm flipV="1">
            <a:off x="3955802" y="5661247"/>
            <a:ext cx="1696318" cy="45719"/>
          </a:xfrm>
          <a:custGeom>
            <a:avLst/>
            <a:gdLst>
              <a:gd name="connsiteX0" fmla="*/ 0 w 1790700"/>
              <a:gd name="connsiteY0" fmla="*/ 152400 h 152400"/>
              <a:gd name="connsiteX1" fmla="*/ 25400 w 1790700"/>
              <a:gd name="connsiteY1" fmla="*/ 50800 h 152400"/>
              <a:gd name="connsiteX2" fmla="*/ 50800 w 1790700"/>
              <a:gd name="connsiteY2" fmla="*/ 12700 h 152400"/>
              <a:gd name="connsiteX3" fmla="*/ 88900 w 1790700"/>
              <a:gd name="connsiteY3" fmla="*/ 0 h 152400"/>
              <a:gd name="connsiteX4" fmla="*/ 215900 w 1790700"/>
              <a:gd name="connsiteY4" fmla="*/ 38100 h 152400"/>
              <a:gd name="connsiteX5" fmla="*/ 304800 w 1790700"/>
              <a:gd name="connsiteY5" fmla="*/ 88900 h 152400"/>
              <a:gd name="connsiteX6" fmla="*/ 355600 w 1790700"/>
              <a:gd name="connsiteY6" fmla="*/ 101600 h 152400"/>
              <a:gd name="connsiteX7" fmla="*/ 406400 w 1790700"/>
              <a:gd name="connsiteY7" fmla="*/ 88900 h 152400"/>
              <a:gd name="connsiteX8" fmla="*/ 482600 w 1790700"/>
              <a:gd name="connsiteY8" fmla="*/ 25400 h 152400"/>
              <a:gd name="connsiteX9" fmla="*/ 571500 w 1790700"/>
              <a:gd name="connsiteY9" fmla="*/ 38100 h 152400"/>
              <a:gd name="connsiteX10" fmla="*/ 596900 w 1790700"/>
              <a:gd name="connsiteY10" fmla="*/ 76200 h 152400"/>
              <a:gd name="connsiteX11" fmla="*/ 673100 w 1790700"/>
              <a:gd name="connsiteY11" fmla="*/ 114300 h 152400"/>
              <a:gd name="connsiteX12" fmla="*/ 736600 w 1790700"/>
              <a:gd name="connsiteY12" fmla="*/ 101600 h 152400"/>
              <a:gd name="connsiteX13" fmla="*/ 787400 w 1790700"/>
              <a:gd name="connsiteY13" fmla="*/ 63500 h 152400"/>
              <a:gd name="connsiteX14" fmla="*/ 838200 w 1790700"/>
              <a:gd name="connsiteY14" fmla="*/ 38100 h 152400"/>
              <a:gd name="connsiteX15" fmla="*/ 914400 w 1790700"/>
              <a:gd name="connsiteY15" fmla="*/ 50800 h 152400"/>
              <a:gd name="connsiteX16" fmla="*/ 939800 w 1790700"/>
              <a:gd name="connsiteY16" fmla="*/ 88900 h 152400"/>
              <a:gd name="connsiteX17" fmla="*/ 1028700 w 1790700"/>
              <a:gd name="connsiteY17" fmla="*/ 139700 h 152400"/>
              <a:gd name="connsiteX18" fmla="*/ 1104900 w 1790700"/>
              <a:gd name="connsiteY18" fmla="*/ 88900 h 152400"/>
              <a:gd name="connsiteX19" fmla="*/ 1130300 w 1790700"/>
              <a:gd name="connsiteY19" fmla="*/ 50800 h 152400"/>
              <a:gd name="connsiteX20" fmla="*/ 1168400 w 1790700"/>
              <a:gd name="connsiteY20" fmla="*/ 38100 h 152400"/>
              <a:gd name="connsiteX21" fmla="*/ 1244600 w 1790700"/>
              <a:gd name="connsiteY21" fmla="*/ 50800 h 152400"/>
              <a:gd name="connsiteX22" fmla="*/ 1397000 w 1790700"/>
              <a:gd name="connsiteY22" fmla="*/ 139700 h 152400"/>
              <a:gd name="connsiteX23" fmla="*/ 1485900 w 1790700"/>
              <a:gd name="connsiteY23" fmla="*/ 76200 h 152400"/>
              <a:gd name="connsiteX24" fmla="*/ 1498600 w 1790700"/>
              <a:gd name="connsiteY24" fmla="*/ 38100 h 152400"/>
              <a:gd name="connsiteX25" fmla="*/ 1562100 w 1790700"/>
              <a:gd name="connsiteY25" fmla="*/ 12700 h 152400"/>
              <a:gd name="connsiteX26" fmla="*/ 1638300 w 1790700"/>
              <a:gd name="connsiteY26" fmla="*/ 50800 h 152400"/>
              <a:gd name="connsiteX27" fmla="*/ 1676400 w 1790700"/>
              <a:gd name="connsiteY27" fmla="*/ 76200 h 152400"/>
              <a:gd name="connsiteX28" fmla="*/ 1689100 w 1790700"/>
              <a:gd name="connsiteY28" fmla="*/ 114300 h 152400"/>
              <a:gd name="connsiteX29" fmla="*/ 1727200 w 1790700"/>
              <a:gd name="connsiteY29" fmla="*/ 127000 h 152400"/>
              <a:gd name="connsiteX30" fmla="*/ 1790700 w 1790700"/>
              <a:gd name="connsiteY30" fmla="*/ 1016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790700" h="152400">
                <a:moveTo>
                  <a:pt x="0" y="152400"/>
                </a:moveTo>
                <a:cubicBezTo>
                  <a:pt x="4830" y="128248"/>
                  <a:pt x="12383" y="76835"/>
                  <a:pt x="25400" y="50800"/>
                </a:cubicBezTo>
                <a:cubicBezTo>
                  <a:pt x="32226" y="37148"/>
                  <a:pt x="38881" y="22235"/>
                  <a:pt x="50800" y="12700"/>
                </a:cubicBezTo>
                <a:cubicBezTo>
                  <a:pt x="61253" y="4337"/>
                  <a:pt x="76200" y="4233"/>
                  <a:pt x="88900" y="0"/>
                </a:cubicBezTo>
                <a:cubicBezTo>
                  <a:pt x="181659" y="30920"/>
                  <a:pt x="139125" y="18906"/>
                  <a:pt x="215900" y="38100"/>
                </a:cubicBezTo>
                <a:cubicBezTo>
                  <a:pt x="247483" y="59155"/>
                  <a:pt x="267970" y="75089"/>
                  <a:pt x="304800" y="88900"/>
                </a:cubicBezTo>
                <a:cubicBezTo>
                  <a:pt x="321143" y="95029"/>
                  <a:pt x="338667" y="97367"/>
                  <a:pt x="355600" y="101600"/>
                </a:cubicBezTo>
                <a:cubicBezTo>
                  <a:pt x="372533" y="97367"/>
                  <a:pt x="390357" y="95776"/>
                  <a:pt x="406400" y="88900"/>
                </a:cubicBezTo>
                <a:cubicBezTo>
                  <a:pt x="437342" y="75639"/>
                  <a:pt x="459714" y="48286"/>
                  <a:pt x="482600" y="25400"/>
                </a:cubicBezTo>
                <a:cubicBezTo>
                  <a:pt x="512233" y="29633"/>
                  <a:pt x="544146" y="25943"/>
                  <a:pt x="571500" y="38100"/>
                </a:cubicBezTo>
                <a:cubicBezTo>
                  <a:pt x="585448" y="44299"/>
                  <a:pt x="586107" y="65407"/>
                  <a:pt x="596900" y="76200"/>
                </a:cubicBezTo>
                <a:cubicBezTo>
                  <a:pt x="621519" y="100819"/>
                  <a:pt x="642112" y="103971"/>
                  <a:pt x="673100" y="114300"/>
                </a:cubicBezTo>
                <a:cubicBezTo>
                  <a:pt x="694267" y="110067"/>
                  <a:pt x="716875" y="110367"/>
                  <a:pt x="736600" y="101600"/>
                </a:cubicBezTo>
                <a:cubicBezTo>
                  <a:pt x="755942" y="93003"/>
                  <a:pt x="769451" y="74718"/>
                  <a:pt x="787400" y="63500"/>
                </a:cubicBezTo>
                <a:cubicBezTo>
                  <a:pt x="803454" y="53466"/>
                  <a:pt x="821267" y="46567"/>
                  <a:pt x="838200" y="38100"/>
                </a:cubicBezTo>
                <a:cubicBezTo>
                  <a:pt x="863600" y="42333"/>
                  <a:pt x="891368" y="39284"/>
                  <a:pt x="914400" y="50800"/>
                </a:cubicBezTo>
                <a:cubicBezTo>
                  <a:pt x="928052" y="57626"/>
                  <a:pt x="929007" y="78107"/>
                  <a:pt x="939800" y="88900"/>
                </a:cubicBezTo>
                <a:cubicBezTo>
                  <a:pt x="978243" y="127343"/>
                  <a:pt x="985108" y="125169"/>
                  <a:pt x="1028700" y="139700"/>
                </a:cubicBezTo>
                <a:cubicBezTo>
                  <a:pt x="1075657" y="124048"/>
                  <a:pt x="1068311" y="132807"/>
                  <a:pt x="1104900" y="88900"/>
                </a:cubicBezTo>
                <a:cubicBezTo>
                  <a:pt x="1114671" y="77174"/>
                  <a:pt x="1118381" y="60335"/>
                  <a:pt x="1130300" y="50800"/>
                </a:cubicBezTo>
                <a:cubicBezTo>
                  <a:pt x="1140753" y="42437"/>
                  <a:pt x="1155700" y="42333"/>
                  <a:pt x="1168400" y="38100"/>
                </a:cubicBezTo>
                <a:cubicBezTo>
                  <a:pt x="1193800" y="42333"/>
                  <a:pt x="1222357" y="37825"/>
                  <a:pt x="1244600" y="50800"/>
                </a:cubicBezTo>
                <a:cubicBezTo>
                  <a:pt x="1433417" y="160943"/>
                  <a:pt x="1217690" y="109815"/>
                  <a:pt x="1397000" y="139700"/>
                </a:cubicBezTo>
                <a:cubicBezTo>
                  <a:pt x="1436728" y="119836"/>
                  <a:pt x="1460157" y="114815"/>
                  <a:pt x="1485900" y="76200"/>
                </a:cubicBezTo>
                <a:cubicBezTo>
                  <a:pt x="1493326" y="65061"/>
                  <a:pt x="1488316" y="46670"/>
                  <a:pt x="1498600" y="38100"/>
                </a:cubicBezTo>
                <a:cubicBezTo>
                  <a:pt x="1516113" y="23506"/>
                  <a:pt x="1540933" y="21167"/>
                  <a:pt x="1562100" y="12700"/>
                </a:cubicBezTo>
                <a:cubicBezTo>
                  <a:pt x="1671289" y="85493"/>
                  <a:pt x="1533140" y="-1780"/>
                  <a:pt x="1638300" y="50800"/>
                </a:cubicBezTo>
                <a:cubicBezTo>
                  <a:pt x="1651952" y="57626"/>
                  <a:pt x="1663700" y="67733"/>
                  <a:pt x="1676400" y="76200"/>
                </a:cubicBezTo>
                <a:cubicBezTo>
                  <a:pt x="1680633" y="88900"/>
                  <a:pt x="1679634" y="104834"/>
                  <a:pt x="1689100" y="114300"/>
                </a:cubicBezTo>
                <a:cubicBezTo>
                  <a:pt x="1698566" y="123766"/>
                  <a:pt x="1713813" y="127000"/>
                  <a:pt x="1727200" y="127000"/>
                </a:cubicBezTo>
                <a:cubicBezTo>
                  <a:pt x="1742893" y="127000"/>
                  <a:pt x="1775520" y="109190"/>
                  <a:pt x="1790700" y="101600"/>
                </a:cubicBezTo>
              </a:path>
            </a:pathLst>
          </a:custGeom>
          <a:noFill/>
          <a:ln>
            <a:solidFill>
              <a:srgbClr val="C0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5804520" y="5688253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580296" y="2496592"/>
            <a:ext cx="1952786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508104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580296" y="2496592"/>
            <a:ext cx="0" cy="2123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508104" y="2492896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580296" y="2583768"/>
            <a:ext cx="1927808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766591" y="3269692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766591" y="3356992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069541" y="3976216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059544" y="3888544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786680" y="3269692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364088" y="3254896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657041" y="3888544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020678" y="4581128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059544" y="3888544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020678" y="4653136"/>
            <a:ext cx="1952786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026104" y="4581128"/>
            <a:ext cx="1952786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567075" y="5229200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141697" y="5231048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972919" y="4581128"/>
            <a:ext cx="0" cy="21602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544200" y="5229200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565339" y="5301208"/>
            <a:ext cx="1597497" cy="184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profesor\Local Settings\Temporary Internet Files\Content.IE5\7SVVMLP3\MC900098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599" y="2077118"/>
            <a:ext cx="1423721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rofesor\Local Settings\Temporary Internet Files\Content.IE5\QT3M48QX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" y="4598396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617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09600"/>
            <a:ext cx="7920880" cy="1595264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E93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rgbClr val="E93B8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48880"/>
            <a:ext cx="6629400" cy="422452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>
                <a:solidFill>
                  <a:srgbClr val="00B050"/>
                </a:solidFill>
              </a:rPr>
              <a:t>Program Microsoft Office </a:t>
            </a:r>
            <a:r>
              <a:rPr lang="cs-CZ" sz="2000" b="1" dirty="0" smtClean="0">
                <a:solidFill>
                  <a:srgbClr val="00B050"/>
                </a:solidFill>
              </a:rPr>
              <a:t>2010</a:t>
            </a:r>
          </a:p>
          <a:p>
            <a:pPr>
              <a:buFont typeface="Arial" pitchFamily="34" charset="0"/>
              <a:buChar char="•"/>
            </a:pPr>
            <a:r>
              <a:rPr lang="cs-CZ" sz="2000" b="1" smtClean="0">
                <a:solidFill>
                  <a:srgbClr val="00B050"/>
                </a:solidFill>
              </a:rPr>
              <a:t>www.office.microsoft.com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31785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155</TotalTime>
  <Words>255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ANOTACE</vt:lpstr>
      <vt:lpstr>ZÁKLADNÍ  SKLADEBNÍ DVOJICE</vt:lpstr>
      <vt:lpstr>PŘÍSUDEK</vt:lpstr>
      <vt:lpstr>Dosazuj vhodné přísudky:</vt:lpstr>
      <vt:lpstr>PODMĚT</vt:lpstr>
      <vt:lpstr>VYHLEDÁVÁNÍ ZÁKLADNÍ SKLADEBNÍ DVOJICE</vt:lpstr>
      <vt:lpstr>Vyhledávej základní skladební dvojice: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jitka</cp:lastModifiedBy>
  <cp:revision>21</cp:revision>
  <dcterms:created xsi:type="dcterms:W3CDTF">2012-04-14T13:16:26Z</dcterms:created>
  <dcterms:modified xsi:type="dcterms:W3CDTF">2013-12-15T21:46:59Z</dcterms:modified>
</cp:coreProperties>
</file>