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68" r:id="rId3"/>
    <p:sldId id="256" r:id="rId4"/>
    <p:sldId id="257" r:id="rId5"/>
    <p:sldId id="258" r:id="rId6"/>
    <p:sldId id="260" r:id="rId7"/>
    <p:sldId id="259" r:id="rId8"/>
    <p:sldId id="261" r:id="rId9"/>
    <p:sldId id="262" r:id="rId10"/>
    <p:sldId id="263" r:id="rId11"/>
    <p:sldId id="264" r:id="rId12"/>
    <p:sldId id="265" r:id="rId13"/>
    <p:sldId id="266" r:id="rId14"/>
    <p:sldId id="267"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2F50B"/>
    <a:srgbClr val="F6C616"/>
    <a:srgbClr val="E8F725"/>
    <a:srgbClr val="D5F82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9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1406020"/>
            <a:ext cx="6172199" cy="2251579"/>
          </a:xfrm>
        </p:spPr>
        <p:txBody>
          <a:bodyPr lIns="0" rIns="0" anchor="t">
            <a:noAutofit/>
          </a:bodyPr>
          <a:lstStyle>
            <a:lvl1pPr>
              <a:defRPr sz="6600"/>
            </a:lvl1pPr>
          </a:lstStyle>
          <a:p>
            <a:r>
              <a:rPr lang="cs-CZ" smtClean="0"/>
              <a:t>Kliknutím lze upravit styl.</a:t>
            </a:r>
            <a:endParaRPr lang="en-US" dirty="0"/>
          </a:p>
        </p:txBody>
      </p:sp>
      <p:sp>
        <p:nvSpPr>
          <p:cNvPr id="3" name="Subtitle 2"/>
          <p:cNvSpPr>
            <a:spLocks noGrp="1"/>
          </p:cNvSpPr>
          <p:nvPr>
            <p:ph type="subTitle" idx="1"/>
          </p:nvPr>
        </p:nvSpPr>
        <p:spPr>
          <a:xfrm>
            <a:off x="1066800" y="3905864"/>
            <a:ext cx="6172200" cy="1123336"/>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DEDE06A6-5B3D-4D13-B5A0-75822244F2EE}" type="datetimeFigureOut">
              <a:rPr lang="cs-CZ" smtClean="0"/>
              <a:t>10.12.2013</a:t>
            </a:fld>
            <a:endParaRPr lang="cs-CZ"/>
          </a:p>
        </p:txBody>
      </p:sp>
      <p:sp>
        <p:nvSpPr>
          <p:cNvPr id="8" name="Slide Number Placeholder 7"/>
          <p:cNvSpPr>
            <a:spLocks noGrp="1"/>
          </p:cNvSpPr>
          <p:nvPr>
            <p:ph type="sldNum" sz="quarter" idx="11"/>
          </p:nvPr>
        </p:nvSpPr>
        <p:spPr/>
        <p:txBody>
          <a:bodyPr/>
          <a:lstStyle/>
          <a:p>
            <a:fld id="{D895FC9B-CB7F-48C0-B582-D3F3C3C63361}"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3456432" y="1545336"/>
            <a:ext cx="4224528" cy="38862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9" name="Date Placeholder 8"/>
          <p:cNvSpPr>
            <a:spLocks noGrp="1"/>
          </p:cNvSpPr>
          <p:nvPr>
            <p:ph type="dt" sz="half" idx="14"/>
          </p:nvPr>
        </p:nvSpPr>
        <p:spPr/>
        <p:txBody>
          <a:bodyPr/>
          <a:lstStyle/>
          <a:p>
            <a:fld id="{DEDE06A6-5B3D-4D13-B5A0-75822244F2EE}" type="datetimeFigureOut">
              <a:rPr lang="cs-CZ" smtClean="0"/>
              <a:t>10.12.2013</a:t>
            </a:fld>
            <a:endParaRPr lang="cs-CZ"/>
          </a:p>
        </p:txBody>
      </p:sp>
      <p:sp>
        <p:nvSpPr>
          <p:cNvPr id="10" name="Slide Number Placeholder 9"/>
          <p:cNvSpPr>
            <a:spLocks noGrp="1"/>
          </p:cNvSpPr>
          <p:nvPr>
            <p:ph type="sldNum" sz="quarter" idx="15"/>
          </p:nvPr>
        </p:nvSpPr>
        <p:spPr/>
        <p:txBody>
          <a:bodyPr/>
          <a:lstStyle/>
          <a:p>
            <a:fld id="{D895FC9B-CB7F-48C0-B582-D3F3C3C63361}" type="slidenum">
              <a:rPr lang="cs-CZ" smtClean="0"/>
              <a:t>‹#›</a:t>
            </a:fld>
            <a:endParaRPr lang="cs-CZ"/>
          </a:p>
        </p:txBody>
      </p:sp>
      <p:sp>
        <p:nvSpPr>
          <p:cNvPr id="11" name="Footer Placeholder 10"/>
          <p:cNvSpPr>
            <a:spLocks noGrp="1"/>
          </p:cNvSpPr>
          <p:nvPr>
            <p:ph type="ftr" sz="quarter" idx="16"/>
          </p:nvPr>
        </p:nvSpPr>
        <p:spPr/>
        <p:txBody>
          <a:bodyPr/>
          <a:lstStyle/>
          <a:p>
            <a:endParaRPr lang="cs-CZ"/>
          </a:p>
        </p:txBody>
      </p:sp>
      <p:sp>
        <p:nvSpPr>
          <p:cNvPr id="12" name="Title 11"/>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69848" y="1472184"/>
            <a:ext cx="6172200" cy="2130552"/>
          </a:xfrm>
        </p:spPr>
        <p:txBody>
          <a:bodyPr anchor="t">
            <a:noAutofit/>
          </a:bodyPr>
          <a:lstStyle>
            <a:lvl1pPr algn="l">
              <a:defRPr sz="4800" b="1" cap="all"/>
            </a:lvl1pPr>
          </a:lstStyle>
          <a:p>
            <a:r>
              <a:rPr lang="cs-CZ" smtClean="0"/>
              <a:t>Kliknutím lze upravit styl.</a:t>
            </a:r>
            <a:endParaRPr lang="en-US" dirty="0"/>
          </a:p>
        </p:txBody>
      </p:sp>
      <p:sp>
        <p:nvSpPr>
          <p:cNvPr id="3" name="Text Placeholder 2"/>
          <p:cNvSpPr>
            <a:spLocks noGrp="1"/>
          </p:cNvSpPr>
          <p:nvPr>
            <p:ph type="body" idx="1"/>
          </p:nvPr>
        </p:nvSpPr>
        <p:spPr>
          <a:xfrm>
            <a:off x="1069848" y="3886200"/>
            <a:ext cx="6172200" cy="914400"/>
          </a:xfrm>
        </p:spPr>
        <p:txBody>
          <a:bodyPr anchor="t">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DEDE06A6-5B3D-4D13-B5A0-75822244F2EE}" type="datetimeFigureOut">
              <a:rPr lang="cs-CZ" smtClean="0"/>
              <a:t>10.12.2013</a:t>
            </a:fld>
            <a:endParaRPr lang="cs-CZ"/>
          </a:p>
        </p:txBody>
      </p:sp>
      <p:sp>
        <p:nvSpPr>
          <p:cNvPr id="8" name="Slide Number Placeholder 7"/>
          <p:cNvSpPr>
            <a:spLocks noGrp="1"/>
          </p:cNvSpPr>
          <p:nvPr>
            <p:ph type="sldNum" sz="quarter" idx="11"/>
          </p:nvPr>
        </p:nvSpPr>
        <p:spPr/>
        <p:txBody>
          <a:bodyPr/>
          <a:lstStyle/>
          <a:p>
            <a:fld id="{D895FC9B-CB7F-48C0-B582-D3F3C3C63361}"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6325" cy="1066800"/>
          </a:xfrm>
        </p:spPr>
        <p:txBody>
          <a:bodyPr/>
          <a:lstStyle/>
          <a:p>
            <a:r>
              <a:rPr lang="cs-CZ" smtClean="0"/>
              <a:t>Kliknutím lze upravit styl.</a:t>
            </a:r>
            <a:endParaRPr lang="en-US" dirty="0"/>
          </a:p>
        </p:txBody>
      </p:sp>
      <p:sp>
        <p:nvSpPr>
          <p:cNvPr id="3" name="Content Placeholder 2"/>
          <p:cNvSpPr>
            <a:spLocks noGrp="1"/>
          </p:cNvSpPr>
          <p:nvPr>
            <p:ph sz="half" idx="1"/>
          </p:nvPr>
        </p:nvSpPr>
        <p:spPr>
          <a:xfrm>
            <a:off x="4486998" y="1915859"/>
            <a:ext cx="3646966" cy="2881426"/>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96754" y="1915881"/>
            <a:ext cx="3639311" cy="2881398"/>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9" name="Date Placeholder 8"/>
          <p:cNvSpPr>
            <a:spLocks noGrp="1"/>
          </p:cNvSpPr>
          <p:nvPr>
            <p:ph type="dt" sz="half" idx="10"/>
          </p:nvPr>
        </p:nvSpPr>
        <p:spPr/>
        <p:txBody>
          <a:bodyPr/>
          <a:lstStyle/>
          <a:p>
            <a:fld id="{DEDE06A6-5B3D-4D13-B5A0-75822244F2EE}" type="datetimeFigureOut">
              <a:rPr lang="cs-CZ" smtClean="0"/>
              <a:t>10.12.2013</a:t>
            </a:fld>
            <a:endParaRPr lang="cs-CZ"/>
          </a:p>
        </p:txBody>
      </p:sp>
      <p:sp>
        <p:nvSpPr>
          <p:cNvPr id="10" name="Slide Number Placeholder 9"/>
          <p:cNvSpPr>
            <a:spLocks noGrp="1"/>
          </p:cNvSpPr>
          <p:nvPr>
            <p:ph type="sldNum" sz="quarter" idx="11"/>
          </p:nvPr>
        </p:nvSpPr>
        <p:spPr/>
        <p:txBody>
          <a:bodyPr/>
          <a:lstStyle/>
          <a:p>
            <a:fld id="{D895FC9B-CB7F-48C0-B582-D3F3C3C63361}" type="slidenum">
              <a:rPr lang="cs-CZ" smtClean="0"/>
              <a:t>‹#›</a:t>
            </a:fld>
            <a:endParaRPr lang="cs-CZ"/>
          </a:p>
        </p:txBody>
      </p:sp>
      <p:sp>
        <p:nvSpPr>
          <p:cNvPr id="11" name="Footer Placeholder 10"/>
          <p:cNvSpPr>
            <a:spLocks noGrp="1"/>
          </p:cNvSpPr>
          <p:nvPr>
            <p:ph type="ftr" sz="quarter" idx="12"/>
          </p:nvPr>
        </p:nvSpPr>
        <p:spPr>
          <a:xfrm>
            <a:off x="493776" y="6356350"/>
            <a:ext cx="5102352" cy="365125"/>
          </a:xfrm>
        </p:spPr>
        <p:txBody>
          <a:bodyPr/>
          <a:lstStyle/>
          <a:p>
            <a:endParaRPr lang="cs-CZ"/>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5734" cy="1066799"/>
          </a:xfrm>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95301" y="1916113"/>
            <a:ext cx="3638550"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95300" y="2860676"/>
            <a:ext cx="3638550" cy="28828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492625" y="1916113"/>
            <a:ext cx="3660775"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492626" y="2860676"/>
            <a:ext cx="3651250" cy="2882900"/>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0" name="Date Placeholder 9"/>
          <p:cNvSpPr>
            <a:spLocks noGrp="1"/>
          </p:cNvSpPr>
          <p:nvPr>
            <p:ph type="dt" sz="half" idx="10"/>
          </p:nvPr>
        </p:nvSpPr>
        <p:spPr/>
        <p:txBody>
          <a:bodyPr/>
          <a:lstStyle/>
          <a:p>
            <a:fld id="{DEDE06A6-5B3D-4D13-B5A0-75822244F2EE}" type="datetimeFigureOut">
              <a:rPr lang="cs-CZ" smtClean="0"/>
              <a:t>10.12.2013</a:t>
            </a:fld>
            <a:endParaRPr lang="cs-CZ"/>
          </a:p>
        </p:txBody>
      </p:sp>
      <p:sp>
        <p:nvSpPr>
          <p:cNvPr id="11" name="Slide Number Placeholder 10"/>
          <p:cNvSpPr>
            <a:spLocks noGrp="1"/>
          </p:cNvSpPr>
          <p:nvPr>
            <p:ph type="sldNum" sz="quarter" idx="11"/>
          </p:nvPr>
        </p:nvSpPr>
        <p:spPr/>
        <p:txBody>
          <a:bodyPr/>
          <a:lstStyle/>
          <a:p>
            <a:fld id="{D895FC9B-CB7F-48C0-B582-D3F3C3C63361}" type="slidenum">
              <a:rPr lang="cs-CZ" smtClean="0"/>
              <a:t>‹#›</a:t>
            </a:fld>
            <a:endParaRPr lang="cs-CZ"/>
          </a:p>
        </p:txBody>
      </p:sp>
      <p:sp>
        <p:nvSpPr>
          <p:cNvPr id="12" name="Footer Placeholder 11"/>
          <p:cNvSpPr>
            <a:spLocks noGrp="1"/>
          </p:cNvSpPr>
          <p:nvPr>
            <p:ph type="ftr" sz="quarter" idx="12"/>
          </p:nvPr>
        </p:nvSpPr>
        <p:spPr>
          <a:xfrm>
            <a:off x="493776" y="6356350"/>
            <a:ext cx="5102352" cy="365125"/>
          </a:xfrm>
        </p:spPr>
        <p:txBody>
          <a:bodyPr/>
          <a:lstStyle/>
          <a:p>
            <a:endParaRPr lang="cs-CZ"/>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7162800" y="1551543"/>
            <a:ext cx="1828800" cy="365125"/>
          </a:xfrm>
        </p:spPr>
        <p:txBody>
          <a:bodyPr/>
          <a:lstStyle/>
          <a:p>
            <a:fld id="{DEDE06A6-5B3D-4D13-B5A0-75822244F2EE}" type="datetimeFigureOut">
              <a:rPr lang="cs-CZ" smtClean="0"/>
              <a:t>10.12.2013</a:t>
            </a:fld>
            <a:endParaRPr lang="cs-CZ"/>
          </a:p>
        </p:txBody>
      </p:sp>
      <p:sp>
        <p:nvSpPr>
          <p:cNvPr id="5" name="Title 4"/>
          <p:cNvSpPr>
            <a:spLocks noGrp="1"/>
          </p:cNvSpPr>
          <p:nvPr>
            <p:ph type="title"/>
          </p:nvPr>
        </p:nvSpPr>
        <p:spPr/>
        <p:txBody>
          <a:bodyPr/>
          <a:lstStyle/>
          <a:p>
            <a:r>
              <a:rPr lang="cs-CZ" smtClean="0"/>
              <a:t>Kliknutím lze upravit styl.</a:t>
            </a:r>
            <a:endParaRPr lang="en-US" dirty="0"/>
          </a:p>
        </p:txBody>
      </p:sp>
      <p:sp>
        <p:nvSpPr>
          <p:cNvPr id="4" name="Slide Number Placeholder 3"/>
          <p:cNvSpPr>
            <a:spLocks noGrp="1"/>
          </p:cNvSpPr>
          <p:nvPr>
            <p:ph type="sldNum" sz="quarter" idx="11"/>
          </p:nvPr>
        </p:nvSpPr>
        <p:spPr/>
        <p:txBody>
          <a:bodyPr/>
          <a:lstStyle/>
          <a:p>
            <a:fld id="{D895FC9B-CB7F-48C0-B582-D3F3C3C63361}" type="slidenum">
              <a:rPr lang="cs-CZ" smtClean="0"/>
              <a:t>‹#›</a:t>
            </a:fld>
            <a:endParaRPr lang="cs-CZ"/>
          </a:p>
        </p:txBody>
      </p:sp>
      <p:sp>
        <p:nvSpPr>
          <p:cNvPr id="6" name="Footer Placeholder 5"/>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DE06A6-5B3D-4D13-B5A0-75822244F2EE}" type="datetimeFigureOut">
              <a:rPr lang="cs-CZ" smtClean="0"/>
              <a:t>10.12.2013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D895FC9B-CB7F-48C0-B582-D3F3C3C63361}"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450" y="1920876"/>
            <a:ext cx="3654425" cy="2889249"/>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493776" y="606425"/>
            <a:ext cx="3629025" cy="1041400"/>
          </a:xfrm>
        </p:spPr>
        <p:txBody>
          <a:bodyPr anchor="t">
            <a:normAutofit/>
          </a:bodyPr>
          <a:lstStyle>
            <a:lvl1pPr algn="l">
              <a:defRPr sz="1800" b="1"/>
            </a:lvl1pPr>
          </a:lstStyle>
          <a:p>
            <a:r>
              <a:rPr lang="cs-CZ" smtClean="0"/>
              <a:t>Kliknutím lze upravit styl.</a:t>
            </a:r>
            <a:endParaRPr lang="en-US" dirty="0"/>
          </a:p>
        </p:txBody>
      </p:sp>
      <p:sp>
        <p:nvSpPr>
          <p:cNvPr id="4" name="Text Placeholder 3"/>
          <p:cNvSpPr>
            <a:spLocks noGrp="1"/>
          </p:cNvSpPr>
          <p:nvPr>
            <p:ph type="body" sz="half" idx="2"/>
          </p:nvPr>
        </p:nvSpPr>
        <p:spPr>
          <a:xfrm>
            <a:off x="495300" y="1920875"/>
            <a:ext cx="3629025" cy="1812925"/>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8" name="Date Placeholder 7"/>
          <p:cNvSpPr>
            <a:spLocks noGrp="1"/>
          </p:cNvSpPr>
          <p:nvPr>
            <p:ph type="dt" sz="half" idx="10"/>
          </p:nvPr>
        </p:nvSpPr>
        <p:spPr/>
        <p:txBody>
          <a:bodyPr/>
          <a:lstStyle/>
          <a:p>
            <a:fld id="{DEDE06A6-5B3D-4D13-B5A0-75822244F2EE}" type="datetimeFigureOut">
              <a:rPr lang="cs-CZ" smtClean="0"/>
              <a:t>10.12.2013</a:t>
            </a:fld>
            <a:endParaRPr lang="cs-CZ"/>
          </a:p>
        </p:txBody>
      </p:sp>
      <p:sp>
        <p:nvSpPr>
          <p:cNvPr id="9" name="Slide Number Placeholder 8"/>
          <p:cNvSpPr>
            <a:spLocks noGrp="1"/>
          </p:cNvSpPr>
          <p:nvPr>
            <p:ph type="sldNum" sz="quarter" idx="11"/>
          </p:nvPr>
        </p:nvSpPr>
        <p:spPr/>
        <p:txBody>
          <a:bodyPr/>
          <a:lstStyle/>
          <a:p>
            <a:fld id="{D895FC9B-CB7F-48C0-B582-D3F3C3C63361}" type="slidenum">
              <a:rPr lang="cs-CZ" smtClean="0"/>
              <a:t>‹#›</a:t>
            </a:fld>
            <a:endParaRPr lang="cs-CZ"/>
          </a:p>
        </p:txBody>
      </p:sp>
      <p:sp>
        <p:nvSpPr>
          <p:cNvPr id="10" name="Footer Placeholder 9"/>
          <p:cNvSpPr>
            <a:spLocks noGrp="1"/>
          </p:cNvSpPr>
          <p:nvPr>
            <p:ph type="ftr" sz="quarter" idx="12"/>
          </p:nvPr>
        </p:nvSpPr>
        <p:spPr>
          <a:xfrm>
            <a:off x="493776" y="6356350"/>
            <a:ext cx="5102352" cy="365125"/>
          </a:xfrm>
        </p:spPr>
        <p:txBody>
          <a:bodyPr/>
          <a:lstStyle/>
          <a:p>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93776" y="600074"/>
            <a:ext cx="2074862" cy="1981201"/>
          </a:xfrm>
          <a:ln>
            <a:noFill/>
          </a:ln>
        </p:spPr>
        <p:txBody>
          <a:bodyPr anchor="t">
            <a:normAutofit/>
          </a:bodyPr>
          <a:lstStyle>
            <a:lvl1pPr algn="l">
              <a:defRPr sz="1800" b="0"/>
            </a:lvl1pPr>
          </a:lstStyle>
          <a:p>
            <a:r>
              <a:rPr lang="cs-CZ" smtClean="0"/>
              <a:t>Kliknutím lze upravit styl.</a:t>
            </a:r>
            <a:endParaRPr lang="en-US" dirty="0"/>
          </a:p>
        </p:txBody>
      </p:sp>
      <p:sp>
        <p:nvSpPr>
          <p:cNvPr id="3" name="Picture Placeholder 2"/>
          <p:cNvSpPr>
            <a:spLocks noGrp="1"/>
          </p:cNvSpPr>
          <p:nvPr>
            <p:ph type="pic" idx="1"/>
          </p:nvPr>
        </p:nvSpPr>
        <p:spPr>
          <a:xfrm>
            <a:off x="2963862" y="1650999"/>
            <a:ext cx="5627687" cy="42207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2963862" y="614363"/>
            <a:ext cx="3741738" cy="909637"/>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8" name="Date Placeholder 7"/>
          <p:cNvSpPr>
            <a:spLocks noGrp="1"/>
          </p:cNvSpPr>
          <p:nvPr>
            <p:ph type="dt" sz="half" idx="10"/>
          </p:nvPr>
        </p:nvSpPr>
        <p:spPr/>
        <p:txBody>
          <a:bodyPr/>
          <a:lstStyle/>
          <a:p>
            <a:fld id="{DEDE06A6-5B3D-4D13-B5A0-75822244F2EE}" type="datetimeFigureOut">
              <a:rPr lang="cs-CZ" smtClean="0"/>
              <a:t>10.12.2013</a:t>
            </a:fld>
            <a:endParaRPr lang="cs-CZ"/>
          </a:p>
        </p:txBody>
      </p:sp>
      <p:sp>
        <p:nvSpPr>
          <p:cNvPr id="9" name="Slide Number Placeholder 8"/>
          <p:cNvSpPr>
            <a:spLocks noGrp="1"/>
          </p:cNvSpPr>
          <p:nvPr>
            <p:ph type="sldNum" sz="quarter" idx="11"/>
          </p:nvPr>
        </p:nvSpPr>
        <p:spPr/>
        <p:txBody>
          <a:bodyPr/>
          <a:lstStyle/>
          <a:p>
            <a:fld id="{D895FC9B-CB7F-48C0-B582-D3F3C3C63361}" type="slidenum">
              <a:rPr lang="cs-CZ" smtClean="0"/>
              <a:t>‹#›</a:t>
            </a:fld>
            <a:endParaRPr lang="cs-CZ"/>
          </a:p>
        </p:txBody>
      </p:sp>
      <p:sp>
        <p:nvSpPr>
          <p:cNvPr id="10" name="Footer Placeholder 9"/>
          <p:cNvSpPr>
            <a:spLocks noGrp="1"/>
          </p:cNvSpPr>
          <p:nvPr>
            <p:ph type="ftr" sz="quarter" idx="12"/>
          </p:nvPr>
        </p:nvSpPr>
        <p:spPr>
          <a:xfrm>
            <a:off x="493776" y="6356350"/>
            <a:ext cx="5102352" cy="365125"/>
          </a:xfrm>
        </p:spPr>
        <p:txBody>
          <a:bodyPr/>
          <a:lstStyle/>
          <a:p>
            <a:endParaRPr lang="cs-CZ"/>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3454400" y="1554480"/>
            <a:ext cx="4222308" cy="3886202"/>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DEDE06A6-5B3D-4D13-B5A0-75822244F2EE}" type="datetimeFigureOut">
              <a:rPr lang="cs-CZ" smtClean="0"/>
              <a:t>10.12.2013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895FC9B-CB7F-48C0-B582-D3F3C3C63361}"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9848" y="1554480"/>
            <a:ext cx="2075688" cy="3886200"/>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3456432" y="1554480"/>
            <a:ext cx="4224528" cy="3886200"/>
          </a:xfrm>
        </p:spPr>
        <p:txBody>
          <a:bodyPr vert="eaVert"/>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DEDE06A6-5B3D-4D13-B5A0-75822244F2EE}" type="datetimeFigureOut">
              <a:rPr lang="cs-CZ" smtClean="0"/>
              <a:t>10.12.2013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895FC9B-CB7F-48C0-B582-D3F3C3C63361}"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1554480"/>
            <a:ext cx="2073348" cy="1979466"/>
          </a:xfrm>
          <a:prstGeom prst="rect">
            <a:avLst/>
          </a:prstGeom>
        </p:spPr>
        <p:txBody>
          <a:bodyPr vert="horz" lIns="91440" tIns="45720" rIns="91440" bIns="45720" rtlCol="0" anchor="t">
            <a:normAutofit/>
          </a:bodyPr>
          <a:lstStyle/>
          <a:p>
            <a:r>
              <a:rPr lang="cs-CZ" smtClean="0"/>
              <a:t>Kliknutím lze upravit styl.</a:t>
            </a:r>
            <a:endParaRPr lang="en-US" dirty="0"/>
          </a:p>
        </p:txBody>
      </p:sp>
      <p:sp>
        <p:nvSpPr>
          <p:cNvPr id="3" name="Text Placeholder 2"/>
          <p:cNvSpPr>
            <a:spLocks noGrp="1"/>
          </p:cNvSpPr>
          <p:nvPr>
            <p:ph type="body" idx="1"/>
          </p:nvPr>
        </p:nvSpPr>
        <p:spPr>
          <a:xfrm>
            <a:off x="3454400" y="1547036"/>
            <a:ext cx="4222308" cy="3886202"/>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7162800" y="189468"/>
            <a:ext cx="1828800"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DEDE06A6-5B3D-4D13-B5A0-75822244F2EE}" type="datetimeFigureOut">
              <a:rPr lang="cs-CZ" smtClean="0"/>
              <a:t>10.12.2013</a:t>
            </a:fld>
            <a:endParaRPr lang="cs-CZ"/>
          </a:p>
        </p:txBody>
      </p:sp>
      <p:sp>
        <p:nvSpPr>
          <p:cNvPr id="5" name="Footer Placeholder 4"/>
          <p:cNvSpPr>
            <a:spLocks noGrp="1"/>
          </p:cNvSpPr>
          <p:nvPr>
            <p:ph type="ftr" sz="quarter" idx="3"/>
          </p:nvPr>
        </p:nvSpPr>
        <p:spPr>
          <a:xfrm>
            <a:off x="1069848" y="6356350"/>
            <a:ext cx="5102352" cy="365125"/>
          </a:xfrm>
          <a:prstGeom prst="rect">
            <a:avLst/>
          </a:prstGeom>
        </p:spPr>
        <p:txBody>
          <a:bodyPr vert="horz" lIns="91440" tIns="45720" rIns="91440" bIns="45720" rtlCol="0" anchor="t"/>
          <a:lstStyle>
            <a:lvl1pPr algn="l">
              <a:defRPr sz="1200">
                <a:solidFill>
                  <a:schemeClr val="tx1"/>
                </a:solidFill>
              </a:defRPr>
            </a:lvl1pPr>
          </a:lstStyle>
          <a:p>
            <a:endParaRPr lang="cs-CZ"/>
          </a:p>
        </p:txBody>
      </p:sp>
      <p:sp>
        <p:nvSpPr>
          <p:cNvPr id="6" name="Slide Number Placeholder 5"/>
          <p:cNvSpPr>
            <a:spLocks noGrp="1"/>
          </p:cNvSpPr>
          <p:nvPr>
            <p:ph type="sldNum" sz="quarter" idx="4"/>
          </p:nvPr>
        </p:nvSpPr>
        <p:spPr>
          <a:xfrm>
            <a:off x="7159752" y="6356350"/>
            <a:ext cx="1137684"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D895FC9B-CB7F-48C0-B582-D3F3C3C63361}"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defTabSz="914400" rtl="0" eaLnBrk="1" latinLnBrk="0" hangingPunct="1">
        <a:spcBef>
          <a:spcPct val="0"/>
        </a:spcBef>
        <a:buNone/>
        <a:defRPr sz="18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3.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Popis: C:\Users\pc\Desktop\OPVK.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340768"/>
            <a:ext cx="4812052" cy="10081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ulka 2"/>
          <p:cNvGraphicFramePr>
            <a:graphicFrameLocks noGrp="1"/>
          </p:cNvGraphicFramePr>
          <p:nvPr>
            <p:extLst>
              <p:ext uri="{D42A27DB-BD31-4B8C-83A1-F6EECF244321}">
                <p14:modId xmlns:p14="http://schemas.microsoft.com/office/powerpoint/2010/main" val="2831105404"/>
              </p:ext>
            </p:extLst>
          </p:nvPr>
        </p:nvGraphicFramePr>
        <p:xfrm>
          <a:off x="1259632" y="3232814"/>
          <a:ext cx="6696743" cy="1869394"/>
        </p:xfrm>
        <a:graphic>
          <a:graphicData uri="http://schemas.openxmlformats.org/drawingml/2006/table">
            <a:tbl>
              <a:tblPr firstRow="1" firstCol="1" bandRow="1">
                <a:tableStyleId>{5C22544A-7EE6-4342-B048-85BDC9FD1C3A}</a:tableStyleId>
              </a:tblPr>
              <a:tblGrid>
                <a:gridCol w="1624658"/>
                <a:gridCol w="5072085"/>
              </a:tblGrid>
              <a:tr h="300830">
                <a:tc>
                  <a:txBody>
                    <a:bodyPr/>
                    <a:lstStyle/>
                    <a:p>
                      <a:pPr algn="l">
                        <a:lnSpc>
                          <a:spcPct val="115000"/>
                        </a:lnSpc>
                        <a:spcAft>
                          <a:spcPts val="0"/>
                        </a:spcAft>
                      </a:pPr>
                      <a:r>
                        <a:rPr lang="cs-CZ" sz="1100" dirty="0">
                          <a:solidFill>
                            <a:schemeClr val="accent6"/>
                          </a:solidFill>
                          <a:effectLst/>
                        </a:rPr>
                        <a:t>Název školy</a:t>
                      </a:r>
                      <a:r>
                        <a:rPr lang="en-US" sz="1100" dirty="0">
                          <a:solidFill>
                            <a:schemeClr val="accent6"/>
                          </a:solidFill>
                          <a:effectLst/>
                        </a:rPr>
                        <a:t>:</a:t>
                      </a:r>
                      <a:endParaRPr lang="cs-CZ" sz="1100" dirty="0">
                        <a:solidFill>
                          <a:schemeClr val="accent6"/>
                        </a:solidFill>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100" dirty="0">
                          <a:effectLst/>
                        </a:rPr>
                        <a:t> </a:t>
                      </a:r>
                      <a:r>
                        <a:rPr lang="cs-CZ" sz="1100" b="1" dirty="0" smtClean="0">
                          <a:solidFill>
                            <a:schemeClr val="accent6"/>
                          </a:solidFill>
                          <a:effectLst>
                            <a:outerShdw blurRad="38100" dist="38100" dir="2700000" algn="tl">
                              <a:srgbClr val="000000">
                                <a:alpha val="43137"/>
                              </a:srgbClr>
                            </a:outerShdw>
                          </a:effectLst>
                          <a:latin typeface="+mn-lt"/>
                          <a:ea typeface="+mn-ea"/>
                          <a:cs typeface="+mn-cs"/>
                        </a:rPr>
                        <a:t>ZÁKLADNÍ</a:t>
                      </a:r>
                      <a:r>
                        <a:rPr lang="cs-CZ" sz="1100" b="1" baseline="0" dirty="0" smtClean="0">
                          <a:solidFill>
                            <a:schemeClr val="accent6"/>
                          </a:solidFill>
                          <a:effectLst>
                            <a:outerShdw blurRad="38100" dist="38100" dir="2700000" algn="tl">
                              <a:srgbClr val="000000">
                                <a:alpha val="43137"/>
                              </a:srgbClr>
                            </a:outerShdw>
                          </a:effectLst>
                          <a:latin typeface="+mn-lt"/>
                          <a:ea typeface="+mn-ea"/>
                          <a:cs typeface="+mn-cs"/>
                        </a:rPr>
                        <a:t> ŠKOLA PODBOŘANY, HUSOVA 276, OKRES LOUNY</a:t>
                      </a:r>
                      <a:endParaRPr lang="cs-CZ" sz="1100" b="1" dirty="0" smtClean="0">
                        <a:solidFill>
                          <a:schemeClr val="accent6"/>
                        </a:solidFill>
                        <a:effectLst>
                          <a:outerShdw blurRad="38100" dist="38100" dir="2700000" algn="tl">
                            <a:srgbClr val="000000">
                              <a:alpha val="43137"/>
                            </a:srgbClr>
                          </a:outerShdw>
                        </a:effectLst>
                        <a:latin typeface="Calibri"/>
                        <a:ea typeface="Calibri"/>
                        <a:cs typeface="Times New Roman"/>
                      </a:endParaRPr>
                    </a:p>
                    <a:p>
                      <a:pPr algn="l">
                        <a:lnSpc>
                          <a:spcPct val="115000"/>
                        </a:lnSpc>
                        <a:spcAft>
                          <a:spcPts val="0"/>
                        </a:spcAft>
                      </a:pPr>
                      <a:endParaRPr lang="cs-CZ" sz="1100" dirty="0" smtClean="0">
                        <a:effectLst/>
                        <a:latin typeface="Calibri"/>
                        <a:ea typeface="Calibri"/>
                        <a:cs typeface="Times New Roman"/>
                      </a:endParaRPr>
                    </a:p>
                    <a:p>
                      <a:pPr algn="l">
                        <a:lnSpc>
                          <a:spcPct val="115000"/>
                        </a:lnSpc>
                        <a:spcAft>
                          <a:spcPts val="0"/>
                        </a:spcAft>
                      </a:pPr>
                      <a:endParaRPr lang="cs-CZ" sz="1100" dirty="0">
                        <a:effectLst/>
                        <a:latin typeface="Calibri"/>
                        <a:ea typeface="Calibri"/>
                        <a:cs typeface="Times New Roman"/>
                      </a:endParaRPr>
                    </a:p>
                  </a:txBody>
                  <a:tcPr marL="68580" marR="68580" marT="0" marB="0"/>
                </a:tc>
              </a:tr>
              <a:tr h="300830">
                <a:tc>
                  <a:txBody>
                    <a:bodyPr/>
                    <a:lstStyle/>
                    <a:p>
                      <a:pPr algn="l">
                        <a:lnSpc>
                          <a:spcPct val="115000"/>
                        </a:lnSpc>
                        <a:spcAft>
                          <a:spcPts val="0"/>
                        </a:spcAft>
                      </a:pPr>
                      <a:r>
                        <a:rPr lang="cs-CZ" sz="1100" dirty="0">
                          <a:solidFill>
                            <a:schemeClr val="accent6"/>
                          </a:solidFill>
                          <a:effectLst/>
                        </a:rPr>
                        <a:t>Autor:</a:t>
                      </a:r>
                      <a:endParaRPr lang="cs-CZ" sz="1100" dirty="0">
                        <a:solidFill>
                          <a:schemeClr val="accent6"/>
                        </a:solidFill>
                        <a:effectLst/>
                        <a:latin typeface="Calibri"/>
                        <a:ea typeface="Calibri"/>
                        <a:cs typeface="Times New Roman"/>
                      </a:endParaRPr>
                    </a:p>
                  </a:txBody>
                  <a:tcPr marL="68580" marR="68580" marT="0" marB="0"/>
                </a:tc>
                <a:tc>
                  <a:txBody>
                    <a:bodyPr/>
                    <a:lstStyle/>
                    <a:p>
                      <a:pPr algn="l">
                        <a:lnSpc>
                          <a:spcPct val="115000"/>
                        </a:lnSpc>
                        <a:spcAft>
                          <a:spcPts val="0"/>
                        </a:spcAft>
                      </a:pPr>
                      <a:r>
                        <a:rPr lang="cs-CZ" sz="1100" smtClean="0">
                          <a:effectLst/>
                        </a:rPr>
                        <a:t>Mgr</a:t>
                      </a:r>
                      <a:r>
                        <a:rPr lang="cs-CZ" sz="1100" dirty="0" smtClean="0">
                          <a:effectLst/>
                        </a:rPr>
                        <a:t>.</a:t>
                      </a:r>
                      <a:r>
                        <a:rPr lang="cs-CZ" sz="1100" baseline="0" dirty="0" smtClean="0">
                          <a:effectLst/>
                        </a:rPr>
                        <a:t> Petra Pláničková</a:t>
                      </a:r>
                      <a:endParaRPr lang="cs-CZ" sz="1100" dirty="0">
                        <a:effectLst/>
                        <a:latin typeface="Calibri"/>
                        <a:ea typeface="Calibri"/>
                        <a:cs typeface="Times New Roman"/>
                      </a:endParaRPr>
                    </a:p>
                  </a:txBody>
                  <a:tcPr marL="68580" marR="68580" marT="0" marB="0"/>
                </a:tc>
              </a:tr>
              <a:tr h="300830">
                <a:tc>
                  <a:txBody>
                    <a:bodyPr/>
                    <a:lstStyle/>
                    <a:p>
                      <a:pPr algn="l">
                        <a:lnSpc>
                          <a:spcPct val="115000"/>
                        </a:lnSpc>
                        <a:spcAft>
                          <a:spcPts val="0"/>
                        </a:spcAft>
                      </a:pPr>
                      <a:r>
                        <a:rPr lang="cs-CZ" sz="1100" dirty="0">
                          <a:solidFill>
                            <a:schemeClr val="accent6"/>
                          </a:solidFill>
                          <a:effectLst/>
                        </a:rPr>
                        <a:t>Název</a:t>
                      </a:r>
                      <a:r>
                        <a:rPr lang="en-US" sz="1100" dirty="0">
                          <a:solidFill>
                            <a:schemeClr val="accent6"/>
                          </a:solidFill>
                          <a:effectLst/>
                        </a:rPr>
                        <a:t>:</a:t>
                      </a:r>
                      <a:endParaRPr lang="cs-CZ" sz="1100" dirty="0">
                        <a:solidFill>
                          <a:schemeClr val="accent6"/>
                        </a:solidFill>
                        <a:effectLst/>
                        <a:latin typeface="Calibri"/>
                        <a:ea typeface="Calibri"/>
                        <a:cs typeface="Times New Roman"/>
                      </a:endParaRPr>
                    </a:p>
                  </a:txBody>
                  <a:tcPr marL="68580" marR="68580" marT="0" marB="0"/>
                </a:tc>
                <a:tc>
                  <a:txBody>
                    <a:bodyPr/>
                    <a:lstStyle/>
                    <a:p>
                      <a:pPr algn="l">
                        <a:lnSpc>
                          <a:spcPct val="115000"/>
                        </a:lnSpc>
                        <a:spcAft>
                          <a:spcPts val="0"/>
                        </a:spcAft>
                      </a:pPr>
                      <a:r>
                        <a:rPr lang="cs-CZ" sz="1100" dirty="0" smtClean="0">
                          <a:effectLst/>
                          <a:latin typeface="Arial Black" pitchFamily="34" charset="0"/>
                        </a:rPr>
                        <a:t>VY_32_INOVACE_375_ZDRAVÍ</a:t>
                      </a:r>
                      <a:r>
                        <a:rPr lang="cs-CZ" sz="1100" baseline="0" dirty="0" smtClean="0">
                          <a:effectLst/>
                          <a:latin typeface="Arial Black" pitchFamily="34" charset="0"/>
                        </a:rPr>
                        <a:t> A </a:t>
                      </a:r>
                      <a:r>
                        <a:rPr lang="cs-CZ" sz="1100" baseline="0" dirty="0" smtClean="0">
                          <a:effectLst/>
                          <a:latin typeface="Arial Black" pitchFamily="34" charset="0"/>
                        </a:rPr>
                        <a:t>MY - SLOH</a:t>
                      </a:r>
                      <a:endParaRPr lang="cs-CZ" sz="1100" dirty="0">
                        <a:effectLst/>
                        <a:latin typeface="Arial Black" pitchFamily="34" charset="0"/>
                        <a:ea typeface="Calibri"/>
                        <a:cs typeface="Times New Roman"/>
                      </a:endParaRPr>
                    </a:p>
                  </a:txBody>
                  <a:tcPr marL="68580" marR="68580" marT="0" marB="0"/>
                </a:tc>
              </a:tr>
              <a:tr h="303804">
                <a:tc>
                  <a:txBody>
                    <a:bodyPr/>
                    <a:lstStyle/>
                    <a:p>
                      <a:pPr algn="l">
                        <a:lnSpc>
                          <a:spcPct val="115000"/>
                        </a:lnSpc>
                        <a:spcAft>
                          <a:spcPts val="0"/>
                        </a:spcAft>
                      </a:pPr>
                      <a:r>
                        <a:rPr lang="cs-CZ" sz="1100" dirty="0">
                          <a:solidFill>
                            <a:schemeClr val="accent6"/>
                          </a:solidFill>
                          <a:effectLst/>
                        </a:rPr>
                        <a:t>Téma</a:t>
                      </a:r>
                      <a:r>
                        <a:rPr lang="en-US" sz="1100" dirty="0">
                          <a:solidFill>
                            <a:schemeClr val="accent6"/>
                          </a:solidFill>
                          <a:effectLst/>
                        </a:rPr>
                        <a:t>:</a:t>
                      </a:r>
                      <a:endParaRPr lang="cs-CZ" sz="1100" dirty="0">
                        <a:solidFill>
                          <a:schemeClr val="accent6"/>
                        </a:solidFill>
                        <a:effectLst/>
                        <a:latin typeface="Calibri"/>
                        <a:ea typeface="Calibri"/>
                        <a:cs typeface="Times New Roman"/>
                      </a:endParaRPr>
                    </a:p>
                  </a:txBody>
                  <a:tcPr marL="68580" marR="68580" marT="0" marB="0"/>
                </a:tc>
                <a:tc>
                  <a:txBody>
                    <a:bodyPr/>
                    <a:lstStyle/>
                    <a:p>
                      <a:pPr algn="l">
                        <a:lnSpc>
                          <a:spcPct val="115000"/>
                        </a:lnSpc>
                        <a:spcAft>
                          <a:spcPts val="0"/>
                        </a:spcAft>
                      </a:pPr>
                      <a:r>
                        <a:rPr lang="cs-CZ" sz="1100" dirty="0" smtClean="0">
                          <a:effectLst/>
                          <a:latin typeface="Calibri"/>
                          <a:ea typeface="Calibri"/>
                          <a:cs typeface="Times New Roman"/>
                        </a:rPr>
                        <a:t>STRAVOVÁNÍ,</a:t>
                      </a:r>
                      <a:r>
                        <a:rPr lang="cs-CZ" sz="1100" baseline="0" dirty="0" smtClean="0">
                          <a:effectLst/>
                          <a:latin typeface="Calibri"/>
                          <a:ea typeface="Calibri"/>
                          <a:cs typeface="Times New Roman"/>
                        </a:rPr>
                        <a:t> JÍDELNÍČEK, SPORTOVÁNÍ, HYGIENA, REŽIM DNE</a:t>
                      </a:r>
                      <a:endParaRPr lang="cs-CZ" sz="1100" dirty="0">
                        <a:effectLst/>
                        <a:latin typeface="Calibri"/>
                        <a:ea typeface="Calibri"/>
                        <a:cs typeface="Times New Roman"/>
                      </a:endParaRPr>
                    </a:p>
                  </a:txBody>
                  <a:tcPr marL="68580" marR="68580" marT="0" marB="0"/>
                </a:tc>
              </a:tr>
              <a:tr h="369664">
                <a:tc>
                  <a:txBody>
                    <a:bodyPr/>
                    <a:lstStyle/>
                    <a:p>
                      <a:pPr algn="l">
                        <a:lnSpc>
                          <a:spcPct val="115000"/>
                        </a:lnSpc>
                        <a:spcAft>
                          <a:spcPts val="0"/>
                        </a:spcAft>
                      </a:pPr>
                      <a:r>
                        <a:rPr lang="cs-CZ" sz="1100" dirty="0">
                          <a:solidFill>
                            <a:schemeClr val="accent6"/>
                          </a:solidFill>
                          <a:effectLst/>
                        </a:rPr>
                        <a:t>Číslo projektu</a:t>
                      </a:r>
                      <a:r>
                        <a:rPr lang="en-US" sz="1100" dirty="0">
                          <a:solidFill>
                            <a:schemeClr val="accent6"/>
                          </a:solidFill>
                          <a:effectLst/>
                        </a:rPr>
                        <a:t>:</a:t>
                      </a:r>
                      <a:endParaRPr lang="cs-CZ" sz="1100" dirty="0">
                        <a:solidFill>
                          <a:schemeClr val="accent6"/>
                        </a:solidFill>
                        <a:effectLst/>
                        <a:latin typeface="Calibri"/>
                        <a:ea typeface="Calibri"/>
                        <a:cs typeface="Times New Roman"/>
                      </a:endParaRPr>
                    </a:p>
                  </a:txBody>
                  <a:tcPr marL="68580" marR="68580" marT="0" marB="0"/>
                </a:tc>
                <a:tc>
                  <a:txBody>
                    <a:bodyPr/>
                    <a:lstStyle/>
                    <a:p>
                      <a:pPr marL="0" marR="0" indent="0" algn="l" defTabSz="457200" rtl="0" eaLnBrk="1" fontAlgn="auto" latinLnBrk="0" hangingPunct="1">
                        <a:lnSpc>
                          <a:spcPct val="115000"/>
                        </a:lnSpc>
                        <a:spcBef>
                          <a:spcPts val="0"/>
                        </a:spcBef>
                        <a:spcAft>
                          <a:spcPts val="0"/>
                        </a:spcAft>
                        <a:buClrTx/>
                        <a:buSzTx/>
                        <a:buFontTx/>
                        <a:buNone/>
                        <a:tabLst/>
                        <a:defRPr/>
                      </a:pPr>
                      <a:r>
                        <a:rPr lang="cs-CZ" sz="1100" dirty="0" smtClean="0">
                          <a:solidFill>
                            <a:schemeClr val="bg1"/>
                          </a:solidFill>
                          <a:effectLst/>
                        </a:rPr>
                        <a:t>CZ.1.07/1.4.00/21.</a:t>
                      </a:r>
                      <a:r>
                        <a:rPr lang="cs-CZ" sz="1100" baseline="0" dirty="0" smtClean="0">
                          <a:solidFill>
                            <a:schemeClr val="bg1"/>
                          </a:solidFill>
                          <a:effectLst/>
                        </a:rPr>
                        <a:t> 2975</a:t>
                      </a:r>
                      <a:endParaRPr lang="cs-CZ" sz="1100" dirty="0" smtClean="0">
                        <a:solidFill>
                          <a:schemeClr val="bg1"/>
                        </a:solidFill>
                        <a:effectLst/>
                        <a:latin typeface="Calibri"/>
                        <a:ea typeface="Calibri"/>
                        <a:cs typeface="Times New Roman"/>
                      </a:endParaRPr>
                    </a:p>
                    <a:p>
                      <a:pPr algn="l">
                        <a:lnSpc>
                          <a:spcPct val="115000"/>
                        </a:lnSpc>
                        <a:spcAft>
                          <a:spcPts val="0"/>
                        </a:spcAft>
                      </a:pPr>
                      <a:endParaRPr lang="cs-CZ" sz="1100" dirty="0">
                        <a:effectLst/>
                        <a:latin typeface="Calibri"/>
                        <a:ea typeface="Calibri"/>
                        <a:cs typeface="Times New Roman"/>
                      </a:endParaRPr>
                    </a:p>
                  </a:txBody>
                  <a:tcPr marL="68580" marR="68580" marT="0" marB="0"/>
                </a:tc>
              </a:tr>
            </a:tbl>
          </a:graphicData>
        </a:graphic>
      </p:graphicFrame>
    </p:spTree>
    <p:extLst>
      <p:ext uri="{BB962C8B-B14F-4D97-AF65-F5344CB8AC3E}">
        <p14:creationId xmlns:p14="http://schemas.microsoft.com/office/powerpoint/2010/main" val="6293092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75656" y="548680"/>
            <a:ext cx="6172200" cy="948704"/>
          </a:xfrm>
        </p:spPr>
        <p:txBody>
          <a:bodyPr/>
          <a:lstStyle/>
          <a:p>
            <a:pPr algn="ctr"/>
            <a:r>
              <a:rPr lang="cs-CZ" dirty="0" smtClean="0">
                <a:solidFill>
                  <a:srgbClr val="B2F50B"/>
                </a:solidFill>
                <a:effectLst>
                  <a:outerShdw blurRad="38100" dist="38100" dir="2700000" algn="tl">
                    <a:srgbClr val="000000">
                      <a:alpha val="43137"/>
                    </a:srgbClr>
                  </a:outerShdw>
                </a:effectLst>
              </a:rPr>
              <a:t>anotace</a:t>
            </a:r>
            <a:endParaRPr lang="cs-CZ"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683568" y="1412776"/>
            <a:ext cx="7632848" cy="5112568"/>
          </a:xfrm>
        </p:spPr>
        <p:txBody>
          <a:bodyPr>
            <a:normAutofit lnSpcReduction="10000"/>
          </a:bodyPr>
          <a:lstStyle/>
          <a:p>
            <a:r>
              <a:rPr lang="cs-CZ" sz="2400" b="1" i="0" dirty="0" smtClean="0">
                <a:solidFill>
                  <a:schemeClr val="bg1">
                    <a:lumMod val="60000"/>
                    <a:lumOff val="40000"/>
                  </a:schemeClr>
                </a:solidFill>
                <a:effectLst>
                  <a:outerShdw blurRad="38100" dist="38100" dir="2700000" algn="tl">
                    <a:srgbClr val="000000">
                      <a:alpha val="43137"/>
                    </a:srgbClr>
                  </a:outerShdw>
                </a:effectLst>
              </a:rPr>
              <a:t>Prezentace je určena žákům 4. tříd v hodině českého jazyka – sloh.</a:t>
            </a:r>
          </a:p>
          <a:p>
            <a:r>
              <a:rPr lang="cs-CZ" sz="2400" b="1" i="0" dirty="0" smtClean="0">
                <a:solidFill>
                  <a:schemeClr val="bg1">
                    <a:lumMod val="60000"/>
                    <a:lumOff val="40000"/>
                  </a:schemeClr>
                </a:solidFill>
                <a:effectLst>
                  <a:outerShdw blurRad="38100" dist="38100" dir="2700000" algn="tl">
                    <a:srgbClr val="000000">
                      <a:alpha val="43137"/>
                    </a:srgbClr>
                  </a:outerShdw>
                </a:effectLst>
              </a:rPr>
              <a:t>Žáci se zamyslí a uvědomí si, že tělo máme pouze jedno.</a:t>
            </a:r>
          </a:p>
          <a:p>
            <a:r>
              <a:rPr lang="cs-CZ" sz="2400" b="1" i="0" dirty="0" smtClean="0">
                <a:solidFill>
                  <a:schemeClr val="bg1">
                    <a:lumMod val="60000"/>
                    <a:lumOff val="40000"/>
                  </a:schemeClr>
                </a:solidFill>
                <a:effectLst>
                  <a:outerShdw blurRad="38100" dist="38100" dir="2700000" algn="tl">
                    <a:srgbClr val="000000">
                      <a:alpha val="43137"/>
                    </a:srgbClr>
                  </a:outerShdw>
                </a:effectLst>
              </a:rPr>
              <a:t>Sestaví zdravý jídelníček, režim dne. </a:t>
            </a:r>
          </a:p>
          <a:p>
            <a:r>
              <a:rPr lang="cs-CZ" sz="2400" b="1" i="0" dirty="0" smtClean="0">
                <a:solidFill>
                  <a:schemeClr val="bg1">
                    <a:lumMod val="60000"/>
                    <a:lumOff val="40000"/>
                  </a:schemeClr>
                </a:solidFill>
                <a:effectLst>
                  <a:outerShdw blurRad="38100" dist="38100" dir="2700000" algn="tl">
                    <a:srgbClr val="000000">
                      <a:alpha val="43137"/>
                    </a:srgbClr>
                  </a:outerShdw>
                </a:effectLst>
              </a:rPr>
              <a:t>Popíší jednotlivé činnosti a vysvětlí jejich klady – zápory.</a:t>
            </a:r>
          </a:p>
          <a:p>
            <a:r>
              <a:rPr lang="cs-CZ" sz="2400" b="1" i="0" dirty="0" smtClean="0">
                <a:solidFill>
                  <a:schemeClr val="bg1">
                    <a:lumMod val="60000"/>
                    <a:lumOff val="40000"/>
                  </a:schemeClr>
                </a:solidFill>
                <a:effectLst>
                  <a:outerShdw blurRad="38100" dist="38100" dir="2700000" algn="tl">
                    <a:srgbClr val="000000">
                      <a:alpha val="43137"/>
                    </a:srgbClr>
                  </a:outerShdw>
                </a:effectLst>
              </a:rPr>
              <a:t>U každého snímku žáci sami vypráví.</a:t>
            </a:r>
          </a:p>
          <a:p>
            <a:r>
              <a:rPr lang="cs-CZ" sz="2400" b="1" i="0" dirty="0" smtClean="0">
                <a:solidFill>
                  <a:schemeClr val="bg1">
                    <a:lumMod val="60000"/>
                    <a:lumOff val="40000"/>
                  </a:schemeClr>
                </a:solidFill>
                <a:effectLst>
                  <a:outerShdw blurRad="38100" dist="38100" dir="2700000" algn="tl">
                    <a:srgbClr val="000000">
                      <a:alpha val="43137"/>
                    </a:srgbClr>
                  </a:outerShdw>
                </a:effectLst>
              </a:rPr>
              <a:t>Snímek č. 6 – označí potraviny, které nejsou zdravé.</a:t>
            </a:r>
          </a:p>
          <a:p>
            <a:r>
              <a:rPr lang="cs-CZ" sz="2400" b="1" i="0" dirty="0" smtClean="0">
                <a:solidFill>
                  <a:schemeClr val="bg1">
                    <a:lumMod val="60000"/>
                    <a:lumOff val="40000"/>
                  </a:schemeClr>
                </a:solidFill>
                <a:effectLst>
                  <a:outerShdw blurRad="38100" dist="38100" dir="2700000" algn="tl">
                    <a:srgbClr val="000000">
                      <a:alpha val="43137"/>
                    </a:srgbClr>
                  </a:outerShdw>
                </a:effectLst>
              </a:rPr>
              <a:t>Snímek č. 8 – sestavují jídelníček na celý den, mohou použít i jídlo, které v pomůcce není.</a:t>
            </a:r>
          </a:p>
          <a:p>
            <a:r>
              <a:rPr lang="cs-CZ" sz="2400" b="1" i="0" dirty="0" smtClean="0">
                <a:solidFill>
                  <a:schemeClr val="bg1">
                    <a:lumMod val="60000"/>
                    <a:lumOff val="40000"/>
                  </a:schemeClr>
                </a:solidFill>
                <a:effectLst>
                  <a:outerShdw blurRad="38100" dist="38100" dir="2700000" algn="tl">
                    <a:srgbClr val="000000">
                      <a:alpha val="43137"/>
                    </a:srgbClr>
                  </a:outerShdw>
                </a:effectLst>
              </a:rPr>
              <a:t>Snímek č. 12 – sestavují režim dne.</a:t>
            </a:r>
          </a:p>
          <a:p>
            <a:r>
              <a:rPr lang="cs-CZ" sz="2400" b="1" i="0" dirty="0" smtClean="0">
                <a:solidFill>
                  <a:schemeClr val="bg1">
                    <a:lumMod val="60000"/>
                    <a:lumOff val="40000"/>
                  </a:schemeClr>
                </a:solidFill>
                <a:effectLst>
                  <a:outerShdw blurRad="38100" dist="38100" dir="2700000" algn="tl">
                    <a:srgbClr val="000000">
                      <a:alpha val="43137"/>
                    </a:srgbClr>
                  </a:outerShdw>
                </a:effectLst>
              </a:rPr>
              <a:t>Na závěr - práce do skupin: Na větší balící papír obkreslí obrys jednoho ze skupiny. Do obrysu zapisují a zakreslují, jak se správně starat o své tělo, aby bylo stále zdravé.</a:t>
            </a:r>
          </a:p>
          <a:p>
            <a:endParaRPr lang="cs-CZ" sz="2400" b="1" i="0" dirty="0" smtClean="0">
              <a:solidFill>
                <a:schemeClr val="bg1">
                  <a:lumMod val="60000"/>
                  <a:lumOff val="40000"/>
                </a:schemeClr>
              </a:solidFill>
              <a:effectLst>
                <a:outerShdw blurRad="38100" dist="38100" dir="2700000" algn="tl">
                  <a:srgbClr val="000000">
                    <a:alpha val="43137"/>
                  </a:srgbClr>
                </a:outerShdw>
              </a:effectLst>
            </a:endParaRPr>
          </a:p>
          <a:p>
            <a:endParaRPr lang="cs-CZ" sz="3200" b="1" i="0" dirty="0" smtClean="0">
              <a:solidFill>
                <a:schemeClr val="bg1">
                  <a:lumMod val="60000"/>
                  <a:lumOff val="40000"/>
                </a:schemeClr>
              </a:solidFill>
              <a:effectLst>
                <a:outerShdw blurRad="38100" dist="38100" dir="2700000" algn="tl">
                  <a:srgbClr val="000000">
                    <a:alpha val="43137"/>
                  </a:srgbClr>
                </a:outerShdw>
              </a:effectLst>
            </a:endParaRPr>
          </a:p>
          <a:p>
            <a:endParaRPr lang="cs-CZ" sz="3200" b="1" i="0" dirty="0" smtClean="0">
              <a:solidFill>
                <a:schemeClr val="bg1">
                  <a:lumMod val="60000"/>
                  <a:lumOff val="40000"/>
                </a:schemeClr>
              </a:solidFill>
              <a:effectLst>
                <a:outerShdw blurRad="38100" dist="38100" dir="2700000" algn="tl">
                  <a:srgbClr val="000000">
                    <a:alpha val="43137"/>
                  </a:srgbClr>
                </a:outerShdw>
              </a:effectLst>
            </a:endParaRPr>
          </a:p>
          <a:p>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091320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683568" y="476672"/>
            <a:ext cx="7848872" cy="5832648"/>
          </a:xfrm>
          <a:ln w="57150">
            <a:solidFill>
              <a:schemeClr val="bg1">
                <a:lumMod val="60000"/>
                <a:lumOff val="40000"/>
              </a:schemeClr>
            </a:solidFill>
          </a:ln>
        </p:spPr>
        <p:txBody>
          <a:bodyPr>
            <a:normAutofit fontScale="90000"/>
          </a:bodyPr>
          <a:lstStyle/>
          <a:p>
            <a:pPr algn="ctr"/>
            <a:r>
              <a:rPr lang="cs-CZ" sz="9600" b="1" dirty="0" smtClean="0">
                <a:solidFill>
                  <a:srgbClr val="B2F50B"/>
                </a:solidFill>
                <a:effectLst>
                  <a:outerShdw blurRad="38100" dist="38100" dir="2700000" algn="tl">
                    <a:srgbClr val="000000">
                      <a:alpha val="43137"/>
                    </a:srgbClr>
                  </a:outerShdw>
                </a:effectLst>
              </a:rPr>
              <a:t/>
            </a:r>
            <a:br>
              <a:rPr lang="cs-CZ" sz="9600" b="1" dirty="0" smtClean="0">
                <a:solidFill>
                  <a:srgbClr val="B2F50B"/>
                </a:solidFill>
                <a:effectLst>
                  <a:outerShdw blurRad="38100" dist="38100" dir="2700000" algn="tl">
                    <a:srgbClr val="000000">
                      <a:alpha val="43137"/>
                    </a:srgbClr>
                  </a:outerShdw>
                </a:effectLst>
              </a:rPr>
            </a:br>
            <a:r>
              <a:rPr lang="cs-CZ" sz="9600" b="1" dirty="0" smtClean="0">
                <a:solidFill>
                  <a:srgbClr val="B2F50B"/>
                </a:solidFill>
                <a:effectLst>
                  <a:outerShdw blurRad="38100" dist="38100" dir="2700000" algn="tl">
                    <a:srgbClr val="000000">
                      <a:alpha val="43137"/>
                    </a:srgbClr>
                  </a:outerShdw>
                </a:effectLst>
              </a:rPr>
              <a:t>Zdraví </a:t>
            </a:r>
            <a:br>
              <a:rPr lang="cs-CZ" sz="9600" b="1" dirty="0" smtClean="0">
                <a:solidFill>
                  <a:srgbClr val="B2F50B"/>
                </a:solidFill>
                <a:effectLst>
                  <a:outerShdw blurRad="38100" dist="38100" dir="2700000" algn="tl">
                    <a:srgbClr val="000000">
                      <a:alpha val="43137"/>
                    </a:srgbClr>
                  </a:outerShdw>
                </a:effectLst>
              </a:rPr>
            </a:br>
            <a:r>
              <a:rPr lang="cs-CZ" sz="9600" b="1" dirty="0" smtClean="0">
                <a:solidFill>
                  <a:srgbClr val="B2F50B"/>
                </a:solidFill>
                <a:effectLst>
                  <a:outerShdw blurRad="38100" dist="38100" dir="2700000" algn="tl">
                    <a:srgbClr val="000000">
                      <a:alpha val="43137"/>
                    </a:srgbClr>
                  </a:outerShdw>
                </a:effectLst>
              </a:rPr>
              <a:t>a </a:t>
            </a:r>
            <a:br>
              <a:rPr lang="cs-CZ" sz="9600" b="1" dirty="0" smtClean="0">
                <a:solidFill>
                  <a:srgbClr val="B2F50B"/>
                </a:solidFill>
                <a:effectLst>
                  <a:outerShdw blurRad="38100" dist="38100" dir="2700000" algn="tl">
                    <a:srgbClr val="000000">
                      <a:alpha val="43137"/>
                    </a:srgbClr>
                  </a:outerShdw>
                </a:effectLst>
              </a:rPr>
            </a:br>
            <a:r>
              <a:rPr lang="cs-CZ" sz="9600" b="1" dirty="0" smtClean="0">
                <a:solidFill>
                  <a:srgbClr val="B2F50B"/>
                </a:solidFill>
                <a:effectLst>
                  <a:outerShdw blurRad="38100" dist="38100" dir="2700000" algn="tl">
                    <a:srgbClr val="000000">
                      <a:alpha val="43137"/>
                    </a:srgbClr>
                  </a:outerShdw>
                </a:effectLst>
              </a:rPr>
              <a:t>my</a:t>
            </a:r>
            <a:endParaRPr lang="cs-CZ" sz="9600" b="1" dirty="0">
              <a:solidFill>
                <a:srgbClr val="B2F50B"/>
              </a:solidFill>
              <a:effectLst>
                <a:outerShdw blurRad="38100" dist="38100" dir="2700000" algn="tl">
                  <a:srgbClr val="000000">
                    <a:alpha val="43137"/>
                  </a:srgbClr>
                </a:outerShdw>
              </a:effectLst>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3529608"/>
            <a:ext cx="2016224"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3529608"/>
            <a:ext cx="2088232" cy="2088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4762509"/>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548680"/>
            <a:ext cx="8280920" cy="2160240"/>
          </a:xfrm>
        </p:spPr>
        <p:txBody>
          <a:bodyPr/>
          <a:lstStyle/>
          <a:p>
            <a:pPr algn="ctr"/>
            <a:r>
              <a:rPr lang="cs-CZ" sz="6000" dirty="0" smtClean="0">
                <a:solidFill>
                  <a:srgbClr val="B2F50B"/>
                </a:solidFill>
                <a:effectLst>
                  <a:outerShdw blurRad="38100" dist="38100" dir="2700000" algn="tl">
                    <a:srgbClr val="000000">
                      <a:alpha val="43137"/>
                    </a:srgbClr>
                  </a:outerShdw>
                </a:effectLst>
              </a:rPr>
              <a:t>Správné stravování</a:t>
            </a:r>
            <a:endParaRPr lang="cs-CZ" sz="60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2766864" y="2996952"/>
            <a:ext cx="4619376" cy="3384376"/>
          </a:xfrm>
        </p:spPr>
        <p:txBody>
          <a:bodyPr>
            <a:normAutofit lnSpcReduction="10000"/>
          </a:bodyPr>
          <a:lstStyle/>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Lehká strava</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Strava bohatá na vitamíny:</a:t>
            </a:r>
          </a:p>
          <a:p>
            <a:r>
              <a:rPr lang="cs-CZ" sz="3200" b="1" i="0" dirty="0">
                <a:solidFill>
                  <a:schemeClr val="bg1">
                    <a:lumMod val="60000"/>
                    <a:lumOff val="40000"/>
                  </a:schemeClr>
                </a:solidFill>
                <a:effectLst>
                  <a:outerShdw blurRad="38100" dist="38100" dir="2700000" algn="tl">
                    <a:srgbClr val="000000">
                      <a:alpha val="43137"/>
                    </a:srgbClr>
                  </a:outerShdw>
                </a:effectLst>
              </a:rPr>
              <a:t> </a:t>
            </a:r>
            <a:r>
              <a:rPr lang="cs-CZ" sz="3200" b="1" i="0" dirty="0" smtClean="0">
                <a:solidFill>
                  <a:schemeClr val="bg1">
                    <a:lumMod val="60000"/>
                    <a:lumOff val="40000"/>
                  </a:schemeClr>
                </a:solidFill>
                <a:effectLst>
                  <a:outerShdw blurRad="38100" dist="38100" dir="2700000" algn="tl">
                    <a:srgbClr val="000000">
                      <a:alpha val="43137"/>
                    </a:srgbClr>
                  </a:outerShdw>
                </a:effectLst>
              </a:rPr>
              <a:t>     Ovoce, zelenina</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Nepřejídat se.</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Jíst častěji a méně.</a:t>
            </a:r>
          </a:p>
          <a:p>
            <a:pPr marL="457200" indent="-457200">
              <a:buFont typeface="Wingdings" pitchFamily="2" charset="2"/>
              <a:buChar char="ü"/>
            </a:pPr>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3212976"/>
            <a:ext cx="2376264" cy="237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420888"/>
            <a:ext cx="2210544" cy="2210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400802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692696"/>
            <a:ext cx="6840760" cy="2130552"/>
          </a:xfrm>
        </p:spPr>
        <p:txBody>
          <a:bodyPr/>
          <a:lstStyle/>
          <a:p>
            <a:pPr algn="ctr"/>
            <a:r>
              <a:rPr lang="cs-CZ" sz="6600" dirty="0" smtClean="0">
                <a:solidFill>
                  <a:srgbClr val="B2F50B"/>
                </a:solidFill>
                <a:effectLst>
                  <a:outerShdw blurRad="38100" dist="38100" dir="2700000" algn="tl">
                    <a:srgbClr val="000000">
                      <a:alpha val="43137"/>
                    </a:srgbClr>
                  </a:outerShdw>
                </a:effectLst>
              </a:rPr>
              <a:t>Špatné stravování</a:t>
            </a:r>
            <a:endParaRPr lang="cs-CZ" sz="66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2699792" y="3333564"/>
            <a:ext cx="4176464" cy="2351112"/>
          </a:xfrm>
        </p:spPr>
        <p:txBody>
          <a:bodyPr>
            <a:normAutofit/>
          </a:bodyPr>
          <a:lstStyle/>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Přejídání se.</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Tučné, sladké</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Jídla z rychlého </a:t>
            </a:r>
          </a:p>
          <a:p>
            <a:r>
              <a:rPr lang="cs-CZ" sz="3200" b="1" i="0" dirty="0">
                <a:solidFill>
                  <a:schemeClr val="bg1">
                    <a:lumMod val="60000"/>
                    <a:lumOff val="40000"/>
                  </a:schemeClr>
                </a:solidFill>
                <a:effectLst>
                  <a:outerShdw blurRad="38100" dist="38100" dir="2700000" algn="tl">
                    <a:srgbClr val="000000">
                      <a:alpha val="43137"/>
                    </a:srgbClr>
                  </a:outerShdw>
                </a:effectLst>
              </a:rPr>
              <a:t> </a:t>
            </a:r>
            <a:r>
              <a:rPr lang="cs-CZ" sz="3200" b="1" i="0" dirty="0" smtClean="0">
                <a:solidFill>
                  <a:schemeClr val="bg1">
                    <a:lumMod val="60000"/>
                    <a:lumOff val="40000"/>
                  </a:schemeClr>
                </a:solidFill>
                <a:effectLst>
                  <a:outerShdw blurRad="38100" dist="38100" dir="2700000" algn="tl">
                    <a:srgbClr val="000000">
                      <a:alpha val="43137"/>
                    </a:srgbClr>
                  </a:outerShdw>
                </a:effectLst>
              </a:rPr>
              <a:t>    občerstvení</a:t>
            </a:r>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50912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2809528"/>
            <a:ext cx="2304256"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555275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356768"/>
            <a:ext cx="6172200" cy="1596776"/>
          </a:xfrm>
        </p:spPr>
        <p:txBody>
          <a:bodyPr/>
          <a:lstStyle/>
          <a:p>
            <a:pPr algn="ctr"/>
            <a:r>
              <a:rPr lang="cs-CZ" sz="6600" dirty="0" smtClean="0">
                <a:solidFill>
                  <a:srgbClr val="B2F50B"/>
                </a:solidFill>
                <a:effectLst>
                  <a:outerShdw blurRad="38100" dist="38100" dir="2700000" algn="tl">
                    <a:srgbClr val="000000">
                      <a:alpha val="43137"/>
                    </a:srgbClr>
                  </a:outerShdw>
                </a:effectLst>
              </a:rPr>
              <a:t>pití</a:t>
            </a:r>
            <a:endParaRPr lang="cs-CZ" sz="66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3203848" y="3191272"/>
            <a:ext cx="5710336" cy="2664296"/>
          </a:xfrm>
        </p:spPr>
        <p:txBody>
          <a:bodyPr>
            <a:normAutofit/>
          </a:bodyPr>
          <a:lstStyle/>
          <a:p>
            <a:pPr marL="457200" indent="-457200">
              <a:buFont typeface="Wingdings" pitchFamily="2" charset="2"/>
              <a:buChar char="ü"/>
            </a:pPr>
            <a:r>
              <a:rPr lang="cs-CZ" sz="3200" b="1" i="0" dirty="0" smtClean="0">
                <a:solidFill>
                  <a:schemeClr val="bg1">
                    <a:lumMod val="60000"/>
                    <a:lumOff val="40000"/>
                  </a:schemeClr>
                </a:solidFill>
              </a:rPr>
              <a:t>Dodržovat pitný režim.</a:t>
            </a:r>
          </a:p>
          <a:p>
            <a:pPr marL="457200" indent="-457200">
              <a:buFont typeface="Wingdings" pitchFamily="2" charset="2"/>
              <a:buChar char="ü"/>
            </a:pPr>
            <a:r>
              <a:rPr lang="cs-CZ" sz="3200" b="1" i="0" dirty="0" smtClean="0">
                <a:solidFill>
                  <a:schemeClr val="bg1">
                    <a:lumMod val="60000"/>
                    <a:lumOff val="40000"/>
                  </a:schemeClr>
                </a:solidFill>
              </a:rPr>
              <a:t>Minerálky, voda</a:t>
            </a:r>
          </a:p>
          <a:p>
            <a:pPr marL="457200" indent="-457200">
              <a:buFont typeface="Wingdings" pitchFamily="2" charset="2"/>
              <a:buChar char="ü"/>
            </a:pPr>
            <a:r>
              <a:rPr lang="cs-CZ" sz="3200" b="1" i="0" dirty="0" smtClean="0">
                <a:solidFill>
                  <a:schemeClr val="bg1">
                    <a:lumMod val="60000"/>
                    <a:lumOff val="40000"/>
                  </a:schemeClr>
                </a:solidFill>
              </a:rPr>
              <a:t>Vyvarovat se přeslazených nápojů.</a:t>
            </a:r>
          </a:p>
          <a:p>
            <a:pPr marL="457200" indent="-457200">
              <a:buFont typeface="Wingdings" pitchFamily="2" charset="2"/>
              <a:buChar char="ü"/>
            </a:pPr>
            <a:endParaRPr lang="cs-CZ" sz="3200" b="1" i="0" dirty="0">
              <a:solidFill>
                <a:schemeClr val="bg1">
                  <a:lumMod val="60000"/>
                  <a:lumOff val="40000"/>
                </a:schemeClr>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0668" y="620688"/>
            <a:ext cx="2332856" cy="2332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450912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5096" y="268032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50448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026013">
            <a:off x="6058609" y="377888"/>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620688"/>
            <a:ext cx="1656184" cy="1656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268032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2280" y="2519055"/>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59832" y="607331"/>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59682" y="2584577"/>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39652" y="4774108"/>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31084" y="450912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17980602">
            <a:off x="6272936" y="468064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3" name="Přímá spojnice 2"/>
          <p:cNvCxnSpPr/>
          <p:nvPr/>
        </p:nvCxnSpPr>
        <p:spPr>
          <a:xfrm flipV="1">
            <a:off x="2843808" y="764704"/>
            <a:ext cx="2448272" cy="1512168"/>
          </a:xfrm>
          <a:prstGeom prst="line">
            <a:avLst/>
          </a:prstGeom>
          <a:ln w="762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flipV="1">
            <a:off x="5963200" y="4932424"/>
            <a:ext cx="2448272" cy="1512168"/>
          </a:xfrm>
          <a:prstGeom prst="line">
            <a:avLst/>
          </a:prstGeom>
          <a:ln w="762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Přímá spojnice 14"/>
          <p:cNvCxnSpPr/>
          <p:nvPr/>
        </p:nvCxnSpPr>
        <p:spPr>
          <a:xfrm flipV="1">
            <a:off x="1043608" y="4905064"/>
            <a:ext cx="2448272" cy="1512168"/>
          </a:xfrm>
          <a:prstGeom prst="line">
            <a:avLst/>
          </a:prstGeom>
          <a:ln w="762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flipV="1">
            <a:off x="539180" y="2901209"/>
            <a:ext cx="2448272" cy="1512168"/>
          </a:xfrm>
          <a:prstGeom prst="line">
            <a:avLst/>
          </a:prstGeom>
          <a:ln w="762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flipV="1">
            <a:off x="6588224" y="2553943"/>
            <a:ext cx="2448272" cy="1512168"/>
          </a:xfrm>
          <a:prstGeom prst="line">
            <a:avLst/>
          </a:prstGeom>
          <a:ln w="762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39874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908720"/>
            <a:ext cx="6742512" cy="2766024"/>
          </a:xfrm>
        </p:spPr>
        <p:txBody>
          <a:bodyPr/>
          <a:lstStyle/>
          <a:p>
            <a:pPr algn="ctr"/>
            <a:r>
              <a:rPr lang="cs-CZ" sz="6600" dirty="0" smtClean="0">
                <a:solidFill>
                  <a:srgbClr val="B2F50B"/>
                </a:solidFill>
                <a:effectLst>
                  <a:outerShdw blurRad="38100" dist="38100" dir="2700000" algn="tl">
                    <a:srgbClr val="000000">
                      <a:alpha val="43137"/>
                    </a:srgbClr>
                  </a:outerShdw>
                </a:effectLst>
              </a:rPr>
              <a:t>Neničit své tělo</a:t>
            </a:r>
            <a:endParaRPr lang="cs-CZ" sz="66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755576" y="3183632"/>
            <a:ext cx="3600400" cy="2808312"/>
          </a:xfrm>
        </p:spPr>
        <p:txBody>
          <a:bodyPr>
            <a:normAutofit/>
          </a:bodyPr>
          <a:lstStyle/>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Prášky</a:t>
            </a:r>
          </a:p>
          <a:p>
            <a:pPr marL="457200" indent="-457200">
              <a:buFont typeface="Wingdings" pitchFamily="2" charset="2"/>
              <a:buChar char="ü"/>
            </a:pPr>
            <a:r>
              <a:rPr lang="cs-CZ" sz="3200" b="1" i="0" dirty="0">
                <a:solidFill>
                  <a:schemeClr val="bg1">
                    <a:lumMod val="60000"/>
                    <a:lumOff val="40000"/>
                  </a:schemeClr>
                </a:solidFill>
                <a:effectLst>
                  <a:outerShdw blurRad="38100" dist="38100" dir="2700000" algn="tl">
                    <a:srgbClr val="000000">
                      <a:alpha val="43137"/>
                    </a:srgbClr>
                  </a:outerShdw>
                </a:effectLst>
              </a:rPr>
              <a:t>A</a:t>
            </a:r>
            <a:r>
              <a:rPr lang="cs-CZ" sz="3200" b="1" i="0" dirty="0" smtClean="0">
                <a:solidFill>
                  <a:schemeClr val="bg1">
                    <a:lumMod val="60000"/>
                    <a:lumOff val="40000"/>
                  </a:schemeClr>
                </a:solidFill>
                <a:effectLst>
                  <a:outerShdw blurRad="38100" dist="38100" dir="2700000" algn="tl">
                    <a:srgbClr val="000000">
                      <a:alpha val="43137"/>
                    </a:srgbClr>
                  </a:outerShdw>
                </a:effectLst>
              </a:rPr>
              <a:t>lkohol</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Cigarety</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Drogy, jedy</a:t>
            </a:r>
          </a:p>
          <a:p>
            <a:pPr marL="457200" indent="-457200">
              <a:buFont typeface="Wingdings" pitchFamily="2" charset="2"/>
              <a:buChar char="ü"/>
            </a:pPr>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198884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9304" y="400506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1664" y="4581128"/>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637062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2"/>
                                        </p:tgtEl>
                                        <p:attrNameLst>
                                          <p:attrName>style.visibility</p:attrName>
                                        </p:attrNameLst>
                                      </p:cBhvr>
                                      <p:to>
                                        <p:strVal val="visible"/>
                                      </p:to>
                                    </p:set>
                                    <p:anim calcmode="lin" valueType="num">
                                      <p:cBhvr additive="base">
                                        <p:cTn id="13" dur="500" fill="hold"/>
                                        <p:tgtEl>
                                          <p:spTgt spid="5122"/>
                                        </p:tgtEl>
                                        <p:attrNameLst>
                                          <p:attrName>ppt_x</p:attrName>
                                        </p:attrNameLst>
                                      </p:cBhvr>
                                      <p:tavLst>
                                        <p:tav tm="0">
                                          <p:val>
                                            <p:strVal val="#ppt_x"/>
                                          </p:val>
                                        </p:tav>
                                        <p:tav tm="100000">
                                          <p:val>
                                            <p:strVal val="#ppt_x"/>
                                          </p:val>
                                        </p:tav>
                                      </p:tavLst>
                                    </p:anim>
                                    <p:anim calcmode="lin" valueType="num">
                                      <p:cBhvr additive="base">
                                        <p:cTn id="14"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124"/>
                                        </p:tgtEl>
                                        <p:attrNameLst>
                                          <p:attrName>style.visibility</p:attrName>
                                        </p:attrNameLst>
                                      </p:cBhvr>
                                      <p:to>
                                        <p:strVal val="visible"/>
                                      </p:to>
                                    </p:set>
                                    <p:anim calcmode="lin" valueType="num">
                                      <p:cBhvr additive="base">
                                        <p:cTn id="25" dur="500" fill="hold"/>
                                        <p:tgtEl>
                                          <p:spTgt spid="5124"/>
                                        </p:tgtEl>
                                        <p:attrNameLst>
                                          <p:attrName>ppt_x</p:attrName>
                                        </p:attrNameLst>
                                      </p:cBhvr>
                                      <p:tavLst>
                                        <p:tav tm="0">
                                          <p:val>
                                            <p:strVal val="#ppt_x"/>
                                          </p:val>
                                        </p:tav>
                                        <p:tav tm="100000">
                                          <p:val>
                                            <p:strVal val="#ppt_x"/>
                                          </p:val>
                                        </p:tav>
                                      </p:tavLst>
                                    </p:anim>
                                    <p:anim calcmode="lin" valueType="num">
                                      <p:cBhvr additive="base">
                                        <p:cTn id="26" dur="500" fill="hold"/>
                                        <p:tgtEl>
                                          <p:spTgt spid="512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123"/>
                                        </p:tgtEl>
                                        <p:attrNameLst>
                                          <p:attrName>style.visibility</p:attrName>
                                        </p:attrNameLst>
                                      </p:cBhvr>
                                      <p:to>
                                        <p:strVal val="visible"/>
                                      </p:to>
                                    </p:set>
                                    <p:anim calcmode="lin" valueType="num">
                                      <p:cBhvr additive="base">
                                        <p:cTn id="37" dur="500" fill="hold"/>
                                        <p:tgtEl>
                                          <p:spTgt spid="5123"/>
                                        </p:tgtEl>
                                        <p:attrNameLst>
                                          <p:attrName>ppt_x</p:attrName>
                                        </p:attrNameLst>
                                      </p:cBhvr>
                                      <p:tavLst>
                                        <p:tav tm="0">
                                          <p:val>
                                            <p:strVal val="#ppt_x"/>
                                          </p:val>
                                        </p:tav>
                                        <p:tav tm="100000">
                                          <p:val>
                                            <p:strVal val="#ppt_x"/>
                                          </p:val>
                                        </p:tav>
                                      </p:tavLst>
                                    </p:anim>
                                    <p:anim calcmode="lin" valueType="num">
                                      <p:cBhvr additive="base">
                                        <p:cTn id="38" dur="500" fill="hold"/>
                                        <p:tgtEl>
                                          <p:spTgt spid="512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621904"/>
            <a:ext cx="6382472" cy="1440160"/>
          </a:xfrm>
        </p:spPr>
        <p:txBody>
          <a:bodyPr/>
          <a:lstStyle/>
          <a:p>
            <a:pPr algn="ctr"/>
            <a:r>
              <a:rPr lang="cs-CZ" sz="6600" dirty="0" smtClean="0">
                <a:solidFill>
                  <a:srgbClr val="B2F50B"/>
                </a:solidFill>
                <a:effectLst>
                  <a:outerShdw blurRad="38100" dist="38100" dir="2700000" algn="tl">
                    <a:srgbClr val="000000">
                      <a:alpha val="43137"/>
                    </a:srgbClr>
                  </a:outerShdw>
                </a:effectLst>
              </a:rPr>
              <a:t>jídelníček</a:t>
            </a:r>
            <a:endParaRPr lang="cs-CZ" sz="66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539552" y="2046288"/>
            <a:ext cx="8136904" cy="4623072"/>
          </a:xfrm>
        </p:spPr>
        <p:txBody>
          <a:bodyPr>
            <a:normAutofit/>
          </a:bodyPr>
          <a:lstStyle/>
          <a:p>
            <a:r>
              <a:rPr lang="cs-CZ" sz="3200" b="1" i="0" dirty="0" smtClean="0">
                <a:solidFill>
                  <a:schemeClr val="bg1">
                    <a:lumMod val="60000"/>
                    <a:lumOff val="40000"/>
                  </a:schemeClr>
                </a:solidFill>
                <a:effectLst>
                  <a:outerShdw blurRad="38100" dist="38100" dir="2700000" algn="tl">
                    <a:srgbClr val="000000">
                      <a:alpha val="43137"/>
                    </a:srgbClr>
                  </a:outerShdw>
                </a:effectLst>
              </a:rPr>
              <a:t>Rohlík, guláš, kobliha, jablko, čaj, rýže, kuřecí maso, jogurt, zeleninový salát, zákusek, brambory, chleba, paprika, sýr, omáčka, šunka, minerálka, koláč, mléko, ovocný kompot, pečené maso, zmrzlina, jahodový koktejl, rizoto, párek, hranolky, těstovinový salát, chlebíček, polévka, knedlíky, koláček, špenát, čočka, houska, máslo, dušená zelenina, sekaná, limonáda.</a:t>
            </a:r>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23326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6595393"/>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080320" y="887016"/>
            <a:ext cx="6670528" cy="1440160"/>
          </a:xfrm>
        </p:spPr>
        <p:txBody>
          <a:bodyPr/>
          <a:lstStyle/>
          <a:p>
            <a:pPr algn="ctr"/>
            <a:r>
              <a:rPr lang="cs-CZ" sz="6600" dirty="0" smtClean="0">
                <a:solidFill>
                  <a:srgbClr val="B2F50B"/>
                </a:solidFill>
                <a:effectLst>
                  <a:outerShdw blurRad="38100" dist="38100" dir="2700000" algn="tl">
                    <a:srgbClr val="000000">
                      <a:alpha val="43137"/>
                    </a:srgbClr>
                  </a:outerShdw>
                </a:effectLst>
              </a:rPr>
              <a:t>sportování</a:t>
            </a:r>
            <a:endParaRPr lang="cs-CZ" sz="66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539552" y="2996952"/>
            <a:ext cx="6172200" cy="2808312"/>
          </a:xfrm>
        </p:spPr>
        <p:txBody>
          <a:bodyPr>
            <a:normAutofit lnSpcReduction="10000"/>
          </a:bodyPr>
          <a:lstStyle/>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Zdravý pohyb – procházka</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Správné cvičení - nepřehánět</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Pobyt na čerstvém vzduchu</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Odpočinek</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Dodržovat bezpečnost</a:t>
            </a:r>
          </a:p>
          <a:p>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90872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5772" y="2060848"/>
            <a:ext cx="2044824" cy="2044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0964" y="4653136"/>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3801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980728"/>
            <a:ext cx="6958536" cy="2592288"/>
          </a:xfrm>
        </p:spPr>
        <p:txBody>
          <a:bodyPr/>
          <a:lstStyle/>
          <a:p>
            <a:pPr algn="ctr"/>
            <a:r>
              <a:rPr lang="cs-CZ" sz="6600" dirty="0" smtClean="0">
                <a:solidFill>
                  <a:srgbClr val="B2F50B"/>
                </a:solidFill>
                <a:effectLst>
                  <a:outerShdw blurRad="38100" dist="38100" dir="2700000" algn="tl">
                    <a:srgbClr val="000000">
                      <a:alpha val="43137"/>
                    </a:srgbClr>
                  </a:outerShdw>
                </a:effectLst>
              </a:rPr>
              <a:t>Počítače, televize</a:t>
            </a:r>
            <a:endParaRPr lang="cs-CZ" sz="66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3410108" y="4005064"/>
            <a:ext cx="4294240" cy="2088232"/>
          </a:xfrm>
        </p:spPr>
        <p:txBody>
          <a:bodyPr>
            <a:normAutofit/>
          </a:bodyPr>
          <a:lstStyle/>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Málo pohybu</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Bolavá a křivá záda</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Žádný kamarád</a:t>
            </a:r>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3457600"/>
            <a:ext cx="2518048" cy="2518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1772816"/>
            <a:ext cx="2232248" cy="2232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528368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116632"/>
            <a:ext cx="8136904" cy="3528392"/>
          </a:xfrm>
        </p:spPr>
        <p:txBody>
          <a:bodyPr/>
          <a:lstStyle/>
          <a:p>
            <a:pPr algn="ctr"/>
            <a:r>
              <a:rPr lang="cs-CZ" sz="6600" dirty="0" smtClean="0">
                <a:solidFill>
                  <a:srgbClr val="B2F50B"/>
                </a:solidFill>
                <a:effectLst>
                  <a:outerShdw blurRad="38100" dist="38100" dir="2700000" algn="tl">
                    <a:srgbClr val="000000">
                      <a:alpha val="43137"/>
                    </a:srgbClr>
                  </a:outerShdw>
                </a:effectLst>
              </a:rPr>
              <a:t>Hygiena, staráme se o své tělo</a:t>
            </a:r>
            <a:endParaRPr lang="cs-CZ" sz="66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755576" y="3241576"/>
            <a:ext cx="5112568" cy="3168352"/>
          </a:xfrm>
        </p:spPr>
        <p:txBody>
          <a:bodyPr>
            <a:normAutofit/>
          </a:bodyPr>
          <a:lstStyle/>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Ranní, večerní hygiena</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Mytí rukou</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Pravidelné lékařské </a:t>
            </a:r>
          </a:p>
          <a:p>
            <a:r>
              <a:rPr lang="cs-CZ" sz="3200" b="1" i="0" dirty="0">
                <a:solidFill>
                  <a:schemeClr val="bg1">
                    <a:lumMod val="60000"/>
                    <a:lumOff val="40000"/>
                  </a:schemeClr>
                </a:solidFill>
                <a:effectLst>
                  <a:outerShdw blurRad="38100" dist="38100" dir="2700000" algn="tl">
                    <a:srgbClr val="000000">
                      <a:alpha val="43137"/>
                    </a:srgbClr>
                  </a:outerShdw>
                </a:effectLst>
              </a:rPr>
              <a:t> </a:t>
            </a:r>
            <a:r>
              <a:rPr lang="cs-CZ" sz="3200" b="1" i="0" dirty="0" smtClean="0">
                <a:solidFill>
                  <a:schemeClr val="bg1">
                    <a:lumMod val="60000"/>
                    <a:lumOff val="40000"/>
                  </a:schemeClr>
                </a:solidFill>
                <a:effectLst>
                  <a:outerShdw blurRad="38100" dist="38100" dir="2700000" algn="tl">
                    <a:srgbClr val="000000">
                      <a:alpha val="43137"/>
                    </a:srgbClr>
                  </a:outerShdw>
                </a:effectLst>
              </a:rPr>
              <a:t>    prohlídky, očkování</a:t>
            </a:r>
          </a:p>
          <a:p>
            <a:pPr marL="457200" indent="-457200">
              <a:buFont typeface="Wingdings" pitchFamily="2" charset="2"/>
              <a:buChar char="ü"/>
            </a:pPr>
            <a:r>
              <a:rPr lang="cs-CZ" sz="3200" b="1" i="0" dirty="0" smtClean="0">
                <a:solidFill>
                  <a:schemeClr val="bg1">
                    <a:lumMod val="60000"/>
                    <a:lumOff val="40000"/>
                  </a:schemeClr>
                </a:solidFill>
                <a:effectLst>
                  <a:outerShdw blurRad="38100" dist="38100" dir="2700000" algn="tl">
                    <a:srgbClr val="000000">
                      <a:alpha val="43137"/>
                    </a:srgbClr>
                  </a:outerShdw>
                </a:effectLst>
              </a:rPr>
              <a:t>Správné oblékání</a:t>
            </a:r>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4856" y="2255168"/>
            <a:ext cx="1843608" cy="1843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4437112"/>
            <a:ext cx="2088232" cy="2088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515580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95736" y="430796"/>
            <a:ext cx="4968552" cy="2107976"/>
          </a:xfrm>
        </p:spPr>
        <p:txBody>
          <a:bodyPr/>
          <a:lstStyle/>
          <a:p>
            <a:pPr algn="ctr"/>
            <a:r>
              <a:rPr lang="cs-CZ" sz="6600" dirty="0" smtClean="0">
                <a:solidFill>
                  <a:srgbClr val="B2F50B"/>
                </a:solidFill>
                <a:effectLst>
                  <a:outerShdw blurRad="38100" dist="38100" dir="2700000" algn="tl">
                    <a:srgbClr val="000000">
                      <a:alpha val="43137"/>
                    </a:srgbClr>
                  </a:outerShdw>
                </a:effectLst>
              </a:rPr>
              <a:t>Režim dne</a:t>
            </a:r>
            <a:endParaRPr lang="cs-CZ" sz="6600"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539552" y="2615208"/>
            <a:ext cx="7416824" cy="4032448"/>
          </a:xfrm>
        </p:spPr>
        <p:txBody>
          <a:bodyPr>
            <a:normAutofit/>
          </a:bodyPr>
          <a:lstStyle/>
          <a:p>
            <a:r>
              <a:rPr lang="cs-CZ" sz="3200" b="1" i="0" dirty="0" smtClean="0">
                <a:solidFill>
                  <a:schemeClr val="bg1">
                    <a:lumMod val="60000"/>
                    <a:lumOff val="40000"/>
                  </a:schemeClr>
                </a:solidFill>
                <a:effectLst>
                  <a:outerShdw blurRad="38100" dist="38100" dir="2700000" algn="tl">
                    <a:srgbClr val="000000">
                      <a:alpha val="43137"/>
                    </a:srgbClr>
                  </a:outerShdw>
                </a:effectLst>
              </a:rPr>
              <a:t>Číst knihu, počítač, domácí úkoly, procházka, kroužek, sportování, sledování televize, hraní her, stavebnice, učení, pomáhání s úklidem, venčení psa, malování, odpočívání, starost o domácího mazlíčka, jídlo, návštěva u někoho, nakupování, hraní s kamarády, starost o sourozence…</a:t>
            </a:r>
            <a:endParaRPr lang="cs-CZ" sz="3200" b="1" i="0" dirty="0">
              <a:solidFill>
                <a:schemeClr val="bg1">
                  <a:lumMod val="60000"/>
                  <a:lumOff val="40000"/>
                </a:schemeClr>
              </a:solidFill>
              <a:effectLst>
                <a:outerShdw blurRad="38100" dist="38100" dir="2700000" algn="tl">
                  <a:srgbClr val="000000">
                    <a:alpha val="43137"/>
                  </a:srgbClr>
                </a:outerShdw>
              </a:effectLst>
            </a:endParaRP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32656"/>
            <a:ext cx="2160240"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1247056"/>
            <a:ext cx="2282552" cy="228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9278016"/>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908720"/>
            <a:ext cx="7030544" cy="1308744"/>
          </a:xfrm>
        </p:spPr>
        <p:txBody>
          <a:bodyPr/>
          <a:lstStyle/>
          <a:p>
            <a:r>
              <a:rPr lang="cs-CZ" dirty="0" smtClean="0">
                <a:solidFill>
                  <a:srgbClr val="B2F50B"/>
                </a:solidFill>
                <a:effectLst>
                  <a:outerShdw blurRad="38100" dist="38100" dir="2700000" algn="tl">
                    <a:srgbClr val="000000">
                      <a:alpha val="43137"/>
                    </a:srgbClr>
                  </a:outerShdw>
                </a:effectLst>
              </a:rPr>
              <a:t>Použité zdroje</a:t>
            </a:r>
            <a:endParaRPr lang="cs-CZ" dirty="0">
              <a:solidFill>
                <a:srgbClr val="B2F50B"/>
              </a:solidFill>
              <a:effectLst>
                <a:outerShdw blurRad="38100" dist="38100" dir="2700000" algn="tl">
                  <a:srgbClr val="000000">
                    <a:alpha val="43137"/>
                  </a:srgbClr>
                </a:outerShdw>
              </a:effectLst>
            </a:endParaRPr>
          </a:p>
        </p:txBody>
      </p:sp>
      <p:sp>
        <p:nvSpPr>
          <p:cNvPr id="3" name="Zástupný symbol pro text 2"/>
          <p:cNvSpPr>
            <a:spLocks noGrp="1"/>
          </p:cNvSpPr>
          <p:nvPr>
            <p:ph type="body" idx="1"/>
          </p:nvPr>
        </p:nvSpPr>
        <p:spPr>
          <a:xfrm>
            <a:off x="899592" y="1988840"/>
            <a:ext cx="6172200" cy="914400"/>
          </a:xfrm>
        </p:spPr>
        <p:txBody>
          <a:bodyPr>
            <a:normAutofit/>
          </a:bodyPr>
          <a:lstStyle/>
          <a:p>
            <a:r>
              <a:rPr lang="cs-CZ" b="1" dirty="0">
                <a:solidFill>
                  <a:schemeClr val="accent3">
                    <a:lumMod val="75000"/>
                  </a:schemeClr>
                </a:solidFill>
              </a:rPr>
              <a:t>Program Microsoft Office 2010</a:t>
            </a:r>
          </a:p>
          <a:p>
            <a:endParaRPr lang="cs-CZ" dirty="0">
              <a:solidFill>
                <a:schemeClr val="accent6"/>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00128213"/>
      </p:ext>
    </p:extLst>
  </p:cSld>
  <p:clrMapOvr>
    <a:masterClrMapping/>
  </p:clrMapOvr>
  <p:timing>
    <p:tnLst>
      <p:par>
        <p:cTn id="1" dur="indefinite" restart="never" nodeType="tmRoot"/>
      </p:par>
    </p:tnLst>
  </p:timing>
</p:sld>
</file>

<file path=ppt/theme/theme1.xml><?xml version="1.0" encoding="utf-8"?>
<a:theme xmlns:a="http://schemas.openxmlformats.org/drawingml/2006/main" name="Tradeshow">
  <a:themeElements>
    <a:clrScheme name="Vlastní 1">
      <a:dk1>
        <a:srgbClr val="693400"/>
      </a:dk1>
      <a:lt1>
        <a:srgbClr val="FFC000"/>
      </a:lt1>
      <a:dk2>
        <a:srgbClr val="86714C"/>
      </a:dk2>
      <a:lt2>
        <a:srgbClr val="EFD3B3"/>
      </a:lt2>
      <a:accent1>
        <a:srgbClr val="FFA54B"/>
      </a:accent1>
      <a:accent2>
        <a:srgbClr val="FE7979"/>
      </a:accent2>
      <a:accent3>
        <a:srgbClr val="FFA54B"/>
      </a:accent3>
      <a:accent4>
        <a:srgbClr val="AF6E24"/>
      </a:accent4>
      <a:accent5>
        <a:srgbClr val="FE7979"/>
      </a:accent5>
      <a:accent6>
        <a:srgbClr val="730E00"/>
      </a:accent6>
      <a:hlink>
        <a:srgbClr val="FF7461"/>
      </a:hlink>
      <a:folHlink>
        <a:srgbClr val="D89243"/>
      </a:folHlink>
    </a:clrScheme>
    <a:fontScheme name="Tradeshow">
      <a:majorFont>
        <a:latin typeface="Arial Black"/>
        <a:ea typeface=""/>
        <a:cs typeface=""/>
        <a:font script="Jpan" typeface="ＭＳ Ｐゴシック"/>
        <a:font script="Hang" typeface="HY견고딕"/>
        <a:font script="Hans" typeface="宋体"/>
        <a:font script="Hant" typeface="新細明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adeshow">
      <a:fillStyleLst>
        <a:solidFill>
          <a:schemeClr val="phClr"/>
        </a:solidFill>
        <a:gradFill rotWithShape="1">
          <a:gsLst>
            <a:gs pos="0">
              <a:schemeClr val="phClr">
                <a:tint val="45000"/>
                <a:satMod val="300000"/>
              </a:schemeClr>
            </a:gs>
            <a:gs pos="35000">
              <a:schemeClr val="phClr">
                <a:tint val="45000"/>
                <a:satMod val="300000"/>
              </a:schemeClr>
            </a:gs>
            <a:gs pos="69000">
              <a:schemeClr val="phClr">
                <a:tint val="45000"/>
                <a:satMod val="350000"/>
              </a:schemeClr>
            </a:gs>
            <a:gs pos="100000">
              <a:schemeClr val="phClr">
                <a:tint val="60000"/>
                <a:satMod val="350000"/>
              </a:schemeClr>
            </a:gs>
          </a:gsLst>
          <a:path path="circle">
            <a:fillToRect l="50000" t="50000" r="100000" b="100000"/>
          </a:path>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9525" cap="rnd" cmpd="sng" algn="ctr">
          <a:solidFill>
            <a:schemeClr val="phClr"/>
          </a:solidFill>
          <a:prstDash val="solid"/>
        </a:ln>
        <a:ln w="38475" cap="flat" cmpd="sng" algn="ctr">
          <a:solidFill>
            <a:schemeClr val="phClr"/>
          </a:solidFill>
          <a:prstDash val="solid"/>
        </a:ln>
        <a:ln w="54850" cap="flat" cmpd="sng" algn="ctr">
          <a:solidFill>
            <a:schemeClr val="phClr"/>
          </a:solidFill>
          <a:prstDash val="solid"/>
        </a:ln>
      </a:lnStyleLst>
      <a:effectStyleLst>
        <a:effectStyle>
          <a:effectLst>
            <a:outerShdw blurRad="50800" dist="25400" dir="5400000" rotWithShape="0">
              <a:srgbClr val="000000">
                <a:alpha val="55000"/>
              </a:srgbClr>
            </a:outerShdw>
          </a:effectLst>
        </a:effectStyle>
        <a:effectStyle>
          <a:effectLst>
            <a:outerShdw blurRad="50800" dist="25400" dir="5400000" rotWithShape="0">
              <a:srgbClr val="000000">
                <a:alpha val="44000"/>
              </a:srgbClr>
            </a:outerShdw>
          </a:effectLst>
        </a:effectStyle>
        <a:effectStyle>
          <a:effectLst>
            <a:outerShdw blurRad="50800" dist="25400" dir="5400000" rotWithShape="0">
              <a:srgbClr val="000000">
                <a:alpha val="55000"/>
              </a:srgbClr>
            </a:outerShdw>
          </a:effectLst>
          <a:scene3d>
            <a:camera prst="orthographicFront">
              <a:rot lat="0" lon="0" rev="0"/>
            </a:camera>
            <a:lightRig rig="brightRoom" dir="tl">
              <a:rot lat="0" lon="0" rev="3600000"/>
            </a:lightRig>
          </a:scene3d>
          <a:sp3d contourW="31750" prstMaterial="flat">
            <a:bevelT w="127000" h="254000" prst="angle"/>
            <a:contourClr>
              <a:schemeClr val="phClr">
                <a:shade val="20000"/>
              </a:schemeClr>
            </a:contourClr>
          </a:sp3d>
        </a:effectStyle>
      </a:effectStyleLst>
      <a:bgFillStyleLst>
        <a:solidFill>
          <a:schemeClr val="phClr"/>
        </a:solidFill>
        <a:gradFill rotWithShape="1">
          <a:gsLst>
            <a:gs pos="20000">
              <a:schemeClr val="phClr">
                <a:tint val="80000"/>
                <a:lumMod val="100000"/>
              </a:schemeClr>
            </a:gs>
            <a:gs pos="100000">
              <a:schemeClr val="phClr">
                <a:tint val="100000"/>
                <a:lumMod val="80000"/>
              </a:schemeClr>
            </a:gs>
          </a:gsLst>
          <a:path path="circle">
            <a:fillToRect l="50000" t="20000" r="100000" b="100000"/>
          </a:path>
        </a:gradFill>
        <a:gradFill rotWithShape="1">
          <a:gsLst>
            <a:gs pos="0">
              <a:schemeClr val="phClr">
                <a:tint val="100000"/>
                <a:lumMod val="100000"/>
              </a:schemeClr>
            </a:gs>
            <a:gs pos="100000">
              <a:schemeClr val="phClr">
                <a:shade val="100000"/>
                <a:lumMod val="60000"/>
              </a:schemeClr>
            </a:gs>
          </a:gsLst>
          <a:path path="circle">
            <a:fillToRect l="50000" t="2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Veletrh</Template>
  <TotalTime>129</TotalTime>
  <Words>416</Words>
  <Application>Microsoft Office PowerPoint</Application>
  <PresentationFormat>Předvádění na obrazovce (4:3)</PresentationFormat>
  <Paragraphs>65</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Tradeshow</vt:lpstr>
      <vt:lpstr>Prezentace aplikace PowerPoint</vt:lpstr>
      <vt:lpstr>anotace</vt:lpstr>
      <vt:lpstr> Zdraví  a  my</vt:lpstr>
      <vt:lpstr>Správné stravování</vt:lpstr>
      <vt:lpstr>Špatné stravování</vt:lpstr>
      <vt:lpstr>pití</vt:lpstr>
      <vt:lpstr>Prezentace aplikace PowerPoint</vt:lpstr>
      <vt:lpstr>Neničit své tělo</vt:lpstr>
      <vt:lpstr>jídelníček</vt:lpstr>
      <vt:lpstr>sportování</vt:lpstr>
      <vt:lpstr>Počítače, televize</vt:lpstr>
      <vt:lpstr>Hygiena, staráme se o své tělo</vt:lpstr>
      <vt:lpstr>Režim dne</vt:lpstr>
      <vt:lpstr>Použité zdroje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Zdraví  a  my</dc:title>
  <dc:creator>MP</dc:creator>
  <cp:lastModifiedBy>profesor</cp:lastModifiedBy>
  <cp:revision>17</cp:revision>
  <dcterms:created xsi:type="dcterms:W3CDTF">2012-04-10T14:51:10Z</dcterms:created>
  <dcterms:modified xsi:type="dcterms:W3CDTF">2013-12-10T18:25:28Z</dcterms:modified>
</cp:coreProperties>
</file>