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9" r:id="rId12"/>
    <p:sldId id="267" r:id="rId13"/>
    <p:sldId id="270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648A0-C3E9-4CCF-BC77-92146D28C8EF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93DBC-9EAE-4EF7-87A2-13B795EC86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2498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648A0-C3E9-4CCF-BC77-92146D28C8EF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93DBC-9EAE-4EF7-87A2-13B795EC86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0835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648A0-C3E9-4CCF-BC77-92146D28C8EF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93DBC-9EAE-4EF7-87A2-13B795EC86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0443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648A0-C3E9-4CCF-BC77-92146D28C8EF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93DBC-9EAE-4EF7-87A2-13B795EC86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9256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648A0-C3E9-4CCF-BC77-92146D28C8EF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93DBC-9EAE-4EF7-87A2-13B795EC86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008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648A0-C3E9-4CCF-BC77-92146D28C8EF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93DBC-9EAE-4EF7-87A2-13B795EC86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40819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648A0-C3E9-4CCF-BC77-92146D28C8EF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93DBC-9EAE-4EF7-87A2-13B795EC86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1095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648A0-C3E9-4CCF-BC77-92146D28C8EF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93DBC-9EAE-4EF7-87A2-13B795EC86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6351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648A0-C3E9-4CCF-BC77-92146D28C8EF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93DBC-9EAE-4EF7-87A2-13B795EC86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534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648A0-C3E9-4CCF-BC77-92146D28C8EF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93DBC-9EAE-4EF7-87A2-13B795EC86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4056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648A0-C3E9-4CCF-BC77-92146D28C8EF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93DBC-9EAE-4EF7-87A2-13B795EC86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150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4648A0-C3E9-4CCF-BC77-92146D28C8EF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993DBC-9EAE-4EF7-87A2-13B795EC86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6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047073" y="2392084"/>
            <a:ext cx="6995160" cy="1323023"/>
          </a:xfrm>
          <a:prstGeom prst="rect">
            <a:avLst/>
          </a:prstGeom>
        </p:spPr>
        <p:txBody>
          <a:bodyPr lIns="82296" tIns="41148" rIns="82296" bIns="41148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>
                <a:solidFill>
                  <a:prstClr val="black"/>
                </a:solidFill>
              </a:rPr>
              <a:t>Procvičování U</a:t>
            </a:r>
            <a:r>
              <a:rPr lang="en-US" sz="4000" dirty="0" smtClean="0">
                <a:solidFill>
                  <a:prstClr val="black"/>
                </a:solidFill>
              </a:rPr>
              <a:t>/</a:t>
            </a:r>
            <a:r>
              <a:rPr lang="cs-CZ" sz="4000" dirty="0">
                <a:solidFill>
                  <a:prstClr val="black"/>
                </a:solidFill>
              </a:rPr>
              <a:t>Ú</a:t>
            </a:r>
            <a:r>
              <a:rPr lang="en-US" sz="4000" dirty="0" smtClean="0">
                <a:solidFill>
                  <a:prstClr val="black"/>
                </a:solidFill>
              </a:rPr>
              <a:t>/</a:t>
            </a:r>
            <a:r>
              <a:rPr lang="cs-CZ" sz="4000" dirty="0">
                <a:solidFill>
                  <a:prstClr val="black"/>
                </a:solidFill>
              </a:rPr>
              <a:t>Ů</a:t>
            </a:r>
            <a:r>
              <a:rPr lang="cs-CZ" sz="4000" dirty="0" smtClean="0">
                <a:solidFill>
                  <a:prstClr val="black"/>
                </a:solidFill>
              </a:rPr>
              <a:t/>
            </a:r>
            <a:br>
              <a:rPr lang="cs-CZ" sz="4000" dirty="0" smtClean="0">
                <a:solidFill>
                  <a:prstClr val="black"/>
                </a:solidFill>
              </a:rPr>
            </a:br>
            <a:r>
              <a:rPr lang="cs-CZ" sz="4000" dirty="0" smtClean="0">
                <a:solidFill>
                  <a:prstClr val="black"/>
                </a:solidFill>
              </a:rPr>
              <a:t>VY_32_INOVACE_1B_18</a:t>
            </a:r>
          </a:p>
          <a:p>
            <a:r>
              <a:rPr lang="cs-CZ" sz="2800" dirty="0">
                <a:solidFill>
                  <a:prstClr val="black"/>
                </a:solidFill>
              </a:rPr>
              <a:t>Číslo projektu: CZ.1.07/1.5.00/34.1056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827584" y="4581128"/>
            <a:ext cx="7488832" cy="1577340"/>
          </a:xfrm>
          <a:prstGeom prst="rect">
            <a:avLst/>
          </a:prstGeom>
        </p:spPr>
        <p:txBody>
          <a:bodyPr vert="horz" lIns="82296" tIns="41148" rIns="82296" bIns="41148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prstClr val="black">
                    <a:tint val="75000"/>
                  </a:prstClr>
                </a:solidFill>
              </a:rPr>
              <a:t>Sada </a:t>
            </a:r>
            <a:r>
              <a:rPr lang="cs-CZ" sz="2000" dirty="0" smtClean="0">
                <a:solidFill>
                  <a:prstClr val="black">
                    <a:tint val="75000"/>
                  </a:prstClr>
                </a:solidFill>
              </a:rPr>
              <a:t>2</a:t>
            </a:r>
            <a:endParaRPr lang="cs-CZ" sz="2000" dirty="0" smtClean="0">
              <a:solidFill>
                <a:prstClr val="black">
                  <a:tint val="75000"/>
                </a:prstClr>
              </a:solidFill>
            </a:endParaRPr>
          </a:p>
          <a:p>
            <a:r>
              <a:rPr lang="cs-CZ" sz="2000" dirty="0" smtClean="0">
                <a:solidFill>
                  <a:prstClr val="black">
                    <a:tint val="75000"/>
                  </a:prstClr>
                </a:solidFill>
              </a:rPr>
              <a:t>Jazyková komunikace</a:t>
            </a:r>
          </a:p>
          <a:p>
            <a:r>
              <a:rPr lang="cs-CZ" sz="2000" dirty="0" smtClean="0">
                <a:solidFill>
                  <a:prstClr val="black">
                    <a:tint val="75000"/>
                  </a:prstClr>
                </a:solidFill>
              </a:rPr>
              <a:t>Mateřská škola, Základní škola a Praktická škola Trhové Sviny</a:t>
            </a:r>
          </a:p>
          <a:p>
            <a:endParaRPr lang="cs-CZ" sz="2000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9588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2901413"/>
              </p:ext>
            </p:extLst>
          </p:nvPr>
        </p:nvGraphicFramePr>
        <p:xfrm>
          <a:off x="251520" y="1412776"/>
          <a:ext cx="8641103" cy="43450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76264"/>
                <a:gridCol w="6264839"/>
              </a:tblGrid>
              <a:tr h="2232248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dirty="0" smtClean="0"/>
                        <a:t>Tento digitální učební materiál slouží k procvičení</a:t>
                      </a:r>
                      <a:r>
                        <a:rPr lang="cs-CZ" sz="1400" baseline="0" dirty="0" smtClean="0"/>
                        <a:t> a upevnění pravopisných vědomostí o psaní U, Ú, Ů. První snímek obsahuje motivační úkol – žáci mají v souboru krátkých samohlásek U a dlouhých samohlásek Ů, Ú vyhledat právě jen Ů. Pakliže kliknou na správnou variantu, dojde k jejímu zvýraznění, v případě, že kliknou na variantu nesprávnou, dojde k jejímu zmizení a výběr možností se zužuje. Na stejném principu funguje i šest dalších snímků, přičemž úkolem žáků je  vybrat z nabídky správné tvary slov vztahující se k obrázkům. Následuje aktivita, při níž mají žáci vyhledat a pomocí funkce skrytého pera zakroužkovat všechna slova, v nichž je správně použito Ů. Na posledním snímku mají žáci za úkol doplnit v případě potřeby  nad U kroužek nebo čárku, aby vznikl správný tvar slova. 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</a:tr>
              <a:tr h="333852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r>
                        <a:rPr lang="cs-CZ" sz="1400" baseline="0" dirty="0" smtClean="0"/>
                        <a:t>Období vytvoření materiálu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</a:t>
                      </a:r>
                      <a:r>
                        <a:rPr lang="cs-CZ" sz="1400" baseline="0" dirty="0" smtClean="0"/>
                        <a:t> Eliška  </a:t>
                      </a:r>
                      <a:r>
                        <a:rPr lang="cs-CZ" sz="1400" baseline="0" dirty="0" err="1" smtClean="0"/>
                        <a:t>Libánská</a:t>
                      </a:r>
                      <a:endParaRPr lang="cs-CZ" sz="1400" baseline="0" dirty="0" smtClean="0"/>
                    </a:p>
                    <a:p>
                      <a:r>
                        <a:rPr lang="cs-CZ" sz="1400" baseline="0" dirty="0" smtClean="0"/>
                        <a:t>Říjen 2013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Speciální</a:t>
                      </a:r>
                      <a:r>
                        <a:rPr lang="cs-CZ" sz="1400" baseline="0" dirty="0" smtClean="0"/>
                        <a:t> vzdělávací potřeby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Mentální retardace,</a:t>
                      </a:r>
                      <a:r>
                        <a:rPr lang="cs-CZ" sz="1400" baseline="0" dirty="0" smtClean="0"/>
                        <a:t> Poruchy autistického spektra,  ADHD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</a:tr>
              <a:tr h="330169"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Vzdělávací obor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 a literatura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Druh</a:t>
                      </a:r>
                      <a:r>
                        <a:rPr lang="cs-CZ" sz="1400" baseline="0" dirty="0" smtClean="0"/>
                        <a:t> učebního materiálu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Interaktivní</a:t>
                      </a:r>
                      <a:r>
                        <a:rPr lang="cs-CZ" sz="1400" baseline="0" dirty="0" smtClean="0"/>
                        <a:t> DUM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Inovace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Díky novému</a:t>
                      </a:r>
                      <a:r>
                        <a:rPr lang="cs-CZ" sz="1400" baseline="0" dirty="0" smtClean="0"/>
                        <a:t> softwaru je možné využívat rozšířených funkcí prezentace .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</a:tr>
              <a:tr h="30749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Stupeň a typ vzdělávání</a:t>
                      </a:r>
                      <a:r>
                        <a:rPr lang="cs-CZ" sz="1400" baseline="0" dirty="0" smtClean="0"/>
                        <a:t> 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Praktická škola jednoletá</a:t>
                      </a:r>
                      <a:endParaRPr lang="cs-CZ" sz="14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4061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79511" y="188640"/>
            <a:ext cx="7078797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VYHLEDEJ VŠECHNY U S KROUŽKEM (Ů) A KLIKNI NA NĚ</a:t>
            </a:r>
            <a:endParaRPr lang="cs-CZ" sz="2400" dirty="0"/>
          </a:p>
        </p:txBody>
      </p:sp>
      <p:sp>
        <p:nvSpPr>
          <p:cNvPr id="4" name="Obláček 3"/>
          <p:cNvSpPr/>
          <p:nvPr/>
        </p:nvSpPr>
        <p:spPr>
          <a:xfrm>
            <a:off x="1154979" y="906728"/>
            <a:ext cx="6552728" cy="4653136"/>
          </a:xfrm>
          <a:prstGeom prst="cloudCallou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5877272"/>
            <a:ext cx="519694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/>
              <a:t>Ů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948264" y="2971686"/>
            <a:ext cx="415498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U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15914" y="2313541"/>
            <a:ext cx="415498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Ů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08584" y="1718537"/>
            <a:ext cx="415498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/>
              <a:t>Ú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071877" y="2011669"/>
            <a:ext cx="415498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U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728" y="1973593"/>
            <a:ext cx="415498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Ů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3316797"/>
            <a:ext cx="415498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/>
              <a:t>Ú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079582" y="2575151"/>
            <a:ext cx="415498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U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23663" y="3316797"/>
            <a:ext cx="415498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Ů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76702" y="3579285"/>
            <a:ext cx="415498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/>
              <a:t>Ú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876419" y="4046274"/>
            <a:ext cx="415498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U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84168" y="1403122"/>
            <a:ext cx="415498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Ů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43247" y="4437112"/>
            <a:ext cx="415498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/>
              <a:t>Ú</a:t>
            </a:r>
          </a:p>
        </p:txBody>
      </p:sp>
    </p:spTree>
    <p:extLst>
      <p:ext uri="{BB962C8B-B14F-4D97-AF65-F5344CB8AC3E}">
        <p14:creationId xmlns:p14="http://schemas.microsoft.com/office/powerpoint/2010/main" val="1293653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58709"/>
            <a:ext cx="7371570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VYBER Z NABÍDKY SPRÁVNÝ TVAR SLOVA A KLIKNI NA NĚJ.</a:t>
            </a:r>
            <a:endParaRPr lang="cs-CZ" sz="2400" dirty="0"/>
          </a:p>
        </p:txBody>
      </p:sp>
      <p:pic>
        <p:nvPicPr>
          <p:cNvPr id="1026" name="Picture 2" descr="C:\Users\Kata-Repa\AppData\Local\Microsoft\Windows\Temporary Internet Files\Content.IE5\8BDHPB6C\MP90039049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72816"/>
            <a:ext cx="2609088" cy="365760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57577" y="3429000"/>
            <a:ext cx="1282723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dirty="0" smtClean="0"/>
              <a:t>RŮŽE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57579" y="4941168"/>
            <a:ext cx="1282723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dirty="0" smtClean="0"/>
              <a:t>RUŽE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57578" y="1922929"/>
            <a:ext cx="1282723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dirty="0" smtClean="0"/>
              <a:t>RÚŽE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2393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Kata-Repa\AppData\Local\Microsoft\Windows\Temporary Internet Files\Content.IE5\IYG16JL1\MC900428369[1].wmf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181" b="33234"/>
          <a:stretch/>
        </p:blipFill>
        <p:spPr bwMode="auto">
          <a:xfrm>
            <a:off x="827584" y="1988840"/>
            <a:ext cx="3456384" cy="321537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6" name="TextovéPole 5"/>
          <p:cNvSpPr txBox="1"/>
          <p:nvPr/>
        </p:nvSpPr>
        <p:spPr>
          <a:xfrm>
            <a:off x="5646523" y="1988840"/>
            <a:ext cx="1820498" cy="64633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VČELÍ ÚL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46523" y="4587841"/>
            <a:ext cx="1820498" cy="64633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VČELÍ UL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46523" y="3273363"/>
            <a:ext cx="1820498" cy="64633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VČELÍ ŮL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258709"/>
            <a:ext cx="7377148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VYBER Z NABÍDKY SPRÁVNÝ TVAR SLOVA A KLIKNI NA NĚJ.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37534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Kata-Repa\AppData\Local\Microsoft\Windows\Temporary Internet Files\Content.IE5\H1D8Z01L\MC90044040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045776"/>
            <a:ext cx="2743200" cy="27432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TextovéPole 2"/>
          <p:cNvSpPr txBox="1"/>
          <p:nvPr/>
        </p:nvSpPr>
        <p:spPr>
          <a:xfrm>
            <a:off x="251520" y="258709"/>
            <a:ext cx="7371570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VYBER Z NABÍDKY SPRÁVNÝ TVAR SLOVA A KLIKNI NA NĚJ.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868144" y="3094209"/>
            <a:ext cx="1319592" cy="64633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DUHA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68144" y="1916832"/>
            <a:ext cx="1319592" cy="64633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DŮHA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4218429"/>
            <a:ext cx="1319592" cy="64633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DÚHA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781333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58709"/>
            <a:ext cx="7494488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VYBER Z NABÍDKY SPRÁVNÝ TVAR SLOVA A KLIKNI NA NĚJ.</a:t>
            </a:r>
            <a:endParaRPr lang="cs-CZ" sz="2400" dirty="0"/>
          </a:p>
        </p:txBody>
      </p:sp>
      <p:pic>
        <p:nvPicPr>
          <p:cNvPr id="4098" name="Picture 2" descr="C:\Users\Kata-Repa\AppData\Local\Microsoft\Windows\Temporary Internet Files\Content.IE5\IYG16JL1\MC9003403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899592" y="2203731"/>
            <a:ext cx="2878124" cy="26642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TextovéPole 2"/>
          <p:cNvSpPr txBox="1"/>
          <p:nvPr/>
        </p:nvSpPr>
        <p:spPr>
          <a:xfrm>
            <a:off x="6043528" y="1880565"/>
            <a:ext cx="1460656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NUŽKY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43528" y="4243351"/>
            <a:ext cx="1460656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NŮŽKY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43528" y="3068960"/>
            <a:ext cx="1460656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NÚŽKY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660695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" descr="C:\Users\Kata-Repa\AppData\Local\Microsoft\Windows\Temporary Internet Files\Content.IE5\L35W9HR4\MP90022756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2223" y="2060848"/>
            <a:ext cx="2736304" cy="344912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6" name="TextovéPole 5"/>
          <p:cNvSpPr txBox="1"/>
          <p:nvPr/>
        </p:nvSpPr>
        <p:spPr>
          <a:xfrm>
            <a:off x="251520" y="258709"/>
            <a:ext cx="7494488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VYBER Z NABÍDKY SPRÁVNÝ TVAR SLOVA A KLIKNI NA NĚJ.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490905" y="2060420"/>
            <a:ext cx="1292405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ÚSVIT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90905" y="3462242"/>
            <a:ext cx="1292405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USVIT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90905" y="4863640"/>
            <a:ext cx="1292405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ŮSVIT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173923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58709"/>
            <a:ext cx="7494488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VYBER Z NABÍDKY SPRÁVNÝ TVAR SLOVA A KLIKNI NA NĚJ.</a:t>
            </a:r>
            <a:endParaRPr lang="cs-CZ" sz="2400" dirty="0"/>
          </a:p>
        </p:txBody>
      </p:sp>
      <p:pic>
        <p:nvPicPr>
          <p:cNvPr id="6146" name="Picture 2" descr="C:\Users\Kata-Repa\AppData\Local\Microsoft\Windows\Temporary Internet Files\Content.IE5\L35W9HR4\MP900427586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09" t="35193" r="35507" b="11445"/>
          <a:stretch/>
        </p:blipFill>
        <p:spPr bwMode="auto">
          <a:xfrm>
            <a:off x="611560" y="2276872"/>
            <a:ext cx="3832941" cy="26116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488525" y="4437112"/>
            <a:ext cx="1195968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PUSA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88525" y="2132856"/>
            <a:ext cx="1195968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PŮSA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16216" y="3259537"/>
            <a:ext cx="1195968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PÚSA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623819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194744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ZAKROUŽKUJ VŠECHNA SLOVA, V NICHŽ JE SPRÁVNĚ POUŽITO Ů.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41044" y="2578552"/>
            <a:ext cx="843501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RŮŽE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77347" y="3454265"/>
            <a:ext cx="652743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SŮL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51817" y="4396099"/>
            <a:ext cx="832728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KŮŽE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52153" y="5589240"/>
            <a:ext cx="903132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PŮDA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83886" y="2578551"/>
            <a:ext cx="1035861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NŮŽKY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43408" y="3500792"/>
            <a:ext cx="989373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MŮRA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24172" y="1583774"/>
            <a:ext cx="1008609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PŮLKA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28269" y="1582058"/>
            <a:ext cx="950901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ŮNOR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07591" y="5620542"/>
            <a:ext cx="861005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ŮKOL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6282" y="5589240"/>
            <a:ext cx="923138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ŮSVIT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7532" y="1567280"/>
            <a:ext cx="1160639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PALŮBA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4272" y="3477161"/>
            <a:ext cx="1087157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DŮBEN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99728" y="4477447"/>
            <a:ext cx="1204176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TRŮBKA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90332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vál 22"/>
          <p:cNvSpPr/>
          <p:nvPr/>
        </p:nvSpPr>
        <p:spPr>
          <a:xfrm>
            <a:off x="6419747" y="3217078"/>
            <a:ext cx="1780276" cy="1039107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3361055" y="5251167"/>
            <a:ext cx="1608273" cy="113781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1819354" y="4082351"/>
            <a:ext cx="1497654" cy="1089159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395775" y="3203937"/>
            <a:ext cx="1415888" cy="1008112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139594" y="2371249"/>
            <a:ext cx="1524444" cy="1033377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503904" y="1340768"/>
            <a:ext cx="1668496" cy="108012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874482" y="2276872"/>
            <a:ext cx="1497654" cy="108012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141044" y="2578552"/>
            <a:ext cx="843501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RŮŽE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77347" y="3454265"/>
            <a:ext cx="652743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SŮL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51817" y="4396099"/>
            <a:ext cx="832728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KŮŽE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52153" y="5589240"/>
            <a:ext cx="903132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PŮDA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83886" y="2578551"/>
            <a:ext cx="1035861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NŮŽKY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3408" y="3500792"/>
            <a:ext cx="989373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MŮRA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24172" y="1583774"/>
            <a:ext cx="1008609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PŮLKA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28269" y="1582058"/>
            <a:ext cx="950901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ŮNOR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07591" y="5620542"/>
            <a:ext cx="861005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ŮKOL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6282" y="5589240"/>
            <a:ext cx="923138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ŮSVIT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7532" y="1567280"/>
            <a:ext cx="1160639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PALŮBA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14272" y="3477161"/>
            <a:ext cx="1087157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DŮBEN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99728" y="4477447"/>
            <a:ext cx="1204176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TRŮBKA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6829" y="213549"/>
            <a:ext cx="2995307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SPRÁVNÉ ŘEŠENÍ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39265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88640"/>
            <a:ext cx="7426905" cy="70788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TAM, KDE JE TO POTŘEBA, DOPLŇ NAD U KROUŽEK NEBO ČÁRKU TAK,</a:t>
            </a:r>
          </a:p>
          <a:p>
            <a:r>
              <a:rPr lang="cs-CZ" sz="2000" dirty="0" smtClean="0"/>
              <a:t>ABY BYL TVAR SLOVA SPRÁVNÝ.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7452" y="2146909"/>
            <a:ext cx="1671996" cy="76944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/>
              <a:t>UTERÝ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66655" y="2146908"/>
            <a:ext cx="1361398" cy="76944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/>
              <a:t>USTA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66655" y="3267149"/>
            <a:ext cx="1609736" cy="76944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/>
              <a:t>KUZLE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83979" y="3278480"/>
            <a:ext cx="2776786" cy="76944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/>
              <a:t>LUŠTĚNINA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7452" y="4444850"/>
            <a:ext cx="1895071" cy="76944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/>
              <a:t>NANUK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54182" y="2146909"/>
            <a:ext cx="3206583" cy="76944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/>
              <a:t>PĚT STROMU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55481" y="4451964"/>
            <a:ext cx="1505284" cy="76944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/>
              <a:t>PUDA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7452" y="3267150"/>
            <a:ext cx="1662635" cy="76944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/>
              <a:t>MURA</a:t>
            </a:r>
            <a:endParaRPr lang="cs-CZ" sz="4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66655" y="4451964"/>
            <a:ext cx="1527982" cy="76944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/>
              <a:t>UŘAD</a:t>
            </a:r>
            <a:endParaRPr lang="cs-CZ" sz="4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02702" y="4451964"/>
            <a:ext cx="1424301" cy="76944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/>
              <a:t>UKOL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476852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97452" y="2146909"/>
            <a:ext cx="1671996" cy="76944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prstClr val="black"/>
                </a:solidFill>
              </a:rPr>
              <a:t>UTERÝ</a:t>
            </a:r>
            <a:endParaRPr lang="cs-CZ" sz="44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66655" y="2146908"/>
            <a:ext cx="1361398" cy="76944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prstClr val="black"/>
                </a:solidFill>
              </a:rPr>
              <a:t>USTA</a:t>
            </a:r>
            <a:endParaRPr lang="cs-CZ" sz="44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66655" y="3267149"/>
            <a:ext cx="1609736" cy="76944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prstClr val="black"/>
                </a:solidFill>
              </a:rPr>
              <a:t>KUZLE</a:t>
            </a:r>
            <a:endParaRPr lang="cs-CZ" sz="44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83979" y="3278480"/>
            <a:ext cx="2776786" cy="76944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prstClr val="black"/>
                </a:solidFill>
              </a:rPr>
              <a:t>LUŠTĚNINA</a:t>
            </a:r>
            <a:endParaRPr lang="cs-CZ" sz="44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7452" y="4444850"/>
            <a:ext cx="1895071" cy="76944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prstClr val="black"/>
                </a:solidFill>
              </a:rPr>
              <a:t>NANUK</a:t>
            </a:r>
            <a:endParaRPr lang="cs-CZ" sz="44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54182" y="2146909"/>
            <a:ext cx="3206583" cy="76944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prstClr val="black"/>
                </a:solidFill>
              </a:rPr>
              <a:t>PĚT STROMU</a:t>
            </a:r>
            <a:endParaRPr lang="cs-CZ" sz="44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755481" y="4451964"/>
            <a:ext cx="1505284" cy="76944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prstClr val="black"/>
                </a:solidFill>
              </a:rPr>
              <a:t>PUDA</a:t>
            </a:r>
            <a:endParaRPr lang="cs-CZ" sz="44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7452" y="3267150"/>
            <a:ext cx="1662635" cy="76944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prstClr val="black"/>
                </a:solidFill>
              </a:rPr>
              <a:t>MURA</a:t>
            </a:r>
            <a:endParaRPr lang="cs-CZ" sz="44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66655" y="4451964"/>
            <a:ext cx="1527982" cy="76944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prstClr val="black"/>
                </a:solidFill>
              </a:rPr>
              <a:t>UŘAD</a:t>
            </a:r>
            <a:endParaRPr lang="cs-CZ" sz="4400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802702" y="4451964"/>
            <a:ext cx="1424301" cy="76944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prstClr val="black"/>
                </a:solidFill>
              </a:rPr>
              <a:t>UKOL</a:t>
            </a:r>
            <a:endParaRPr lang="cs-CZ" sz="4400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6829" y="213549"/>
            <a:ext cx="2995307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SPRÁVNÉ ŘEŠENÍ</a:t>
            </a:r>
            <a:endParaRPr lang="cs-CZ" sz="3200" dirty="0"/>
          </a:p>
        </p:txBody>
      </p:sp>
      <p:cxnSp>
        <p:nvCxnSpPr>
          <p:cNvPr id="3" name="Přímá spojnice 2"/>
          <p:cNvCxnSpPr/>
          <p:nvPr/>
        </p:nvCxnSpPr>
        <p:spPr>
          <a:xfrm flipV="1">
            <a:off x="827584" y="2146908"/>
            <a:ext cx="144016" cy="201972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3131840" y="2146909"/>
            <a:ext cx="144016" cy="201971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3131840" y="4444850"/>
            <a:ext cx="144016" cy="208286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5054182" y="4444850"/>
            <a:ext cx="165890" cy="208286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3" name="Vývojový diagram: spojnice 22"/>
          <p:cNvSpPr/>
          <p:nvPr/>
        </p:nvSpPr>
        <p:spPr>
          <a:xfrm>
            <a:off x="7884368" y="2215596"/>
            <a:ext cx="144016" cy="144016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1284753" y="3280084"/>
            <a:ext cx="144016" cy="144016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7236296" y="4511289"/>
            <a:ext cx="144016" cy="144016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/>
          <p:cNvSpPr/>
          <p:nvPr/>
        </p:nvSpPr>
        <p:spPr>
          <a:xfrm>
            <a:off x="3372136" y="3339841"/>
            <a:ext cx="144016" cy="144016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932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Microsoft Office - Klipart</a:t>
            </a:r>
          </a:p>
        </p:txBody>
      </p:sp>
    </p:spTree>
    <p:extLst>
      <p:ext uri="{BB962C8B-B14F-4D97-AF65-F5344CB8AC3E}">
        <p14:creationId xmlns:p14="http://schemas.microsoft.com/office/powerpoint/2010/main" val="205724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416</Words>
  <Application>Microsoft Office PowerPoint</Application>
  <PresentationFormat>Předvádění na obrazovce (4:3)</PresentationFormat>
  <Paragraphs>112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Kata-Repa</dc:creator>
  <cp:lastModifiedBy>Kata-Repa</cp:lastModifiedBy>
  <cp:revision>35</cp:revision>
  <dcterms:created xsi:type="dcterms:W3CDTF">2013-10-05T16:07:36Z</dcterms:created>
  <dcterms:modified xsi:type="dcterms:W3CDTF">2013-12-08T18:22:02Z</dcterms:modified>
</cp:coreProperties>
</file>