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FE225-9E43-4F9F-A6E9-BD871167D0D3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7BA42-942A-4EA2-9DA9-9DF9E62AE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27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FE225-9E43-4F9F-A6E9-BD871167D0D3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7BA42-942A-4EA2-9DA9-9DF9E62AE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939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FE225-9E43-4F9F-A6E9-BD871167D0D3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7BA42-942A-4EA2-9DA9-9DF9E62AE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266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FE225-9E43-4F9F-A6E9-BD871167D0D3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7BA42-942A-4EA2-9DA9-9DF9E62AE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719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FE225-9E43-4F9F-A6E9-BD871167D0D3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7BA42-942A-4EA2-9DA9-9DF9E62AE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454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FE225-9E43-4F9F-A6E9-BD871167D0D3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7BA42-942A-4EA2-9DA9-9DF9E62AE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4855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FE225-9E43-4F9F-A6E9-BD871167D0D3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7BA42-942A-4EA2-9DA9-9DF9E62AE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598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FE225-9E43-4F9F-A6E9-BD871167D0D3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7BA42-942A-4EA2-9DA9-9DF9E62AE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042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FE225-9E43-4F9F-A6E9-BD871167D0D3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7BA42-942A-4EA2-9DA9-9DF9E62AE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903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FE225-9E43-4F9F-A6E9-BD871167D0D3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7BA42-942A-4EA2-9DA9-9DF9E62AE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164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FE225-9E43-4F9F-A6E9-BD871167D0D3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7BA42-942A-4EA2-9DA9-9DF9E62AE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865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6FE225-9E43-4F9F-A6E9-BD871167D0D3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D7BA42-942A-4EA2-9DA9-9DF9E62AE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680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047073" y="2392084"/>
            <a:ext cx="6995160" cy="1323023"/>
          </a:xfrm>
          <a:prstGeom prst="rect">
            <a:avLst/>
          </a:prstGeom>
        </p:spPr>
        <p:txBody>
          <a:bodyPr lIns="82296" tIns="41148" rIns="82296" bIns="41148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prstClr val="black"/>
                </a:solidFill>
              </a:rPr>
              <a:t>Práce s textem – čtení s porozuměním</a:t>
            </a:r>
            <a:br>
              <a:rPr lang="cs-CZ" sz="3200" dirty="0" smtClean="0">
                <a:solidFill>
                  <a:prstClr val="black"/>
                </a:solidFill>
              </a:rPr>
            </a:br>
            <a:r>
              <a:rPr lang="cs-CZ" sz="4000" dirty="0" smtClean="0">
                <a:solidFill>
                  <a:prstClr val="black"/>
                </a:solidFill>
              </a:rPr>
              <a:t>VY_32_INOVACE_1B_19</a:t>
            </a:r>
          </a:p>
          <a:p>
            <a:r>
              <a:rPr lang="cs-CZ" sz="2800" dirty="0">
                <a:solidFill>
                  <a:prstClr val="black"/>
                </a:solidFill>
              </a:rPr>
              <a:t>Číslo projektu: CZ.1.07/1.5.00/34.1056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827584" y="4581128"/>
            <a:ext cx="7488832" cy="1577340"/>
          </a:xfrm>
          <a:prstGeom prst="rect">
            <a:avLst/>
          </a:prstGeom>
        </p:spPr>
        <p:txBody>
          <a:bodyPr vert="horz" lIns="82296" tIns="41148" rIns="82296" bIns="41148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prstClr val="black">
                    <a:tint val="75000"/>
                  </a:prstClr>
                </a:solidFill>
              </a:rPr>
              <a:t>Sada 2</a:t>
            </a:r>
          </a:p>
          <a:p>
            <a:r>
              <a:rPr lang="cs-CZ" sz="2000" dirty="0" smtClean="0">
                <a:solidFill>
                  <a:prstClr val="black">
                    <a:tint val="75000"/>
                  </a:prstClr>
                </a:solidFill>
              </a:rPr>
              <a:t>Jazyková komunikace</a:t>
            </a:r>
          </a:p>
          <a:p>
            <a:r>
              <a:rPr lang="cs-CZ" sz="2000" dirty="0" smtClean="0">
                <a:solidFill>
                  <a:prstClr val="black">
                    <a:tint val="75000"/>
                  </a:prstClr>
                </a:solidFill>
              </a:rPr>
              <a:t>Mateřská škola, Základní škola a Praktická škola Trhové Sviny</a:t>
            </a:r>
          </a:p>
          <a:p>
            <a:endParaRPr lang="cs-CZ" sz="2000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06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8828824"/>
              </p:ext>
            </p:extLst>
          </p:nvPr>
        </p:nvGraphicFramePr>
        <p:xfrm>
          <a:off x="251520" y="1268760"/>
          <a:ext cx="8641103" cy="43287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76264"/>
                <a:gridCol w="6264839"/>
              </a:tblGrid>
              <a:tr h="21602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Tento digitální učební materiál  slouží k práci s literárním textem. Po přečtení krátkého článku následuje aktivita, která má podpořit lepší zapamatování příběhu. Žáci mají za úkol označit pomocí funkce skrytého zvýrazňovače věty, které se přímo vztahují k použitým obrázkům. Následujících šest snímků prověřuje porozumění  přečteného textu. Úkolem žáků je odpovídat na uvedené otázky a vybírat správná tvrzení. Pakliže žáci zvolí správné řešení a kliknou na něj, dojde automaticky k jeho zvýraznění. Kliknutím na nesprávnou variantu dojde k jejímu zmizení a žákům se tak zužuje výběr z možností. Poslední snímek obsahuje aktivitu, při níž je zapotřebí vypnout prezentaci a vrátit se zpět do pracovního prostředí. Úkolem žáků je totiž řazení vět pod sebe tak, aby vznikl smysluplný příběh. 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33852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r>
                        <a:rPr lang="cs-CZ" sz="1400" baseline="0" dirty="0" smtClean="0"/>
                        <a:t>Období vytvoření materiálu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</a:t>
                      </a:r>
                      <a:r>
                        <a:rPr lang="cs-CZ" sz="1400" baseline="0" dirty="0" smtClean="0"/>
                        <a:t> Eliška  </a:t>
                      </a:r>
                      <a:r>
                        <a:rPr lang="cs-CZ" sz="1400" baseline="0" dirty="0" err="1" smtClean="0"/>
                        <a:t>Libánská</a:t>
                      </a:r>
                      <a:endParaRPr lang="cs-CZ" sz="1400" baseline="0" dirty="0" smtClean="0"/>
                    </a:p>
                    <a:p>
                      <a:r>
                        <a:rPr lang="cs-CZ" sz="1400" baseline="0" dirty="0" smtClean="0"/>
                        <a:t>Říjen 2013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Speciální</a:t>
                      </a:r>
                      <a:r>
                        <a:rPr lang="cs-CZ" sz="1400" baseline="0" dirty="0" smtClean="0"/>
                        <a:t> vzdělávací potřeby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Mentální retardace,</a:t>
                      </a:r>
                      <a:r>
                        <a:rPr lang="cs-CZ" sz="1400" baseline="0" dirty="0" smtClean="0"/>
                        <a:t> Poruchy autistického spektra,  ADHD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30169"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Vzdělávací obor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 a literatura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Druh</a:t>
                      </a:r>
                      <a:r>
                        <a:rPr lang="cs-CZ" sz="1400" baseline="0" dirty="0" smtClean="0"/>
                        <a:t> učebního materiálu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Interaktivní</a:t>
                      </a:r>
                      <a:r>
                        <a:rPr lang="cs-CZ" sz="1400" baseline="0" dirty="0" smtClean="0"/>
                        <a:t> DUM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Inovace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Díky novému</a:t>
                      </a:r>
                      <a:r>
                        <a:rPr lang="cs-CZ" sz="1400" baseline="0" dirty="0" smtClean="0"/>
                        <a:t> softwaru je možné využívat rozšířených funkcí prezentace .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Stupeň a typ vzdělávání</a:t>
                      </a:r>
                      <a:r>
                        <a:rPr lang="cs-CZ" sz="1400" baseline="0" dirty="0" smtClean="0"/>
                        <a:t> 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Praktická škola jednoletá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8734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482289"/>
            <a:ext cx="3303918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PŘEČTI SI POZORNĚ TEXT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2" y="1257641"/>
            <a:ext cx="8301375" cy="50167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cs-CZ" sz="2000" dirty="0" smtClean="0"/>
              <a:t>JEDNOHO DEŠTIVÉHO RÁNA PAVEL ZASPAL A NEPŘIŠEL VČAS DO ŠKOLY.</a:t>
            </a:r>
          </a:p>
          <a:p>
            <a:pPr algn="just">
              <a:lnSpc>
                <a:spcPct val="200000"/>
              </a:lnSpc>
            </a:pPr>
            <a:r>
              <a:rPr lang="cs-CZ" sz="2000" dirty="0" smtClean="0"/>
              <a:t>VZBUDILO HO AŽ ZVONĚNÍ TELEFONU. VOLAL MU JEHO KAMARÁD MIREK.</a:t>
            </a:r>
          </a:p>
          <a:p>
            <a:pPr algn="just">
              <a:lnSpc>
                <a:spcPct val="200000"/>
              </a:lnSpc>
            </a:pPr>
            <a:r>
              <a:rPr lang="cs-CZ" sz="2000" dirty="0" smtClean="0"/>
              <a:t>PAVEL VYSKOČIL Z POSTELE, OBLÉKL SE A UTÍKAL ROVNOU DO ŠKOLY.</a:t>
            </a:r>
          </a:p>
          <a:p>
            <a:pPr algn="just">
              <a:lnSpc>
                <a:spcPct val="200000"/>
              </a:lnSpc>
            </a:pPr>
            <a:r>
              <a:rPr lang="cs-CZ" sz="2000" dirty="0" smtClean="0"/>
              <a:t>PŘIŠEL AKORÁT VE CHVÍLI, KDY ZAČÍNALA HODINA ČESKÉHO JAZYKA.</a:t>
            </a:r>
          </a:p>
          <a:p>
            <a:pPr algn="just">
              <a:lnSpc>
                <a:spcPct val="200000"/>
              </a:lnSpc>
            </a:pPr>
            <a:r>
              <a:rPr lang="cs-CZ" sz="2000" dirty="0" smtClean="0"/>
              <a:t>PANÍ UČITELKA ŽÁKŮM OZNÁMILA, ŽE BUDOU PSÁT DIKTÁT. VŠICHNI SI PROTO</a:t>
            </a:r>
          </a:p>
          <a:p>
            <a:pPr algn="just">
              <a:lnSpc>
                <a:spcPct val="200000"/>
              </a:lnSpc>
            </a:pPr>
            <a:r>
              <a:rPr lang="cs-CZ" sz="2000" dirty="0" smtClean="0"/>
              <a:t>ZAČALI PŘIPRAVOVAT PSACÍ POTŘEBY. V TU CHVÍLI PAVEL ZJISTIL, ŽE DOMA</a:t>
            </a:r>
          </a:p>
          <a:p>
            <a:pPr algn="just">
              <a:lnSpc>
                <a:spcPct val="200000"/>
              </a:lnSpc>
            </a:pPr>
            <a:r>
              <a:rPr lang="cs-CZ" sz="2000" dirty="0" smtClean="0"/>
              <a:t>ZAPOMNĚL SVŮJ ZÁŘIVĚ ŽLUTÝ PENÁL. NAŠTĚSTÍ VEDLE NĚHO SEDĚL MIREK,</a:t>
            </a:r>
          </a:p>
          <a:p>
            <a:pPr algn="just">
              <a:lnSpc>
                <a:spcPct val="200000"/>
              </a:lnSpc>
            </a:pPr>
            <a:r>
              <a:rPr lang="cs-CZ" sz="2000" dirty="0" smtClean="0"/>
              <a:t>KTERÝ MĚL NAVÍC JEDNU PROPISKU, KTEROU PAVLOVI PŮJČIL.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73654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9853" y="5229200"/>
            <a:ext cx="6462464" cy="83099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algn="just">
              <a:lnSpc>
                <a:spcPct val="150000"/>
              </a:lnSpc>
            </a:pPr>
            <a:r>
              <a:rPr lang="cs-CZ" sz="1600" dirty="0" smtClean="0">
                <a:solidFill>
                  <a:prstClr val="black"/>
                </a:solidFill>
              </a:rPr>
              <a:t>NAŠTĚSTÍ </a:t>
            </a:r>
            <a:r>
              <a:rPr lang="cs-CZ" sz="1600" dirty="0">
                <a:solidFill>
                  <a:prstClr val="black"/>
                </a:solidFill>
              </a:rPr>
              <a:t>VEDLE NĚHO SEDĚL </a:t>
            </a:r>
            <a:r>
              <a:rPr lang="cs-CZ" sz="1600" dirty="0" smtClean="0">
                <a:solidFill>
                  <a:prstClr val="black"/>
                </a:solidFill>
              </a:rPr>
              <a:t>MIREK, KTERÝ </a:t>
            </a:r>
            <a:r>
              <a:rPr lang="cs-CZ" sz="1600" dirty="0">
                <a:solidFill>
                  <a:prstClr val="black"/>
                </a:solidFill>
              </a:rPr>
              <a:t>MĚL NAVÍC JEDNU PROPISKU</a:t>
            </a:r>
            <a:r>
              <a:rPr lang="cs-CZ" sz="1600" dirty="0" smtClean="0">
                <a:solidFill>
                  <a:prstClr val="black"/>
                </a:solidFill>
              </a:rPr>
              <a:t>,</a:t>
            </a:r>
          </a:p>
          <a:p>
            <a:pPr lvl="0" algn="just">
              <a:lnSpc>
                <a:spcPct val="150000"/>
              </a:lnSpc>
            </a:pPr>
            <a:r>
              <a:rPr lang="cs-CZ" sz="1600" dirty="0" smtClean="0">
                <a:solidFill>
                  <a:prstClr val="black"/>
                </a:solidFill>
              </a:rPr>
              <a:t>KTEROU </a:t>
            </a:r>
            <a:r>
              <a:rPr lang="cs-CZ" sz="1600" dirty="0">
                <a:solidFill>
                  <a:prstClr val="black"/>
                </a:solidFill>
              </a:rPr>
              <a:t>PAVLOVI PŮJČIL.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1070313"/>
            <a:ext cx="6120680" cy="33855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JEDNOHO DEŠTIVÉHO </a:t>
            </a:r>
            <a:r>
              <a:rPr lang="cs-CZ" sz="1600" dirty="0" smtClean="0">
                <a:solidFill>
                  <a:prstClr val="black"/>
                </a:solidFill>
              </a:rPr>
              <a:t>RÁNA </a:t>
            </a:r>
            <a:r>
              <a:rPr lang="cs-CZ" sz="1600" dirty="0">
                <a:solidFill>
                  <a:prstClr val="black"/>
                </a:solidFill>
              </a:rPr>
              <a:t>PAVEL ZASPAL A NEPŘIŠEL VČAS DO </a:t>
            </a:r>
            <a:r>
              <a:rPr lang="cs-CZ" sz="1600" dirty="0" smtClean="0">
                <a:solidFill>
                  <a:prstClr val="black"/>
                </a:solidFill>
              </a:rPr>
              <a:t>ŠKOLY.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3528" y="1644302"/>
            <a:ext cx="3397340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lvl="0" algn="just">
              <a:lnSpc>
                <a:spcPct val="150000"/>
              </a:lnSpc>
            </a:pPr>
            <a:r>
              <a:rPr lang="cs-CZ" sz="1600" dirty="0">
                <a:solidFill>
                  <a:prstClr val="black"/>
                </a:solidFill>
              </a:rPr>
              <a:t>VZBUDILO HO AŽ ZVONĚNÍ TELEFONU.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873553" y="1644302"/>
            <a:ext cx="3125086" cy="33855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600" dirty="0" smtClean="0"/>
              <a:t>VOLAL MU JEHO KAMARÁD MIREK.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2348880"/>
            <a:ext cx="5950412" cy="33855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600" dirty="0" smtClean="0"/>
              <a:t>PAVEL VYSKOČIL Z POSTELE, OBLÉKL SE A UTÍKAL ROVNOU DO ŠKOLY. 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2883907"/>
            <a:ext cx="5870133" cy="33855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600" dirty="0" smtClean="0"/>
              <a:t>PŘIŠEL AKORÁT VE CHVÍLI, KDY ZAČÍNALA HODINA ČESKÉHO JAZYKA.</a:t>
            </a: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329853" y="3391940"/>
            <a:ext cx="5382344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algn="just">
              <a:lnSpc>
                <a:spcPct val="150000"/>
              </a:lnSpc>
            </a:pPr>
            <a:r>
              <a:rPr lang="cs-CZ" sz="1600" dirty="0">
                <a:solidFill>
                  <a:prstClr val="black"/>
                </a:solidFill>
              </a:rPr>
              <a:t>PANÍ UČITELKA ŽÁKŮM OZNÁMILA, ŽE BUDOU PSÁT DIKTÁT.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29853" y="4090764"/>
            <a:ext cx="4832861" cy="33855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600" dirty="0" smtClean="0"/>
              <a:t>VŠICHNI SI PROTO ZAČALI PŘIPRAVOVAT PSACÍ POTŘEBY.</a:t>
            </a:r>
            <a:endParaRPr lang="cs-CZ" sz="1600" dirty="0"/>
          </a:p>
        </p:txBody>
      </p:sp>
      <p:sp>
        <p:nvSpPr>
          <p:cNvPr id="14" name="Obdélník 13"/>
          <p:cNvSpPr/>
          <p:nvPr/>
        </p:nvSpPr>
        <p:spPr>
          <a:xfrm>
            <a:off x="323528" y="4620784"/>
            <a:ext cx="6462464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algn="just">
              <a:lnSpc>
                <a:spcPct val="150000"/>
              </a:lnSpc>
            </a:pPr>
            <a:r>
              <a:rPr lang="cs-CZ" sz="1600" dirty="0">
                <a:solidFill>
                  <a:prstClr val="black"/>
                </a:solidFill>
              </a:rPr>
              <a:t>V TU CHVÍLI PAVEL ZJISTIL, ŽE DOMA ZAPOMNĚL SVŮJ ZÁŘIVĚ ŽLUTÝ PENÁL.</a:t>
            </a:r>
          </a:p>
        </p:txBody>
      </p:sp>
      <p:pic>
        <p:nvPicPr>
          <p:cNvPr id="1026" name="Picture 2" descr="C:\Users\Kata-Repa\AppData\Local\Microsoft\Windows\Temporary Internet Files\Content.IE5\8BDHPB6C\dglxasset[1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100" y="3084238"/>
            <a:ext cx="1519950" cy="10770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8" name="Picture 4" descr="C:\Users\Kata-Repa\AppData\Local\Microsoft\Windows\Temporary Internet Files\Content.IE5\IYG16JL1\MC9003256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140" y="1068946"/>
            <a:ext cx="1246392" cy="17186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1" name="Picture 7" descr="C:\Users\Kata-Repa\AppData\Local\Microsoft\Windows\Temporary Internet Files\Content.IE5\IYG16JL1\dglxasset[1].aspx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5028" y="4590906"/>
            <a:ext cx="1616044" cy="16869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1" name="TextovéPole 20"/>
          <p:cNvSpPr txBox="1"/>
          <p:nvPr/>
        </p:nvSpPr>
        <p:spPr>
          <a:xfrm>
            <a:off x="755576" y="242532"/>
            <a:ext cx="7470122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ZVÝRAZNI VĚTY, KTERÉ SE PŘÍMO VZTAHUJÍ K OBRÁZKŮM.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20027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570405"/>
            <a:ext cx="7129709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JAKÉ BYLO VENKU POČASÍ, KDYŽ PAVEL ZASPAL?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05971"/>
            <a:ext cx="4242315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KLIKNI NA SPRÁVNOU ODPOVĚĎ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140968"/>
            <a:ext cx="3212674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SVÍTILO SLUNÍČKO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217511"/>
            <a:ext cx="1439818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PRŠELO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5229200"/>
            <a:ext cx="1569853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SNĚŽILO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9556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41484"/>
            <a:ext cx="6233245" cy="52322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VYBER SPRÁVNÁ TVRZENÍ A KLIKNI NA NĚ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3118" y="1988840"/>
            <a:ext cx="5090048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PAVEL A MIREK JSOU SPOLUŽÁCI.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3118" y="5229200"/>
            <a:ext cx="5018938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PAVEL A MIREK JSOU KAMARÁDI.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3118" y="3068960"/>
            <a:ext cx="5037341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PAVEL A MIREK JSOU NEPŘÁTELÉ.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3118" y="4149080"/>
            <a:ext cx="3324949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PAVEL NEZNÁ MIRKA.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24732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41484"/>
            <a:ext cx="6233245" cy="52322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VYBER SPRÁVNÁ TVRZENÍ A KLIKNI NA NĚ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716777"/>
            <a:ext cx="6223691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PAVEL VSTAL VČAS A NEŽ ODEŠEL DO ŠKOLY, NASNÍDAL SE.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590026"/>
            <a:ext cx="1694053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PAVEL ZASPAL.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547834"/>
            <a:ext cx="5271123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MIREK SI ANI NEVŠIML, ŽE PAVEL NENÍ VE ŠKOLE.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4535358"/>
            <a:ext cx="3907673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PAVLA VZBUDILO ZVONĚNÍ BUDÍKU.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5589240"/>
            <a:ext cx="8695265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KDYŽ MIREK ZJISTIL, ŽE PAVEL NENÍ VE ŠKOLE, VOLAL MU, ABY ZJISTIL, CO SE DĚJE.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4178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4925644" cy="52322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KLIKNI NA SPRÁVNOU ODPOVĚĎ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07571"/>
            <a:ext cx="5150577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CO PAVEL ZAPOMNĚL DOMA?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852655"/>
            <a:ext cx="3610989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ORANŽOVOU AKTOVKU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76206" y="2940433"/>
            <a:ext cx="1483611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SVAČINU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2940433"/>
            <a:ext cx="2110193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ŽLUTÝ PENÁL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3852655"/>
            <a:ext cx="2614498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MODROU ČEPICI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4809768"/>
            <a:ext cx="2294218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ZELENÝ PENÁL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2940433"/>
            <a:ext cx="2694007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FIALOVOU ČEPICI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95440" y="4816161"/>
            <a:ext cx="2306657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DOMÁCÍ ÚKOL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72579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" dur="1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70874" y="204422"/>
            <a:ext cx="7006855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SEŘAĎ VĚTY POD SEBE TAK, ABY PŘÍBĚH DÁVAL SMYSL.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11663" y="1784991"/>
            <a:ext cx="8228208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71916" y="2478119"/>
            <a:ext cx="8228208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70874" y="1158789"/>
            <a:ext cx="8228208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70874" y="3140968"/>
            <a:ext cx="8228208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70874" y="3789040"/>
            <a:ext cx="8228208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11663" y="6237312"/>
            <a:ext cx="3343544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JEDNOHO DNE PAVEL ZASPAL.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8889" y="4509120"/>
            <a:ext cx="5863785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VZBUDIL HO AŽ JEHO KAMARÁD MIREK PO TELEFONU.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4232" y="5053812"/>
            <a:ext cx="4266874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PAVEL HNED VSTAL A UTÍKAL DO ŠKOLY.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6237312"/>
            <a:ext cx="4565481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TAM ZJISTIL, ŽE DOMA ZAPOMNĚL PENÁL.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1916" y="5589240"/>
            <a:ext cx="6884000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MIREK MU ALE PŮJČIL SVOU PROPISKU  A VŠE DOBŘE DOPADLO.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43269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Microsoft Office - Klipart</a:t>
            </a:r>
          </a:p>
        </p:txBody>
      </p:sp>
    </p:spTree>
    <p:extLst>
      <p:ext uri="{BB962C8B-B14F-4D97-AF65-F5344CB8AC3E}">
        <p14:creationId xmlns:p14="http://schemas.microsoft.com/office/powerpoint/2010/main" val="1119779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600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Kata-Repa</dc:creator>
  <cp:lastModifiedBy>Kata-Repa</cp:lastModifiedBy>
  <cp:revision>26</cp:revision>
  <dcterms:created xsi:type="dcterms:W3CDTF">2013-10-05T11:00:22Z</dcterms:created>
  <dcterms:modified xsi:type="dcterms:W3CDTF">2013-12-08T18:50:08Z</dcterms:modified>
</cp:coreProperties>
</file>