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6" r:id="rId6"/>
    <p:sldId id="261" r:id="rId7"/>
    <p:sldId id="262" r:id="rId8"/>
    <p:sldId id="263" r:id="rId9"/>
    <p:sldId id="264" r:id="rId10"/>
    <p:sldId id="265" r:id="rId11"/>
    <p:sldId id="267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144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026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185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3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27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18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937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542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463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826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652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3FCF3-B930-45EB-9E85-77AFFFFBBD17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039DA-D24F-44FC-9C3D-895FA72578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27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1047073" y="2392084"/>
            <a:ext cx="6995160" cy="1323023"/>
          </a:xfrm>
          <a:prstGeom prst="rect">
            <a:avLst/>
          </a:prstGeom>
        </p:spPr>
        <p:txBody>
          <a:bodyPr lIns="82296" tIns="41148" rIns="82296" bIns="41148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solidFill>
                  <a:prstClr val="black"/>
                </a:solidFill>
              </a:rPr>
              <a:t>Práce s textem</a:t>
            </a:r>
            <a:br>
              <a:rPr lang="cs-CZ" sz="4000" dirty="0" smtClean="0">
                <a:solidFill>
                  <a:prstClr val="black"/>
                </a:solidFill>
              </a:rPr>
            </a:br>
            <a:r>
              <a:rPr lang="cs-CZ" sz="4000" dirty="0" smtClean="0">
                <a:solidFill>
                  <a:prstClr val="black"/>
                </a:solidFill>
              </a:rPr>
              <a:t>VY_32_INOVACE_1B_20</a:t>
            </a:r>
          </a:p>
          <a:p>
            <a:r>
              <a:rPr lang="cs-CZ" sz="2800" dirty="0">
                <a:solidFill>
                  <a:prstClr val="black"/>
                </a:solidFill>
              </a:rPr>
              <a:t>Číslo projektu: CZ.1.07/1.5.00/34.1056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827584" y="4581128"/>
            <a:ext cx="7488832" cy="157734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prstClr val="black">
                    <a:tint val="75000"/>
                  </a:prstClr>
                </a:solidFill>
              </a:rPr>
              <a:t>Sada </a:t>
            </a:r>
            <a:r>
              <a:rPr lang="cs-CZ" sz="2000" dirty="0" smtClean="0">
                <a:solidFill>
                  <a:prstClr val="black">
                    <a:tint val="75000"/>
                  </a:prstClr>
                </a:solidFill>
              </a:rPr>
              <a:t>2</a:t>
            </a:r>
            <a:endParaRPr lang="cs-CZ" sz="2000" dirty="0" smtClean="0">
              <a:solidFill>
                <a:prstClr val="black">
                  <a:tint val="75000"/>
                </a:prstClr>
              </a:solidFill>
            </a:endParaRPr>
          </a:p>
          <a:p>
            <a:r>
              <a:rPr lang="cs-CZ" sz="2000" dirty="0" smtClean="0">
                <a:solidFill>
                  <a:prstClr val="black">
                    <a:tint val="75000"/>
                  </a:prstClr>
                </a:solidFill>
              </a:rPr>
              <a:t>Jazyková komunikace</a:t>
            </a:r>
          </a:p>
          <a:p>
            <a:r>
              <a:rPr lang="cs-CZ" sz="2000" dirty="0" smtClean="0">
                <a:solidFill>
                  <a:prstClr val="black">
                    <a:tint val="75000"/>
                  </a:prstClr>
                </a:solidFill>
              </a:rPr>
              <a:t>Mateřská škola, Základní škola a Praktická škola Trhové Sviny</a:t>
            </a:r>
          </a:p>
          <a:p>
            <a:endParaRPr lang="cs-CZ" sz="20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44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69216"/>
              </p:ext>
            </p:extLst>
          </p:nvPr>
        </p:nvGraphicFramePr>
        <p:xfrm>
          <a:off x="251520" y="1412776"/>
          <a:ext cx="8641103" cy="43287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8272"/>
                <a:gridCol w="6192831"/>
              </a:tblGrid>
              <a:tr h="187220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Anotace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dirty="0" smtClean="0"/>
                        <a:t>Tento digitální učební materiál  slouží k práci s jednoduchým literárním textem. Po přečtení</a:t>
                      </a:r>
                      <a:r>
                        <a:rPr lang="cs-CZ" sz="1400" baseline="0" dirty="0" smtClean="0"/>
                        <a:t> krátkého článku následují dvě aktivity, které mají podpořit lepší zapamatování příběhu.  Nejprve mají žáci za úkol označit pomocí funkce skrytého zvýrazňovače věty, které se přímo vztahují k použitým obrázkům, poté je jejich úkolem vložení obrázků do textu na místo slov. Při uvedené druhé aktivitě je zapotřebí vypnout prezentaci a vrátit se do pracovního prostředí. Na následujících šesti snímcích je prověřováno porozumění  textu. Úkolem žáků je odpovídat na uvedené otázky a vybírat správná tvrzení. Pakliže žáci zvolí správné řešení a kliknou na něj, dojde automaticky k jeho zvýraznění. Kliknutím na nesprávnou variantu dojde k jejímu zmizení a žákům se tak zužuje výběr z možností. 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338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Autor</a:t>
                      </a:r>
                      <a:r>
                        <a:rPr lang="cs-CZ" sz="1400" b="1" baseline="0" dirty="0" smtClean="0"/>
                        <a:t> </a:t>
                      </a:r>
                    </a:p>
                    <a:p>
                      <a:r>
                        <a:rPr lang="cs-CZ" sz="1400" b="1" baseline="0" dirty="0" smtClean="0"/>
                        <a:t>Období vytvoření materiálu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</a:t>
                      </a:r>
                      <a:r>
                        <a:rPr lang="cs-CZ" sz="1400" baseline="0" dirty="0" smtClean="0"/>
                        <a:t> Eliška  </a:t>
                      </a:r>
                      <a:r>
                        <a:rPr lang="cs-CZ" sz="1400" baseline="0" dirty="0" err="1" smtClean="0"/>
                        <a:t>Libánská</a:t>
                      </a:r>
                      <a:endParaRPr lang="cs-CZ" sz="1400" baseline="0" dirty="0" smtClean="0"/>
                    </a:p>
                    <a:p>
                      <a:r>
                        <a:rPr lang="cs-CZ" sz="1400" baseline="0" dirty="0" smtClean="0"/>
                        <a:t>Říjen 2013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Speciální</a:t>
                      </a:r>
                      <a:r>
                        <a:rPr lang="cs-CZ" sz="1400" b="1" baseline="0" dirty="0" smtClean="0"/>
                        <a:t> vzdělávací potřeby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Mentální retardace,</a:t>
                      </a:r>
                      <a:r>
                        <a:rPr lang="cs-CZ" sz="1400" baseline="0" dirty="0" smtClean="0"/>
                        <a:t> Poruchy autistického spektra,  ADHD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30169">
                <a:tc>
                  <a:txBody>
                    <a:bodyPr/>
                    <a:lstStyle/>
                    <a:p>
                      <a:r>
                        <a:rPr lang="cs-CZ" sz="1400" b="1" baseline="0" dirty="0" smtClean="0"/>
                        <a:t>Vzdělávací obor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 a literatura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</a:t>
                      </a:r>
                      <a:r>
                        <a:rPr lang="cs-CZ" sz="1400" b="1" baseline="0" dirty="0" smtClean="0"/>
                        <a:t> učebního materiálu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Interaktivní</a:t>
                      </a:r>
                      <a:r>
                        <a:rPr lang="cs-CZ" sz="1400" baseline="0" dirty="0" smtClean="0"/>
                        <a:t> DUM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Inovace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Díky novému</a:t>
                      </a:r>
                      <a:r>
                        <a:rPr lang="cs-CZ" sz="1400" baseline="0" dirty="0" smtClean="0"/>
                        <a:t> softwaru je možné využívat rozšířených funkcí prezentace .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  <a:tr h="30749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 a typ vzdělávání</a:t>
                      </a:r>
                      <a:r>
                        <a:rPr lang="cs-CZ" sz="1400" b="1" baseline="0" dirty="0" smtClean="0"/>
                        <a:t> </a:t>
                      </a:r>
                      <a:endParaRPr lang="cs-CZ" sz="1400" b="1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Praktická škola jednoletá</a:t>
                      </a:r>
                      <a:endParaRPr lang="cs-CZ" sz="14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71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482289"/>
            <a:ext cx="3303918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PŘEČTI SI POZORNĚ TEXT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5540" y="1628800"/>
            <a:ext cx="8551933" cy="44012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dirty="0" smtClean="0"/>
              <a:t>ADAM A LUKÁŠ JSOU KAMARÁDI.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KAŽDÝ ROK SE TĚŠÍ NA PRÁZDNINY, PROTOŽE SPOLU JEZDÍ NA DĚTSKÝ TÁBOR.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NA TÁBOŘE SPOLU KLUCI SPÍ V JEDNOM STANU, KTERÝ MÁ ORANŽOVOU BARVU.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MINULÝ ROK SI ADAM NA TÁBOŘE ZLOMIL NOHU, A TAK MUSEL ODJET DOMŮ.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ADAM Z TOHO BYL MOC SMUTNÝ.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ABY HO LUKÁŠ ROZVESELIL, VYROBIL MU ČELENKU Z PTAČÍCH PÍREK.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ADAM JI PAK NOSIL PO CELÝ ZBYTEK PRÁZDNIN. </a:t>
            </a:r>
          </a:p>
        </p:txBody>
      </p:sp>
    </p:spTree>
    <p:extLst>
      <p:ext uri="{BB962C8B-B14F-4D97-AF65-F5344CB8AC3E}">
        <p14:creationId xmlns:p14="http://schemas.microsoft.com/office/powerpoint/2010/main" val="93534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5310" y="949640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ADAM A LUKÁŠ JSOU KAMARÁDI.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KAŽDÝ ROK SE TĚŠÍ NA PRÁZDNINY, PROTOŽE SPOLU JEZDÍ NA DĚTSKÝ TÁBOR.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NA TÁBOŘE SPOLU KLUCI SPÍ V JEDNOM STANU, KTERÝ MÁ ORANŽOVOU BARVU.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MINULÝ ROK SI ADAM NA TÁBOŘE ZLOMIL NOHU, A TAK MUSEL ODJET DOMŮ. 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ADAM Z TOHO BYL MOC SMUTNÝ.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ABY HO LUKÁŠ ROZVESELIL, VYROBIL MU ČELENKU Z PTAČÍCH PÍREK. 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ADAM JI PAK NOSIL PO CELÝ ZBYTEK PRÁZDNIN.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994" y="4919958"/>
            <a:ext cx="1728192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C:\Users\Kata-Repa\AppData\Local\Microsoft\Windows\Temporary Internet Files\Content.IE5\L35W9HR4\MP90044242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3" r="8998" b="18819"/>
          <a:stretch/>
        </p:blipFill>
        <p:spPr bwMode="auto">
          <a:xfrm>
            <a:off x="4405033" y="5052395"/>
            <a:ext cx="2151486" cy="1463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C:\Users\Kata-Repa\AppData\Local\Microsoft\Windows\Temporary Internet Files\Content.IE5\H1D8Z01L\MC9004135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956395"/>
            <a:ext cx="1152128" cy="1674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9" name="Picture 7" descr="C:\Users\Kata-Repa\AppData\Local\Microsoft\Windows\Temporary Internet Files\Content.IE5\IYG16JL1\MP9002898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75559"/>
            <a:ext cx="1878900" cy="1258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899592" y="225175"/>
            <a:ext cx="7470122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ZVÝRAZNI VĚTY, KTERÉ SE PŘÍMO VZTAHUJÍ K OBRÁZKŮM.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2239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2467" y="620688"/>
            <a:ext cx="835114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cs-CZ" dirty="0" smtClean="0"/>
              <a:t>ADAM A LUKÁŠ JSOU KAMARÁDI.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KAŽDÝ ROK SE TĚŠÍ NA PRÁZDNINY, PROTOŽE SPOLU JEZDÍ NA DĚTSKÝ TÁBOR.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NA TÁBOŘE SPOLU KLUCI SPÍ V JEDNOM                      , KTERÝ MÁ ORANŽOVOU BARVU.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MINULÝ ROK SI ADAM NA TÁBOŘE ZLOMIL                     , A TAK MUSEL ODJET DOMŮ. 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ADAM Z TOHO BYL MOC                    .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ABY HO LUKÁŠ ROZVESELIL, VYROBIL MU ČELENKU Z PTAČÍCH                       . 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ADAM JI PAK NOSIL PO CELÝ ZBYTEK PRÁZDNIN.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283968" y="2204864"/>
            <a:ext cx="746227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36367" y="2933328"/>
            <a:ext cx="746227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843808" y="3645024"/>
            <a:ext cx="746227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372200" y="4221088"/>
            <a:ext cx="746227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Kata-Repa\AppData\Local\Microsoft\Windows\Temporary Internet Files\Content.IE5\H1D8Z01L\MC9004058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830809"/>
            <a:ext cx="776405" cy="803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Users\Kata-Repa\AppData\Local\Microsoft\Windows\Temporary Internet Files\Content.IE5\IYG16JL1\MC9003479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28" y="5830809"/>
            <a:ext cx="814020" cy="771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 descr="C:\Users\Kata-Repa\AppData\Local\Microsoft\Windows\Temporary Internet Files\Content.IE5\IYG16JL1\MC90044067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075" y="5733256"/>
            <a:ext cx="900812" cy="900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C:\Users\Kata-Repa\AppData\Local\Microsoft\Windows\Temporary Internet Files\Content.IE5\L35W9HR4\MC9003203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25982" y="5806056"/>
            <a:ext cx="593874" cy="7552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251520" y="159023"/>
            <a:ext cx="7868116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VLOŽ DO RÁMEČKŮ OBRÁZKY TAK, ABY PŘÍBĚH DÁVAL SMYSL.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3459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594" y="291531"/>
            <a:ext cx="424231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KLIKNI NA SPRÁVNOU ODPOVĚĎ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1100" y="3089920"/>
            <a:ext cx="4133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ADAM A LUKÁŠ JSOU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94105" y="1865976"/>
            <a:ext cx="1509516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BRATŘI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94105" y="4437111"/>
            <a:ext cx="2273379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KAMARÁDI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91686" y="3138589"/>
            <a:ext cx="2263953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SPOLUŽÁCI</a:t>
            </a:r>
            <a:endParaRPr lang="cs-CZ" sz="3600" dirty="0"/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4788024" y="2348880"/>
            <a:ext cx="576064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788024" y="3413085"/>
            <a:ext cx="5760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788024" y="4077072"/>
            <a:ext cx="576064" cy="6832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04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594" y="291531"/>
            <a:ext cx="424231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KLIKNI NA SPRÁVNOU ODPOVĚĎ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2221" y="1975773"/>
            <a:ext cx="7737375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O PRÁZDNINÁCH JEZDÍ ADAM S LUKÁŠEM NA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04323" y="4534509"/>
            <a:ext cx="113082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HORY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75856" y="4534510"/>
            <a:ext cx="265611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DĚTSKÝ TÁBOR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6505" y="4534510"/>
            <a:ext cx="1200393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VODU</a:t>
            </a:r>
            <a:endParaRPr lang="cs-CZ" sz="3200" dirty="0"/>
          </a:p>
        </p:txBody>
      </p:sp>
      <p:cxnSp>
        <p:nvCxnSpPr>
          <p:cNvPr id="8" name="Přímá spojnice 7"/>
          <p:cNvCxnSpPr/>
          <p:nvPr/>
        </p:nvCxnSpPr>
        <p:spPr>
          <a:xfrm flipH="1">
            <a:off x="1907704" y="2852936"/>
            <a:ext cx="936104" cy="129614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460909" y="2852936"/>
            <a:ext cx="0" cy="129614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516216" y="2852936"/>
            <a:ext cx="648072" cy="129614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77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594" y="291531"/>
            <a:ext cx="424231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KLIKNI NA SPRÁVNOU ODPOVĚĎ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8594" y="3188172"/>
            <a:ext cx="3595343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NA TÁBOŘE SPÍ KLUCI V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53044" y="3235176"/>
            <a:ext cx="162897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MODRÉM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1884357"/>
            <a:ext cx="2223109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ORANŽOVÉM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75513" y="4509120"/>
            <a:ext cx="1384033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ŽLUTÉM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9036" y="3190359"/>
            <a:ext cx="1250727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STANU.</a:t>
            </a:r>
            <a:endParaRPr lang="cs-CZ" sz="2800" dirty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3995936" y="2636912"/>
            <a:ext cx="288032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995936" y="3449782"/>
            <a:ext cx="36004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995936" y="3933056"/>
            <a:ext cx="464973" cy="5760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579085" y="2636912"/>
            <a:ext cx="297171" cy="432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579085" y="3449782"/>
            <a:ext cx="2971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6282016" y="3933056"/>
            <a:ext cx="594240" cy="5760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074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594" y="291531"/>
            <a:ext cx="5430717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VYBER SPRÁVNÉ TVRZENÍ A KLIKNI NA NĚJ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8350" y="3212976"/>
            <a:ext cx="749750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MINULÝ ROK SE ADAMOVI NA TÁBOŘE STAL ÚRAZ.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8350" y="1916832"/>
            <a:ext cx="792511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MINULÝ ROK SLAVIL ADAM NA TÁBOŘE NAROZENINY.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8350" y="4515513"/>
            <a:ext cx="574984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MINULÝ ROK ADAM NA TÁBOR NEJEL.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7968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594" y="291531"/>
            <a:ext cx="424231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KLIKNI NA SPRÁVNOU ODPOVĚĎ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5249" y="1674386"/>
            <a:ext cx="8331320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JAKÝ ÚRAZ SE STAL MINULÝ ROK ADAMOVI NA TÁBOŘE?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8753" y="3089920"/>
            <a:ext cx="389215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ADAM SI ODŘEL KOLENO.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8753" y="4149080"/>
            <a:ext cx="364510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ADAM SI ZLOMIL RUKU.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8753" y="5157192"/>
            <a:ext cx="3731919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ADAM SI ZLOMIL NOHU.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7678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407259"/>
            <a:ext cx="778944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JAK REAGOVAL NA ADAMOVO ÚRAZ JEHO KAMARÁD LUKÁŠ?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8594" y="291531"/>
            <a:ext cx="424231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KLIKNI NA SPRÁVNOU ODPOVĚĎ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957023"/>
            <a:ext cx="658398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LUKÁŠOVI BYLO JEDNO, ŽE SI ADAM ZLOMIL NOHU.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997708"/>
            <a:ext cx="766870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LUKÁŠ CHTĚL ADAMA ROZVESELIT, A TAK SE NAHLAS SMÁL.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5087710"/>
            <a:ext cx="791338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LUKÁŠ CHTĚL ADAMA ROZVESELIT, A TAK MU VYROBIL DÁREK.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5067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Microsoft Office - Klipart</a:t>
            </a:r>
          </a:p>
        </p:txBody>
      </p:sp>
    </p:spTree>
    <p:extLst>
      <p:ext uri="{BB962C8B-B14F-4D97-AF65-F5344CB8AC3E}">
        <p14:creationId xmlns:p14="http://schemas.microsoft.com/office/powerpoint/2010/main" val="372272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598</Words>
  <Application>Microsoft Office PowerPoint</Application>
  <PresentationFormat>Předvádění na obrazovce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Kata-Repa</dc:creator>
  <cp:lastModifiedBy>Kata-Repa</cp:lastModifiedBy>
  <cp:revision>32</cp:revision>
  <dcterms:created xsi:type="dcterms:W3CDTF">2013-10-04T16:25:09Z</dcterms:created>
  <dcterms:modified xsi:type="dcterms:W3CDTF">2013-12-08T18:21:10Z</dcterms:modified>
</cp:coreProperties>
</file>