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1" r:id="rId3"/>
    <p:sldId id="256" r:id="rId4"/>
    <p:sldId id="257" r:id="rId5"/>
    <p:sldId id="260" r:id="rId6"/>
    <p:sldId id="267" r:id="rId7"/>
    <p:sldId id="268" r:id="rId8"/>
    <p:sldId id="269" r:id="rId9"/>
    <p:sldId id="270" r:id="rId10"/>
    <p:sldId id="258" r:id="rId11"/>
    <p:sldId id="266" r:id="rId12"/>
    <p:sldId id="265" r:id="rId13"/>
    <p:sldId id="262" r:id="rId14"/>
    <p:sldId id="272" r:id="rId15"/>
    <p:sldId id="26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474C30-D8E5-4660-9A9B-EAC240F49FE9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8C25500-812B-4DB2-A143-14C966A7037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30660"/>
            <a:ext cx="549949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247502"/>
              </p:ext>
            </p:extLst>
          </p:nvPr>
        </p:nvGraphicFramePr>
        <p:xfrm>
          <a:off x="1043609" y="3262978"/>
          <a:ext cx="6522734" cy="1517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853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3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Mgr.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 Petra Pláničková</a:t>
                      </a:r>
                      <a:endParaRPr lang="cs-CZ" sz="1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53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VY_32_INOVACE_378_Reklama</a:t>
                      </a:r>
                      <a:endParaRPr lang="cs-CZ" sz="1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72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Téma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Cíl reklamy, druhy, její využití a samostatné sestavení</a:t>
                      </a:r>
                      <a:endParaRPr lang="cs-CZ" sz="1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95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 2975</a:t>
                      </a:r>
                      <a:endParaRPr lang="cs-CZ" sz="110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01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4211960" y="260648"/>
            <a:ext cx="2160240" cy="52082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2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2195736" y="764704"/>
            <a:ext cx="6696744" cy="5904656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Sloh – Žáci vysvětlí pojem reklama, roztřídí ji. Popíší k čemu se reklama hodí a jaká by měla být, aby splnila svůj cíl.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Snímek č. 3 – žáci se sami pokusí svými slovy vysvětlit pojem „Reklama“. Společně vyjmenovávají na co všechno může reklama být.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Snímek č. 4 –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okusí stanovit co je cílem reklamy.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Snímek č. 5 – 6 – Dělení žáků do skupin, každá skupina má za úkol předvést prodej libovolného zboží na tržišti. Vyhodnocení nejlepšího projevu. Připraveny rekvizity k prodeji (např. ze ŠD kuchyňka atd.).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Snímek č. 9 – 10 - Žáci vymýšlí a popisují jednotlivé druhy reklam.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Snímek č. 11 – 12 – se žáky si vysvětlujeme, proč reklamy jsou a jaké by neměly být.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Snímek č. 13 - Doplňují, co by měla každá reklama mít, aby se nevytratil její účel a splnila svůj cíl. Závěrečný úkol: Každý žák do sešitu samostatně sestaví reklamu na libovolné zboží, značku, službu…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50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975296" y="764704"/>
            <a:ext cx="6172200" cy="1606330"/>
          </a:xfrm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REKLAMA</a:t>
            </a:r>
            <a:endParaRPr lang="cs-CZ" sz="8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92896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155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27784" y="332656"/>
            <a:ext cx="5256584" cy="244676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REKLAMA?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27784" y="3068960"/>
            <a:ext cx="5758408" cy="3168352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Nabízení výrobků, služeb, myšlenek lidem (spotřebitelům).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 být placená i neplacená.</a:t>
            </a: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24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99792" y="548680"/>
            <a:ext cx="5544616" cy="3096344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REKLAMY JE: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11760" y="4725144"/>
            <a:ext cx="3600400" cy="1152128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Zvýšit prodej</a:t>
            </a: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6674">
            <a:off x="6198310" y="3905953"/>
            <a:ext cx="2091919" cy="209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9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483768" y="764704"/>
            <a:ext cx="5184576" cy="1894362"/>
          </a:xfrm>
        </p:spPr>
        <p:txBody>
          <a:bodyPr>
            <a:noAutofit/>
          </a:bodyPr>
          <a:lstStyle/>
          <a:p>
            <a:r>
              <a:rPr lang="cs-CZ" sz="60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REKLAMY</a:t>
            </a:r>
            <a:endParaRPr lang="cs-CZ" sz="6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627784" y="2852936"/>
            <a:ext cx="5830416" cy="3521986"/>
          </a:xfrm>
        </p:spPr>
        <p:txBody>
          <a:bodyPr/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Pochází už z doby prvního obchodování. 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Obchodník na tržišti ukazuje a přitom vychvaluje svoje zboží.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566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9912"/>
            <a:ext cx="7231063" cy="571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14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95736" y="260648"/>
            <a:ext cx="3366120" cy="4752528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vynálezem knihtisku vzniká </a:t>
            </a:r>
            <a:endParaRPr lang="cs-CZ" sz="32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tištěná </a:t>
            </a: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reklama.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(letáky,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tištěné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inzeráty)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544" y="1916832"/>
            <a:ext cx="3529527" cy="4594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03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627784" y="404664"/>
            <a:ext cx="4608512" cy="223224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DOBĚ</a:t>
            </a:r>
            <a:br>
              <a:rPr lang="cs-CZ" sz="4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PRŮMYSLOVÉ </a:t>
            </a:r>
            <a:r>
              <a:rPr lang="cs-CZ" sz="40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REVOLUCE</a:t>
            </a:r>
            <a:endParaRPr lang="cs-CZ" sz="4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922798" y="2763068"/>
            <a:ext cx="3077186" cy="3456384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 reklamy 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ačíná se vyvíjet </a:t>
            </a: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dnešní podoby.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12976"/>
            <a:ext cx="3655054" cy="2556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05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39752" y="476672"/>
            <a:ext cx="5380112" cy="2232248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REKLAMY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11760" y="2996952"/>
            <a:ext cx="5328592" cy="3377970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elevizní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nternetová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novinová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rozhlasová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plakátová –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billboard</a:t>
            </a: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Courier New" pitchFamily="49" charset="0"/>
              <a:buChar char="o"/>
            </a:pPr>
            <a:endParaRPr lang="cs-CZ" sz="32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Courier New" pitchFamily="49" charset="0"/>
              <a:buChar char="o"/>
            </a:pP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25936"/>
            <a:ext cx="2234515" cy="222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75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15816" y="282283"/>
            <a:ext cx="5688632" cy="2088232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NETRADIČNÍ REKLAMA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95736" y="3284984"/>
            <a:ext cx="5830416" cy="3087961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Letadla, vzdušné balóny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 chodící s reklamou na těle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Sportovní dresy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Reklamní předměty</a:t>
            </a: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9255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204" y="4509120"/>
            <a:ext cx="1542008" cy="1542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430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139952" y="692696"/>
            <a:ext cx="4680520" cy="208823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REKLAMY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99792" y="3429000"/>
            <a:ext cx="3528392" cy="2160240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Informuje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Přesvědčuje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Prodává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61048"/>
            <a:ext cx="2044824" cy="204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52736"/>
            <a:ext cx="2027684" cy="2027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983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188640"/>
            <a:ext cx="4896544" cy="2160240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ŠPATNÁ REKLAMA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915816" y="2420888"/>
            <a:ext cx="6105510" cy="4176464"/>
          </a:xfrm>
        </p:spPr>
        <p:txBody>
          <a:bodyPr>
            <a:norm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Klamavá reklama: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nesprávné složení a 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použití, životu nebo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zdraví ohrožující, nesmí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nabízet výrobky, či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služby, které jsou </a:t>
            </a:r>
          </a:p>
          <a:p>
            <a:r>
              <a:rPr lang="cs-CZ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zakázané.</a:t>
            </a:r>
          </a:p>
          <a:p>
            <a:endParaRPr lang="cs-CZ" sz="32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61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116632"/>
            <a:ext cx="6172200" cy="2088232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SPRÁVNÁ REKLAMA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2348880"/>
            <a:ext cx="6264696" cy="4026042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Originální, poutavá, stručná, srozumitelná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Měla by sdělovat výhody nabízeného zboží.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Vyvolat u lidí touhu jít a pořídit si to.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Spotřebitel by měl mít pocit, že je plně spokojen.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3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281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95736" y="548680"/>
            <a:ext cx="3240360" cy="792088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2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39752" y="1484784"/>
            <a:ext cx="6480720" cy="4890138"/>
          </a:xfrm>
        </p:spPr>
        <p:txBody>
          <a:bodyPr>
            <a:normAutofit/>
          </a:bodyPr>
          <a:lstStyle/>
          <a:p>
            <a:r>
              <a:rPr lang="cs-CZ" sz="900" dirty="0"/>
              <a:t>Program Microsoft Office 2010</a:t>
            </a:r>
            <a:endParaRPr lang="cs-CZ" sz="900" dirty="0" smtClean="0"/>
          </a:p>
          <a:p>
            <a:r>
              <a:rPr lang="cs-CZ" sz="900" dirty="0" smtClean="0"/>
              <a:t>Soubor:Buchdrucker-1568.png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1. 7. 2005, 14:13 Náhled verze z 1. 7. 2005, 14:13 [cit. 2012-02-25]. Dostupné z: http://cs.wikipedia.org/wiki/Soubor:Buchdrucker-1568.png </a:t>
            </a:r>
            <a:endParaRPr lang="cs-CZ" sz="900" dirty="0" smtClean="0"/>
          </a:p>
          <a:p>
            <a:r>
              <a:rPr lang="cs-CZ" sz="900" dirty="0" err="1"/>
              <a:t>Soubor:Stephenson's</a:t>
            </a:r>
            <a:r>
              <a:rPr lang="cs-CZ" sz="900" dirty="0"/>
              <a:t> </a:t>
            </a:r>
            <a:r>
              <a:rPr lang="cs-CZ" sz="900" dirty="0" err="1"/>
              <a:t>Rocket</a:t>
            </a:r>
            <a:r>
              <a:rPr lang="cs-CZ" sz="900" dirty="0"/>
              <a:t> drawing.jpg.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8. 7. 2005, 15:06 [cit. 2012-02-25]. Dostupné z: http://cs.wikipedia.org/wiki/Soubor:Stephenson%27s_Rocket_drawing.jpg </a:t>
            </a:r>
            <a:endParaRPr lang="cs-CZ" sz="900" dirty="0" smtClean="0"/>
          </a:p>
          <a:p>
            <a:r>
              <a:rPr lang="cs-CZ" sz="900" dirty="0" err="1"/>
              <a:t>Soubor:Uhelny</a:t>
            </a:r>
            <a:r>
              <a:rPr lang="cs-CZ" sz="900" dirty="0"/>
              <a:t> trh Fridrich.jpg.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9. 2. 2011, 04:03 [cit. 2012-02-25]. Dostupné z: http://cs.wikipedia.org/wiki/Soubor:Uhelny_trh_Fridrich.jpg</a:t>
            </a:r>
          </a:p>
          <a:p>
            <a:endParaRPr lang="cs-CZ" sz="900" b="0" dirty="0"/>
          </a:p>
        </p:txBody>
      </p:sp>
    </p:spTree>
    <p:extLst>
      <p:ext uri="{BB962C8B-B14F-4D97-AF65-F5344CB8AC3E}">
        <p14:creationId xmlns:p14="http://schemas.microsoft.com/office/powerpoint/2010/main" val="6045173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Vlastní 21">
      <a:dk1>
        <a:srgbClr val="C89C00"/>
      </a:dk1>
      <a:lt1>
        <a:srgbClr val="FAC25A"/>
      </a:lt1>
      <a:dk2>
        <a:srgbClr val="6F4902"/>
      </a:dk2>
      <a:lt2>
        <a:srgbClr val="BDE296"/>
      </a:lt2>
      <a:accent1>
        <a:srgbClr val="B83D68"/>
      </a:accent1>
      <a:accent2>
        <a:srgbClr val="B14C1D"/>
      </a:accent2>
      <a:accent3>
        <a:srgbClr val="DE9306"/>
      </a:accent3>
      <a:accent4>
        <a:srgbClr val="F9B639"/>
      </a:accent4>
      <a:accent5>
        <a:srgbClr val="FFCA0C"/>
      </a:accent5>
      <a:accent6>
        <a:srgbClr val="FA8D3D"/>
      </a:accent6>
      <a:hlink>
        <a:srgbClr val="FFDE66"/>
      </a:hlink>
      <a:folHlink>
        <a:srgbClr val="6F490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199</TotalTime>
  <Words>518</Words>
  <Application>Microsoft Office PowerPoint</Application>
  <PresentationFormat>Předvádění na obrazovce (4:3)</PresentationFormat>
  <Paragraphs>69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Prezentace aplikace PowerPoint</vt:lpstr>
      <vt:lpstr>ANOTACE</vt:lpstr>
      <vt:lpstr>REKLAMA</vt:lpstr>
      <vt:lpstr>CO JE REKLAMA?</vt:lpstr>
      <vt:lpstr>CÍLEM REKLAMY JE:</vt:lpstr>
      <vt:lpstr>HISTORIE REKLAMY</vt:lpstr>
      <vt:lpstr>Prezentace aplikace PowerPoint</vt:lpstr>
      <vt:lpstr>Prezentace aplikace PowerPoint</vt:lpstr>
      <vt:lpstr>V DOBĚ PRŮMYSLOVÉ REVOLUCE</vt:lpstr>
      <vt:lpstr>DRUHY REKLAMY</vt:lpstr>
      <vt:lpstr>NETRADIČNÍ REKLAMA</vt:lpstr>
      <vt:lpstr>FUNKCE REKLAMY</vt:lpstr>
      <vt:lpstr>ŠPATNÁ REKLAMA</vt:lpstr>
      <vt:lpstr>SPRÁVNÁ REKLAMA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REKLAMA</dc:title>
  <dc:creator>MP</dc:creator>
  <cp:lastModifiedBy>MP</cp:lastModifiedBy>
  <cp:revision>21</cp:revision>
  <dcterms:created xsi:type="dcterms:W3CDTF">2012-02-25T08:17:56Z</dcterms:created>
  <dcterms:modified xsi:type="dcterms:W3CDTF">2012-06-18T18:34:02Z</dcterms:modified>
</cp:coreProperties>
</file>