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4" r:id="rId2"/>
    <p:sldId id="263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2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AD9CF-48CE-4939-9F7F-50F836D20ECF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48A50-73AB-4994-B15A-FA08F085C0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AD9CF-48CE-4939-9F7F-50F836D20ECF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48A50-73AB-4994-B15A-FA08F085C0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 anchor="t"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AD9CF-48CE-4939-9F7F-50F836D20ECF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48A50-73AB-4994-B15A-FA08F085C0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AD9CF-48CE-4939-9F7F-50F836D20ECF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48A50-73AB-4994-B15A-FA08F085C0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 anchor="b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AD9CF-48CE-4939-9F7F-50F836D20ECF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48A50-73AB-4994-B15A-FA08F085C0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 tIns="9144" bIns="9144" anchor="b"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AD9CF-48CE-4939-9F7F-50F836D20ECF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48A50-73AB-4994-B15A-FA08F085C0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AD9CF-48CE-4939-9F7F-50F836D20ECF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48A50-73AB-4994-B15A-FA08F085C0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 anchor="b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t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AD9CF-48CE-4939-9F7F-50F836D20ECF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48A50-73AB-4994-B15A-FA08F085C0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 anchor="b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 anchor="t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AD9CF-48CE-4939-9F7F-50F836D20ECF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3400" y="6356350"/>
            <a:ext cx="533400" cy="365125"/>
          </a:xfrm>
        </p:spPr>
        <p:txBody>
          <a:bodyPr/>
          <a:lstStyle/>
          <a:p>
            <a:fld id="{F1E48A50-73AB-4994-B15A-FA08F085C0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AD9CF-48CE-4939-9F7F-50F836D20ECF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48A50-73AB-4994-B15A-FA08F085C0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AD9CF-48CE-4939-9F7F-50F836D20ECF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48A50-73AB-4994-B15A-FA08F085C0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2179637"/>
            <a:ext cx="8229600" cy="4114800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43EAD9CF-48CE-4939-9F7F-50F836D20ECF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>
              <a:defRPr sz="14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F1E48A50-73AB-4994-B15A-FA08F085C01A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chemeClr val="tx2">
              <a:tint val="100000"/>
              <a:satMod val="250000"/>
            </a:schemeClr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936" indent="-27432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3544" indent="-274320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2860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228600" algn="l" rtl="0" eaLnBrk="1" latinLnBrk="0" hangingPunct="1">
        <a:spcBef>
          <a:spcPct val="20000"/>
        </a:spcBef>
        <a:buClr>
          <a:schemeClr val="accent5"/>
        </a:buClr>
        <a:buFont typeface="Wingdings 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196752"/>
            <a:ext cx="5499494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74909557"/>
              </p:ext>
            </p:extLst>
          </p:nvPr>
        </p:nvGraphicFramePr>
        <p:xfrm>
          <a:off x="1835696" y="4077072"/>
          <a:ext cx="6522734" cy="153399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82443"/>
                <a:gridCol w="4940291"/>
              </a:tblGrid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Název školy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100" dirty="0" smtClean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Autor: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b="1" dirty="0" smtClean="0">
                          <a:solidFill>
                            <a:srgbClr val="000000"/>
                          </a:solidFill>
                          <a:effectLst/>
                        </a:rPr>
                        <a:t>Mgr. Petra Pláničková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</a:rPr>
                        <a:t>Název</a:t>
                      </a: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VY_32_INOVACE_383_STŘED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</a:rPr>
                        <a:t> ÚSEČKY, OSA ÚSEČKY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58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Téma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VLASTNOSTI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</a:rPr>
                        <a:t> OSY ÚSEČKY, SESTROJENÍ OSY ÚSEČKY, KOLMICE, PRŮSEČÍK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 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57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Číslo projektu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CZ.1.07/1.4.00/21.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</a:rPr>
                        <a:t> 2975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2770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915816" y="404664"/>
            <a:ext cx="3034680" cy="875928"/>
          </a:xfrm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ANOTACE</a:t>
            </a:r>
            <a:endParaRPr lang="cs-CZ" sz="40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737645"/>
          </a:xfrm>
        </p:spPr>
        <p:txBody>
          <a:bodyPr/>
          <a:lstStyle/>
          <a:p>
            <a:r>
              <a:rPr lang="cs-CZ" b="1" dirty="0" smtClean="0">
                <a:solidFill>
                  <a:schemeClr val="bg1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Prezentace je určena žákům 4. tříd jako výkladová v hodině geometrie.</a:t>
            </a:r>
          </a:p>
          <a:p>
            <a:r>
              <a:rPr lang="cs-CZ" b="1" dirty="0" smtClean="0">
                <a:solidFill>
                  <a:schemeClr val="bg1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Žáci se seznámí s osou úsečky, vyjmenují vlastnosti osy úsečky. Podle návodů narýsují požadované úkoly.</a:t>
            </a:r>
          </a:p>
          <a:p>
            <a:r>
              <a:rPr lang="cs-CZ" b="1" dirty="0" smtClean="0">
                <a:solidFill>
                  <a:schemeClr val="bg1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Dokáží samostatně popsat postupy např. rýsování kolmice atd. </a:t>
            </a:r>
          </a:p>
          <a:p>
            <a:r>
              <a:rPr lang="cs-CZ" b="1" dirty="0" smtClean="0">
                <a:solidFill>
                  <a:schemeClr val="bg1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závěr samostatně sestrojí osu úsečky bez pomoci učitele. </a:t>
            </a:r>
            <a:endParaRPr lang="cs-CZ" b="1" dirty="0">
              <a:solidFill>
                <a:schemeClr val="bg1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26129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3234680"/>
          </a:xfrm>
        </p:spPr>
        <p:txBody>
          <a:bodyPr>
            <a:normAutofit/>
          </a:bodyPr>
          <a:lstStyle/>
          <a:p>
            <a:pPr algn="ctr"/>
            <a:r>
              <a:rPr lang="cs-CZ" sz="66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STŘED</a:t>
            </a:r>
            <a:r>
              <a:rPr lang="cs-CZ" sz="6600" b="0" dirty="0" smtClean="0">
                <a:solidFill>
                  <a:srgbClr val="0070C0"/>
                </a:solidFill>
                <a:effectLst/>
              </a:rPr>
              <a:t> </a:t>
            </a:r>
            <a:r>
              <a:rPr lang="cs-CZ" sz="66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ÚSEČKY,</a:t>
            </a:r>
            <a:br>
              <a:rPr lang="cs-CZ" sz="66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66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OSA ÚSEČKY</a:t>
            </a:r>
            <a:endParaRPr lang="cs-CZ" sz="6600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1889488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dirty="0" smtClean="0">
                <a:solidFill>
                  <a:srgbClr val="002060"/>
                </a:solidFill>
              </a:rPr>
              <a:t>STŘED ÚSEČKY</a:t>
            </a:r>
            <a:endParaRPr lang="cs-CZ" sz="6000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869160"/>
            <a:ext cx="8229600" cy="144016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Úkol: Narýsuj úsečku AB, která měří 8cm. Popiš, jak budeš postupovat.</a:t>
            </a:r>
            <a:endParaRPr lang="cs-CZ" sz="32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1007604" y="3717032"/>
            <a:ext cx="6696744" cy="0"/>
          </a:xfrm>
          <a:prstGeom prst="line">
            <a:avLst/>
          </a:prstGeom>
          <a:ln w="1905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1181448" y="3573016"/>
            <a:ext cx="0" cy="288032"/>
          </a:xfrm>
          <a:prstGeom prst="line">
            <a:avLst/>
          </a:prstGeom>
          <a:ln w="1905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7452320" y="3573016"/>
            <a:ext cx="0" cy="288032"/>
          </a:xfrm>
          <a:prstGeom prst="line">
            <a:avLst/>
          </a:prstGeom>
          <a:ln w="1905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1001428" y="3861048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2400" b="1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272300" y="3861048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endParaRPr lang="cs-CZ" sz="2400" b="1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4044031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21196" y="836712"/>
            <a:ext cx="8229600" cy="187220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Pomocí pravítka a měřením sestroj bod S, který leží přesně ve středu úsečky AB. Popiš, jak postupuješ dál.</a:t>
            </a:r>
            <a:endParaRPr lang="cs-CZ" sz="3200" dirty="0">
              <a:solidFill>
                <a:srgbClr val="FF0000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1007604" y="5013176"/>
            <a:ext cx="6696744" cy="0"/>
          </a:xfrm>
          <a:prstGeom prst="line">
            <a:avLst/>
          </a:prstGeom>
          <a:ln w="1905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1259632" y="4869160"/>
            <a:ext cx="0" cy="288032"/>
          </a:xfrm>
          <a:prstGeom prst="line">
            <a:avLst/>
          </a:prstGeom>
          <a:ln w="1905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7452320" y="4869160"/>
            <a:ext cx="0" cy="288032"/>
          </a:xfrm>
          <a:prstGeom prst="line">
            <a:avLst/>
          </a:prstGeom>
          <a:ln w="1905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1079612" y="5157192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2400" b="1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272300" y="5157192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endParaRPr lang="cs-CZ" sz="2400" b="1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175956" y="5167957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endParaRPr lang="cs-CZ" sz="2400" b="1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15" name="Přímá spojnice 14"/>
          <p:cNvCxnSpPr/>
          <p:nvPr/>
        </p:nvCxnSpPr>
        <p:spPr>
          <a:xfrm>
            <a:off x="4355976" y="4869160"/>
            <a:ext cx="0" cy="288032"/>
          </a:xfrm>
          <a:prstGeom prst="line">
            <a:avLst/>
          </a:prstGeom>
          <a:ln w="1905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6181265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151216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Vezmi pravítko s ryskou a sestroj kolmici o, která prochází bodem S. Zopakuj postup, jak sestrojujeme kolmice.</a:t>
            </a:r>
            <a:endParaRPr lang="cs-CZ" sz="3200" dirty="0">
              <a:solidFill>
                <a:srgbClr val="FF0000"/>
              </a:solidFill>
            </a:endParaRPr>
          </a:p>
        </p:txBody>
      </p:sp>
      <p:cxnSp>
        <p:nvCxnSpPr>
          <p:cNvPr id="3" name="Přímá spojnice 2"/>
          <p:cNvCxnSpPr/>
          <p:nvPr/>
        </p:nvCxnSpPr>
        <p:spPr>
          <a:xfrm>
            <a:off x="1007604" y="5013176"/>
            <a:ext cx="6696744" cy="0"/>
          </a:xfrm>
          <a:prstGeom prst="line">
            <a:avLst/>
          </a:prstGeom>
          <a:ln w="1905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Přímá spojnice 3"/>
          <p:cNvCxnSpPr/>
          <p:nvPr/>
        </p:nvCxnSpPr>
        <p:spPr>
          <a:xfrm>
            <a:off x="1187624" y="4869160"/>
            <a:ext cx="0" cy="288032"/>
          </a:xfrm>
          <a:prstGeom prst="line">
            <a:avLst/>
          </a:prstGeom>
          <a:ln w="1905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4355976" y="4869160"/>
            <a:ext cx="0" cy="288032"/>
          </a:xfrm>
          <a:prstGeom prst="line">
            <a:avLst/>
          </a:prstGeom>
          <a:ln w="1905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7524328" y="4869160"/>
            <a:ext cx="0" cy="288032"/>
          </a:xfrm>
          <a:prstGeom prst="line">
            <a:avLst/>
          </a:prstGeom>
          <a:ln w="1905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1007604" y="5157191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2400" b="1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355976" y="5013176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endParaRPr lang="cs-CZ" sz="2400" b="1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344308" y="5157192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endParaRPr lang="cs-CZ" sz="2400" b="1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15" name="Přímá spojnice 14"/>
          <p:cNvCxnSpPr/>
          <p:nvPr/>
        </p:nvCxnSpPr>
        <p:spPr>
          <a:xfrm flipV="1">
            <a:off x="4355976" y="2924944"/>
            <a:ext cx="0" cy="3384376"/>
          </a:xfrm>
          <a:prstGeom prst="line">
            <a:avLst/>
          </a:prstGeom>
          <a:ln w="1905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4355976" y="2694111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</a:t>
            </a:r>
            <a:endParaRPr lang="cs-CZ" sz="2400" b="1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708476" y="3155776"/>
            <a:ext cx="26642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Kolmice o, je osa úsečky AB.</a:t>
            </a:r>
            <a:endParaRPr lang="cs-CZ" sz="2000" b="1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436096" y="2564904"/>
            <a:ext cx="26642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Popis:</a:t>
            </a:r>
            <a:endParaRPr lang="cs-CZ" sz="2400" b="1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8226720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91680" y="404664"/>
            <a:ext cx="5616624" cy="1524000"/>
          </a:xfrm>
        </p:spPr>
        <p:txBody>
          <a:bodyPr>
            <a:normAutofit/>
          </a:bodyPr>
          <a:lstStyle/>
          <a:p>
            <a:pPr algn="ctr"/>
            <a:r>
              <a:rPr lang="cs-CZ" sz="6600" dirty="0" smtClean="0">
                <a:solidFill>
                  <a:srgbClr val="002060"/>
                </a:solidFill>
              </a:rPr>
              <a:t>OSA ÚSEČKY</a:t>
            </a:r>
            <a:endParaRPr lang="cs-CZ" sz="6600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276872"/>
            <a:ext cx="5544616" cy="4305596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VLASTNOSTI OSY ÚSEČKY:</a:t>
            </a:r>
          </a:p>
          <a:p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Osa prochází vždy jejím středem.</a:t>
            </a:r>
          </a:p>
          <a:p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Osa je k úsečce vždy kolmá.</a:t>
            </a:r>
          </a:p>
          <a:p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Libovolný bod osy je stejně vzdálen od obou krajních bodů úsečky.</a:t>
            </a:r>
          </a:p>
          <a:p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6156176" y="4221088"/>
            <a:ext cx="2664296" cy="0"/>
          </a:xfrm>
          <a:prstGeom prst="line">
            <a:avLst/>
          </a:prstGeom>
          <a:ln w="1905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7452320" y="2924944"/>
            <a:ext cx="0" cy="2808312"/>
          </a:xfrm>
          <a:prstGeom prst="line">
            <a:avLst/>
          </a:prstGeom>
          <a:ln w="1905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6300192" y="4077072"/>
            <a:ext cx="0" cy="261029"/>
          </a:xfrm>
          <a:prstGeom prst="line">
            <a:avLst/>
          </a:prstGeom>
          <a:ln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8678812" y="4104075"/>
            <a:ext cx="0" cy="234026"/>
          </a:xfrm>
          <a:prstGeom prst="line">
            <a:avLst/>
          </a:prstGeom>
          <a:ln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6120172" y="4338101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</a:rPr>
              <a:t>A</a:t>
            </a: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8498792" y="4338101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000000"/>
                </a:solidFill>
              </a:rPr>
              <a:t>B</a:t>
            </a: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7452320" y="2740278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000000"/>
                </a:solidFill>
              </a:rPr>
              <a:t>o</a:t>
            </a: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33" name="Oblouk 32"/>
          <p:cNvSpPr/>
          <p:nvPr/>
        </p:nvSpPr>
        <p:spPr>
          <a:xfrm>
            <a:off x="7128284" y="3912730"/>
            <a:ext cx="648072" cy="589711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TextovéPole 33"/>
          <p:cNvSpPr txBox="1"/>
          <p:nvPr/>
        </p:nvSpPr>
        <p:spPr>
          <a:xfrm>
            <a:off x="7452320" y="3839608"/>
            <a:ext cx="3240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</p:txBody>
      </p:sp>
      <p:cxnSp>
        <p:nvCxnSpPr>
          <p:cNvPr id="36" name="Přímá spojnice 35"/>
          <p:cNvCxnSpPr/>
          <p:nvPr/>
        </p:nvCxnSpPr>
        <p:spPr>
          <a:xfrm>
            <a:off x="7308304" y="5301208"/>
            <a:ext cx="306034" cy="0"/>
          </a:xfrm>
          <a:prstGeom prst="line">
            <a:avLst/>
          </a:prstGeom>
          <a:ln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ovéPole 36"/>
          <p:cNvSpPr txBox="1"/>
          <p:nvPr/>
        </p:nvSpPr>
        <p:spPr>
          <a:xfrm>
            <a:off x="7488324" y="529381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000000"/>
                </a:solidFill>
              </a:rPr>
              <a:t>C</a:t>
            </a:r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034271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/>
      <p:bldP spid="33" grpId="0" animBg="1"/>
      <p:bldP spid="34" grpId="0"/>
      <p:bldP spid="3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92696"/>
            <a:ext cx="8229600" cy="2088232"/>
          </a:xfrm>
        </p:spPr>
        <p:txBody>
          <a:bodyPr>
            <a:normAutofit/>
          </a:bodyPr>
          <a:lstStyle/>
          <a:p>
            <a:pPr algn="ctr"/>
            <a:r>
              <a:rPr lang="cs-CZ" sz="6600" dirty="0" smtClean="0">
                <a:solidFill>
                  <a:srgbClr val="002060"/>
                </a:solidFill>
              </a:rPr>
              <a:t>KONSTRUKCE OSY ÚSEČKY</a:t>
            </a:r>
            <a:endParaRPr lang="cs-CZ" sz="6600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2996952"/>
            <a:ext cx="5112568" cy="2016224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ÚKOL: Narýsuj přímku p. Na ní zvol krajní body E, F. </a:t>
            </a:r>
          </a:p>
          <a:p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Připrav si kružítko.</a:t>
            </a:r>
          </a:p>
          <a:p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1331640" y="5445224"/>
            <a:ext cx="6840760" cy="0"/>
          </a:xfrm>
          <a:prstGeom prst="line">
            <a:avLst/>
          </a:prstGeom>
          <a:ln w="28575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1475656" y="5301208"/>
            <a:ext cx="0" cy="360040"/>
          </a:xfrm>
          <a:prstGeom prst="line">
            <a:avLst/>
          </a:prstGeom>
          <a:ln w="1905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6876256" y="5301208"/>
            <a:ext cx="0" cy="360040"/>
          </a:xfrm>
          <a:prstGeom prst="line">
            <a:avLst/>
          </a:prstGeom>
          <a:ln w="1905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1304504" y="5631656"/>
            <a:ext cx="432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</a:t>
            </a:r>
            <a:endParaRPr lang="cs-CZ" sz="2000" b="1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705848" y="5631656"/>
            <a:ext cx="432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</a:t>
            </a:r>
            <a:endParaRPr lang="cs-CZ" sz="2000" b="1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956376" y="5310832"/>
            <a:ext cx="432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endParaRPr lang="cs-CZ" sz="2000" b="1" dirty="0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6838349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2376264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Zabodni do bodu F kružítko. Naber velikost větší než polovinu úsečky EF a opiš oblouk. Stejným poloměrem opíšeme oblouk z bodu E.</a:t>
            </a:r>
            <a:br>
              <a:rPr lang="cs-CZ" sz="2800" dirty="0" smtClean="0">
                <a:solidFill>
                  <a:srgbClr val="FF0000"/>
                </a:solidFill>
              </a:rPr>
            </a:br>
            <a:r>
              <a:rPr lang="cs-CZ" sz="2800" dirty="0" smtClean="0">
                <a:solidFill>
                  <a:srgbClr val="FF0000"/>
                </a:solidFill>
              </a:rPr>
              <a:t>Vzniknou ti průsečíky oblouků X a Y. Tyto průsečíky spojíme přímkou o. Přímka o je osa úsečky EF. </a:t>
            </a:r>
            <a:endParaRPr lang="cs-CZ" sz="2800" dirty="0">
              <a:solidFill>
                <a:srgbClr val="FF0000"/>
              </a:solidFill>
            </a:endParaRPr>
          </a:p>
        </p:txBody>
      </p:sp>
      <p:cxnSp>
        <p:nvCxnSpPr>
          <p:cNvPr id="4" name="Přímá spojnice 3"/>
          <p:cNvCxnSpPr/>
          <p:nvPr/>
        </p:nvCxnSpPr>
        <p:spPr>
          <a:xfrm>
            <a:off x="1979712" y="5013176"/>
            <a:ext cx="3888432" cy="0"/>
          </a:xfrm>
          <a:prstGeom prst="line">
            <a:avLst/>
          </a:prstGeom>
          <a:ln w="28575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2195736" y="4941168"/>
            <a:ext cx="0" cy="216024"/>
          </a:xfrm>
          <a:prstGeom prst="line">
            <a:avLst/>
          </a:prstGeom>
          <a:ln w="1905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>
            <a:endCxn id="20" idx="0"/>
          </p:cNvCxnSpPr>
          <p:nvPr/>
        </p:nvCxnSpPr>
        <p:spPr>
          <a:xfrm>
            <a:off x="5429617" y="4941168"/>
            <a:ext cx="0" cy="209624"/>
          </a:xfrm>
          <a:prstGeom prst="line">
            <a:avLst/>
          </a:prstGeom>
          <a:ln w="1905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3779912" y="2996952"/>
            <a:ext cx="0" cy="3672408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blouk 13"/>
          <p:cNvSpPr/>
          <p:nvPr/>
        </p:nvSpPr>
        <p:spPr>
          <a:xfrm rot="3262296">
            <a:off x="-216531" y="2780928"/>
            <a:ext cx="4392488" cy="4320480"/>
          </a:xfrm>
          <a:prstGeom prst="arc">
            <a:avLst>
              <a:gd name="adj1" fmla="val 15413789"/>
              <a:gd name="adj2" fmla="val 0"/>
            </a:avLst>
          </a:prstGeom>
          <a:ln w="1905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louk 14"/>
          <p:cNvSpPr/>
          <p:nvPr/>
        </p:nvSpPr>
        <p:spPr>
          <a:xfrm rot="13843263">
            <a:off x="3413393" y="2827537"/>
            <a:ext cx="4392488" cy="4320480"/>
          </a:xfrm>
          <a:prstGeom prst="arc">
            <a:avLst>
              <a:gd name="adj1" fmla="val 15413789"/>
              <a:gd name="adj2" fmla="val 0"/>
            </a:avLst>
          </a:prstGeom>
          <a:ln w="1905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3494460" y="2796897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rgbClr val="000000"/>
                </a:solidFill>
              </a:rPr>
              <a:t>o</a:t>
            </a:r>
            <a:endParaRPr lang="cs-CZ" sz="2000" b="1" dirty="0">
              <a:solidFill>
                <a:srgbClr val="00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854500" y="5949280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rgbClr val="000000"/>
                </a:solidFill>
              </a:rPr>
              <a:t>Y</a:t>
            </a:r>
            <a:endParaRPr lang="cs-CZ" sz="2000" b="1" dirty="0">
              <a:solidFill>
                <a:srgbClr val="00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854500" y="3573016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rgbClr val="000000"/>
                </a:solidFill>
              </a:rPr>
              <a:t>X</a:t>
            </a:r>
            <a:endParaRPr lang="cs-CZ" sz="2000" b="1" dirty="0">
              <a:solidFill>
                <a:srgbClr val="00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015716" y="5150792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0000"/>
                </a:solidFill>
              </a:rPr>
              <a:t>E</a:t>
            </a:r>
            <a:endParaRPr lang="cs-CZ" sz="2000" b="1" dirty="0">
              <a:solidFill>
                <a:srgbClr val="00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249597" y="5150792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rgbClr val="000000"/>
                </a:solidFill>
              </a:rPr>
              <a:t>F</a:t>
            </a:r>
            <a:endParaRPr lang="cs-CZ" sz="2000" b="1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242475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6" grpId="0"/>
      <p:bldP spid="17" grpId="0"/>
      <p:bldP spid="1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07704" y="404664"/>
            <a:ext cx="4474840" cy="1524000"/>
          </a:xfrm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rgbClr val="002060"/>
                </a:solidFill>
              </a:rPr>
              <a:t>POUŽITÉ ZDROJE</a:t>
            </a:r>
            <a:endParaRPr lang="cs-CZ" sz="4000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200" b="1" dirty="0">
                <a:solidFill>
                  <a:srgbClr val="000000"/>
                </a:solidFill>
              </a:rPr>
              <a:t>Program Microsoft Office 2010</a:t>
            </a:r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117837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luxe">
  <a:themeElements>
    <a:clrScheme name="Vlastní 38">
      <a:dk1>
        <a:srgbClr val="FEE5A6"/>
      </a:dk1>
      <a:lt1>
        <a:sysClr val="window" lastClr="FFFFFF"/>
      </a:lt1>
      <a:dk2>
        <a:srgbClr val="FEEDC3"/>
      </a:dk2>
      <a:lt2>
        <a:srgbClr val="E7DEC9"/>
      </a:lt2>
      <a:accent1>
        <a:srgbClr val="FEEDC3"/>
      </a:accent1>
      <a:accent2>
        <a:srgbClr val="F2DF97"/>
      </a:accent2>
      <a:accent3>
        <a:srgbClr val="FAAE75"/>
      </a:accent3>
      <a:accent4>
        <a:srgbClr val="D1E8C1"/>
      </a:accent4>
      <a:accent5>
        <a:srgbClr val="FED46B"/>
      </a:accent5>
      <a:accent6>
        <a:srgbClr val="FED46B"/>
      </a:accent6>
      <a:hlink>
        <a:srgbClr val="8DC765"/>
      </a:hlink>
      <a:folHlink>
        <a:srgbClr val="FAAE75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TC010205601[[fn=Luxusní motiv]]</Template>
  <TotalTime>96</TotalTime>
  <Words>249</Words>
  <Application>Microsoft Office PowerPoint</Application>
  <PresentationFormat>Předvádění na obrazovce (4:3)</PresentationFormat>
  <Paragraphs>55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Deluxe</vt:lpstr>
      <vt:lpstr>Prezentace aplikace PowerPoint</vt:lpstr>
      <vt:lpstr>ANOTACE</vt:lpstr>
      <vt:lpstr>STŘED ÚSEČKY, OSA ÚSEČKY</vt:lpstr>
      <vt:lpstr>STŘED ÚSEČKY</vt:lpstr>
      <vt:lpstr>Pomocí pravítka a měřením sestroj bod S, který leží přesně ve středu úsečky AB. Popiš, jak postupuješ dál.</vt:lpstr>
      <vt:lpstr>Vezmi pravítko s ryskou a sestroj kolmici o, která prochází bodem S. Zopakuj postup, jak sestrojujeme kolmice.</vt:lpstr>
      <vt:lpstr>OSA ÚSEČKY</vt:lpstr>
      <vt:lpstr>KONSTRUKCE OSY ÚSEČKY</vt:lpstr>
      <vt:lpstr>Zabodni do bodu F kružítko. Naber velikost větší než polovinu úsečky EF a opiš oblouk. Stejným poloměrem opíšeme oblouk z bodu E. Vzniknou ti průsečíky oblouků X a Y. Tyto průsečíky spojíme přímkou o. Přímka o je osa úsečky EF. </vt:lpstr>
      <vt:lpstr>POUŽITÉ 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MP</dc:creator>
  <cp:lastModifiedBy>MP</cp:lastModifiedBy>
  <cp:revision>10</cp:revision>
  <dcterms:created xsi:type="dcterms:W3CDTF">2012-03-26T13:54:25Z</dcterms:created>
  <dcterms:modified xsi:type="dcterms:W3CDTF">2012-03-26T15:30:43Z</dcterms:modified>
</cp:coreProperties>
</file>