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68" r:id="rId4"/>
    <p:sldId id="269" r:id="rId5"/>
    <p:sldId id="270" r:id="rId6"/>
    <p:sldId id="271" r:id="rId7"/>
    <p:sldId id="257" r:id="rId8"/>
    <p:sldId id="258" r:id="rId9"/>
    <p:sldId id="259" r:id="rId10"/>
    <p:sldId id="260" r:id="rId11"/>
    <p:sldId id="263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7404"/>
    <a:srgbClr val="E680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DBEDBD9B-3F1B-45D4-833A-FFFDA62D288E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B4CDF2D-BB78-4A37-9A53-4D8D4A8B8A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DBEDBD9B-3F1B-45D4-833A-FFFDA62D288E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CDF2D-BB78-4A37-9A53-4D8D4A8B8A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DBEDBD9B-3F1B-45D4-833A-FFFDA62D288E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B4CDF2D-BB78-4A37-9A53-4D8D4A8B8A92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BEDBD9B-3F1B-45D4-833A-FFFDA62D288E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B4CDF2D-BB78-4A37-9A53-4D8D4A8B8A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DBEDBD9B-3F1B-45D4-833A-FFFDA62D288E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B4CDF2D-BB78-4A37-9A53-4D8D4A8B8A9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DBD9B-3F1B-45D4-833A-FFFDA62D288E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CDF2D-BB78-4A37-9A53-4D8D4A8B8A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BEDBD9B-3F1B-45D4-833A-FFFDA62D288E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B4CDF2D-BB78-4A37-9A53-4D8D4A8B8A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DBEDBD9B-3F1B-45D4-833A-FFFDA62D288E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B4CDF2D-BB78-4A37-9A53-4D8D4A8B8A9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DBEDBD9B-3F1B-45D4-833A-FFFDA62D288E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B4CDF2D-BB78-4A37-9A53-4D8D4A8B8A9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DBD9B-3F1B-45D4-833A-FFFDA62D288E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CDF2D-BB78-4A37-9A53-4D8D4A8B8A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DBD9B-3F1B-45D4-833A-FFFDA62D288E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CDF2D-BB78-4A37-9A53-4D8D4A8B8A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DBEDBD9B-3F1B-45D4-833A-FFFDA62D288E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B4CDF2D-BB78-4A37-9A53-4D8D4A8B8A9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268760"/>
            <a:ext cx="5696867" cy="1193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3317895"/>
              </p:ext>
            </p:extLst>
          </p:nvPr>
        </p:nvGraphicFramePr>
        <p:xfrm>
          <a:off x="1331640" y="3501008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140F00"/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rgbClr val="140F00"/>
                          </a:solidFill>
                          <a:effectLst/>
                        </a:rPr>
                        <a:t>VY_32_INOVACE_385_MNOHOÚHELNÍKY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VRCHOLY, STRANY, ZNÁZORNĚNÍ MNOHOÚHELNÍKŮ, DRUHY MNOHOÚHELNÍKŮ, JEDNODUCHÉ SESTROJENÍ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MNOHOÚHELNÍKŮ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8702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332656"/>
            <a:ext cx="3754760" cy="139903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ANOTACE</a:t>
            </a:r>
            <a:endParaRPr lang="cs-CZ" sz="40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Prezentace je určena žákům 4. tříd jako výkladová v hodinách geometrie.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Žáci se seznámí s mnohoúhelníky.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Dokáží ukázat a zapsat jejich vrcholy a strany.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Snímek č. 7 – 11 : </a:t>
            </a:r>
            <a:r>
              <a:rPr lang="cs-CZ" dirty="0">
                <a:solidFill>
                  <a:srgbClr val="FFFF00"/>
                </a:solidFill>
              </a:rPr>
              <a:t>Ž</a:t>
            </a:r>
            <a:r>
              <a:rPr lang="cs-CZ" dirty="0" smtClean="0">
                <a:solidFill>
                  <a:srgbClr val="FFFF00"/>
                </a:solidFill>
              </a:rPr>
              <a:t>áci si zvolí u trojúhelníku tři body, spojí je a správně popíší, stejně postupují až do šestiúhelníku. Poslední úkol: Žáci si sami sestrojí (stejným postupem, jako u předcházejících snímků) mnohoúhelník, který správně popíší a zapíší jeho vrcholy a strany.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148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700808"/>
            <a:ext cx="8507288" cy="3089498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MNOHOÚHELNÍKY</a:t>
            </a:r>
            <a:endParaRPr lang="cs-CZ" sz="72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738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5" y="260648"/>
            <a:ext cx="7499176" cy="2225402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VRCHOLY</a:t>
            </a:r>
            <a:br>
              <a:rPr lang="cs-CZ" sz="6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6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MNOHOÚHELNÍKŮ </a:t>
            </a:r>
            <a:endParaRPr lang="cs-CZ" sz="60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Dvojitá šipka 2"/>
          <p:cNvSpPr/>
          <p:nvPr/>
        </p:nvSpPr>
        <p:spPr>
          <a:xfrm rot="16200000">
            <a:off x="612422" y="3788178"/>
            <a:ext cx="2518556" cy="2232248"/>
          </a:xfrm>
          <a:prstGeom prst="chevr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Šikmý pruh 3"/>
          <p:cNvSpPr/>
          <p:nvPr/>
        </p:nvSpPr>
        <p:spPr>
          <a:xfrm rot="17226850">
            <a:off x="6388359" y="3804904"/>
            <a:ext cx="2560440" cy="1710625"/>
          </a:xfrm>
          <a:prstGeom prst="diagStrip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4103948" y="3029640"/>
            <a:ext cx="1368152" cy="1440160"/>
          </a:xfrm>
          <a:prstGeom prst="homePlat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81560" y="320357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072" y="45333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39852" y="606018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81560" y="503849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4279" y="610357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87982" y="446980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3724" y="443821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02808" y="352616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5120" y="4429384"/>
            <a:ext cx="497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256431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90628" y="256431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22108" y="614564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46068" y="590461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24760" y="423896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18708" y="269795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24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6126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2009378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STRANY MNOHOÚHELNÍKŮ</a:t>
            </a:r>
            <a:endParaRPr lang="cs-CZ" sz="60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var L 2"/>
          <p:cNvSpPr/>
          <p:nvPr/>
        </p:nvSpPr>
        <p:spPr>
          <a:xfrm>
            <a:off x="1440260" y="2924944"/>
            <a:ext cx="2711896" cy="2304256"/>
          </a:xfrm>
          <a:prstGeom prst="corner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95772" y="5805264"/>
            <a:ext cx="40202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Úsečky AB, BC, CD, DE, EF, FA</a:t>
            </a:r>
          </a:p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strany šestiúhelníku. 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86412" y="3249263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Úsečky GH, H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I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KG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strany pětiúhelníku. 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30128" y="5073600"/>
            <a:ext cx="396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81986" y="5965836"/>
            <a:ext cx="396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24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93358" y="5126186"/>
            <a:ext cx="396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4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42100" y="3653803"/>
            <a:ext cx="396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4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97882" y="3615406"/>
            <a:ext cx="396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24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00090" y="2550095"/>
            <a:ext cx="396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053756" y="2550094"/>
            <a:ext cx="396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endParaRPr lang="cs-CZ" sz="24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60344" y="5928374"/>
            <a:ext cx="396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endParaRPr lang="cs-CZ" sz="24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25692" y="4732335"/>
            <a:ext cx="396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24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09940" y="4112864"/>
            <a:ext cx="396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endParaRPr lang="cs-CZ" sz="24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63692" y="4664521"/>
            <a:ext cx="396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4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6026472" y="4638116"/>
            <a:ext cx="1763588" cy="1327721"/>
          </a:xfrm>
          <a:prstGeom prst="pentago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662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2513434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ZNÁZORNĚNÍ MNOHOÚHELNÍKŮ</a:t>
            </a:r>
            <a:endParaRPr lang="cs-CZ" sz="60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18338" y="2849061"/>
            <a:ext cx="5099508" cy="3601136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28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Mnohoúhelník se znázorňuje pomocí jeho vrcholů a stran.</a:t>
            </a:r>
          </a:p>
          <a:p>
            <a:pPr marL="64008" indent="0">
              <a:buNone/>
            </a:pPr>
            <a:endParaRPr lang="cs-CZ" sz="2800" b="1" dirty="0" smtClean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4008" indent="0">
              <a:buNone/>
            </a:pPr>
            <a:r>
              <a:rPr lang="cs-CZ" sz="2800" b="1" dirty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28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nohoúhelník … ABCDE</a:t>
            </a:r>
          </a:p>
          <a:p>
            <a:pPr marL="64008" indent="0">
              <a:buNone/>
            </a:pPr>
            <a:r>
              <a:rPr lang="cs-CZ" sz="28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vrcholy … A, B, C, D, E</a:t>
            </a:r>
          </a:p>
          <a:p>
            <a:pPr marL="64008" indent="0">
              <a:buNone/>
            </a:pPr>
            <a:r>
              <a:rPr lang="cs-CZ" sz="2800" b="1" dirty="0" smtClean="0">
                <a:solidFill>
                  <a:srgbClr val="FC74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strany …AB, BC, CD, DE, EA</a:t>
            </a:r>
            <a:endParaRPr lang="cs-CZ" sz="2800" b="1" dirty="0">
              <a:solidFill>
                <a:srgbClr val="FC74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580112" y="3068960"/>
            <a:ext cx="2088232" cy="2448272"/>
          </a:xfrm>
          <a:prstGeom prst="pentagon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724996" y="5517232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A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23036" y="3742928"/>
            <a:ext cx="3570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FF00"/>
                </a:solidFill>
              </a:rPr>
              <a:t>E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431942" y="2649006"/>
            <a:ext cx="3845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FF00"/>
                </a:solidFill>
              </a:rPr>
              <a:t>D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668344" y="3717032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FF00"/>
                </a:solidFill>
              </a:rPr>
              <a:t>C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164288" y="5516374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FF00"/>
                </a:solidFill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299796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620688"/>
            <a:ext cx="8229600" cy="1399032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/>
              </a:rPr>
              <a:t>TROJÚHELNÍKY</a:t>
            </a:r>
            <a:endParaRPr lang="cs-CZ" sz="6000" b="1" dirty="0">
              <a:solidFill>
                <a:schemeClr val="accent6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683568" y="3852699"/>
            <a:ext cx="3816424" cy="2232248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3339941" y="2276872"/>
            <a:ext cx="3487100" cy="1368152"/>
          </a:xfrm>
          <a:prstGeom prst="rt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8935090">
            <a:off x="5026841" y="4692422"/>
            <a:ext cx="3600400" cy="792088"/>
          </a:xfrm>
          <a:prstGeom prst="triangl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14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399032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ČTYŘÚHELNÍKY</a:t>
            </a:r>
            <a:endParaRPr lang="cs-CZ" sz="60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Kosoúhelník 2"/>
          <p:cNvSpPr/>
          <p:nvPr/>
        </p:nvSpPr>
        <p:spPr>
          <a:xfrm rot="1362277">
            <a:off x="683568" y="2276872"/>
            <a:ext cx="2376264" cy="2160240"/>
          </a:xfrm>
          <a:prstGeom prst="parallelogram">
            <a:avLst/>
          </a:prstGeom>
          <a:solidFill>
            <a:schemeClr val="bg2">
              <a:lumMod val="50000"/>
              <a:lumOff val="5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kmý pruh 3"/>
          <p:cNvSpPr/>
          <p:nvPr/>
        </p:nvSpPr>
        <p:spPr>
          <a:xfrm>
            <a:off x="683568" y="5157192"/>
            <a:ext cx="3816424" cy="1152128"/>
          </a:xfrm>
          <a:prstGeom prst="diagStripe">
            <a:avLst/>
          </a:prstGeom>
          <a:solidFill>
            <a:schemeClr val="bg2">
              <a:lumMod val="25000"/>
              <a:lumOff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 rot="10800000">
            <a:off x="3779912" y="2564904"/>
            <a:ext cx="2448272" cy="1584176"/>
          </a:xfrm>
          <a:prstGeom prst="trapezoid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čtverec 5"/>
          <p:cNvSpPr/>
          <p:nvPr/>
        </p:nvSpPr>
        <p:spPr>
          <a:xfrm>
            <a:off x="6836866" y="2348880"/>
            <a:ext cx="1296144" cy="2088232"/>
          </a:xfrm>
          <a:prstGeom prst="diamond">
            <a:avLst/>
          </a:prstGeom>
          <a:solidFill>
            <a:schemeClr val="accent4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73340" y="5157192"/>
            <a:ext cx="2527052" cy="111946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46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399032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PĚTIÚHELNÍKY</a:t>
            </a:r>
            <a:endParaRPr lang="cs-CZ" sz="60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Pravidelný pětiúhelník 2"/>
          <p:cNvSpPr/>
          <p:nvPr/>
        </p:nvSpPr>
        <p:spPr>
          <a:xfrm>
            <a:off x="539552" y="2924944"/>
            <a:ext cx="3024336" cy="1872208"/>
          </a:xfrm>
          <a:prstGeom prst="pentagon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úhelník 3"/>
          <p:cNvSpPr/>
          <p:nvPr/>
        </p:nvSpPr>
        <p:spPr>
          <a:xfrm rot="20082674">
            <a:off x="4860032" y="2780928"/>
            <a:ext cx="2448272" cy="1080120"/>
          </a:xfrm>
          <a:prstGeom prst="homePlat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štítek 4"/>
          <p:cNvSpPr/>
          <p:nvPr/>
        </p:nvSpPr>
        <p:spPr>
          <a:xfrm>
            <a:off x="3707904" y="4941168"/>
            <a:ext cx="3456384" cy="1440160"/>
          </a:xfrm>
          <a:prstGeom prst="flowChartPunchedCard">
            <a:avLst/>
          </a:prstGeom>
          <a:solidFill>
            <a:schemeClr val="bg2">
              <a:lumMod val="75000"/>
              <a:lumOff val="25000"/>
            </a:schemeClr>
          </a:solidFill>
          <a:ln>
            <a:solidFill>
              <a:schemeClr val="bg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125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399032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ŠESTIÚHELNÍKY</a:t>
            </a:r>
            <a:endParaRPr lang="cs-CZ" sz="60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Obdélník s odříznutým rohem na stejné straně 2"/>
          <p:cNvSpPr/>
          <p:nvPr/>
        </p:nvSpPr>
        <p:spPr>
          <a:xfrm>
            <a:off x="6516216" y="2092164"/>
            <a:ext cx="2088232" cy="1080120"/>
          </a:xfrm>
          <a:prstGeom prst="snip2Same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s odříznutým příčným rohem 3"/>
          <p:cNvSpPr/>
          <p:nvPr/>
        </p:nvSpPr>
        <p:spPr>
          <a:xfrm rot="12807936">
            <a:off x="515570" y="1961935"/>
            <a:ext cx="2534333" cy="936104"/>
          </a:xfrm>
          <a:prstGeom prst="snip2Diag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/>
          <p:cNvSpPr/>
          <p:nvPr/>
        </p:nvSpPr>
        <p:spPr>
          <a:xfrm>
            <a:off x="643608" y="4126018"/>
            <a:ext cx="1872208" cy="1656184"/>
          </a:xfrm>
          <a:prstGeom prst="hexagon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 rot="17216722">
            <a:off x="3319941" y="2809781"/>
            <a:ext cx="2016224" cy="1133930"/>
          </a:xfrm>
          <a:prstGeom prst="corner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2835880" y="5157192"/>
            <a:ext cx="3312368" cy="1124136"/>
          </a:xfrm>
          <a:prstGeom prst="chevron">
            <a:avLst/>
          </a:prstGeom>
          <a:solidFill>
            <a:schemeClr val="tx2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Vývojový diagram: porovnání 8"/>
          <p:cNvSpPr/>
          <p:nvPr/>
        </p:nvSpPr>
        <p:spPr>
          <a:xfrm rot="8113909">
            <a:off x="6698180" y="3880051"/>
            <a:ext cx="1346284" cy="2144783"/>
          </a:xfrm>
          <a:prstGeom prst="flowChartCollat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7273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8336" y="116632"/>
            <a:ext cx="6851104" cy="184791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DALŠÍ MNOHOÚHELNÍKY</a:t>
            </a:r>
            <a:endParaRPr lang="cs-CZ" sz="60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043608" y="2564904"/>
            <a:ext cx="576064" cy="2376264"/>
          </a:xfrm>
          <a:prstGeom prst="line">
            <a:avLst/>
          </a:prstGeom>
          <a:ln w="57150">
            <a:solidFill>
              <a:schemeClr val="bg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043608" y="4293096"/>
            <a:ext cx="1080120" cy="648072"/>
          </a:xfrm>
          <a:prstGeom prst="line">
            <a:avLst/>
          </a:prstGeom>
          <a:ln w="57150">
            <a:solidFill>
              <a:schemeClr val="bg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23728" y="4293096"/>
            <a:ext cx="1080120" cy="1224136"/>
          </a:xfrm>
          <a:prstGeom prst="line">
            <a:avLst/>
          </a:prstGeom>
          <a:ln w="57150">
            <a:solidFill>
              <a:schemeClr val="bg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203848" y="4293096"/>
            <a:ext cx="720080" cy="1224136"/>
          </a:xfrm>
          <a:prstGeom prst="line">
            <a:avLst/>
          </a:prstGeom>
          <a:ln w="57150">
            <a:solidFill>
              <a:schemeClr val="bg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012160" y="2060848"/>
            <a:ext cx="1512168" cy="72008"/>
          </a:xfrm>
          <a:prstGeom prst="line">
            <a:avLst/>
          </a:prstGeom>
          <a:ln w="571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524328" y="2132856"/>
            <a:ext cx="936104" cy="828092"/>
          </a:xfrm>
          <a:prstGeom prst="line">
            <a:avLst/>
          </a:prstGeom>
          <a:ln w="571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8316416" y="2960948"/>
            <a:ext cx="144016" cy="1332148"/>
          </a:xfrm>
          <a:prstGeom prst="line">
            <a:avLst/>
          </a:prstGeom>
          <a:ln w="571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6768244" y="4293096"/>
            <a:ext cx="1548172" cy="612068"/>
          </a:xfrm>
          <a:prstGeom prst="line">
            <a:avLst/>
          </a:prstGeom>
          <a:ln w="571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6768244" y="3753036"/>
            <a:ext cx="540060" cy="1152128"/>
          </a:xfrm>
          <a:prstGeom prst="line">
            <a:avLst/>
          </a:prstGeom>
          <a:ln w="571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5220072" y="3104964"/>
            <a:ext cx="1368152" cy="0"/>
          </a:xfrm>
          <a:prstGeom prst="line">
            <a:avLst/>
          </a:prstGeom>
          <a:ln w="571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6012160" y="2060848"/>
            <a:ext cx="756084" cy="486054"/>
          </a:xfrm>
          <a:prstGeom prst="line">
            <a:avLst/>
          </a:prstGeom>
          <a:ln w="571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 flipV="1">
            <a:off x="6588224" y="3104964"/>
            <a:ext cx="720080" cy="648072"/>
          </a:xfrm>
          <a:prstGeom prst="line">
            <a:avLst/>
          </a:prstGeom>
          <a:ln w="571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923928" y="4293096"/>
            <a:ext cx="1296144" cy="324036"/>
          </a:xfrm>
          <a:prstGeom prst="line">
            <a:avLst/>
          </a:prstGeom>
          <a:ln w="57150">
            <a:solidFill>
              <a:schemeClr val="bg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 flipV="1">
            <a:off x="3707904" y="2636912"/>
            <a:ext cx="1512168" cy="1962218"/>
          </a:xfrm>
          <a:prstGeom prst="line">
            <a:avLst/>
          </a:prstGeom>
          <a:ln w="57150">
            <a:solidFill>
              <a:schemeClr val="bg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2771800" y="2636912"/>
            <a:ext cx="936104" cy="981109"/>
          </a:xfrm>
          <a:prstGeom prst="line">
            <a:avLst/>
          </a:prstGeom>
          <a:ln w="57150">
            <a:solidFill>
              <a:schemeClr val="bg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 flipV="1">
            <a:off x="1619672" y="2546902"/>
            <a:ext cx="1152128" cy="1071119"/>
          </a:xfrm>
          <a:prstGeom prst="line">
            <a:avLst/>
          </a:prstGeom>
          <a:ln w="57150">
            <a:solidFill>
              <a:schemeClr val="bg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5220072" y="2546902"/>
            <a:ext cx="864096" cy="558062"/>
          </a:xfrm>
          <a:prstGeom prst="line">
            <a:avLst/>
          </a:prstGeom>
          <a:ln w="571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6084168" y="2546902"/>
            <a:ext cx="684076" cy="0"/>
          </a:xfrm>
          <a:prstGeom prst="line">
            <a:avLst/>
          </a:prstGeom>
          <a:ln w="571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1040396" y="5855493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OSMIÚHELNÍK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228184" y="551723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DESETIÚHELNÍK</a:t>
            </a:r>
            <a:endParaRPr lang="cs-CZ" sz="2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82313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83108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C7404"/>
                </a:solidFill>
              </a:rPr>
              <a:t>POUŽITÉ ZDROJE</a:t>
            </a:r>
            <a:br>
              <a:rPr lang="cs-CZ" sz="3200" b="1" dirty="0" smtClean="0">
                <a:solidFill>
                  <a:srgbClr val="FC7404"/>
                </a:solidFill>
              </a:rPr>
            </a:br>
            <a:r>
              <a:rPr lang="cs-CZ" sz="3200" b="1" dirty="0">
                <a:solidFill>
                  <a:srgbClr val="FC7404"/>
                </a:solidFill>
              </a:rPr>
              <a:t/>
            </a:r>
            <a:br>
              <a:rPr lang="cs-CZ" sz="3200" b="1" dirty="0">
                <a:solidFill>
                  <a:srgbClr val="FC7404"/>
                </a:solidFill>
              </a:rPr>
            </a:br>
            <a:r>
              <a:rPr lang="cs-CZ" sz="1200" b="1" dirty="0" smtClean="0">
                <a:solidFill>
                  <a:srgbClr val="FFFF00"/>
                </a:solidFill>
              </a:rPr>
              <a:t>vlastní tvorba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9085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135</TotalTime>
  <Words>221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Prezentace aplikace PowerPoint</vt:lpstr>
      <vt:lpstr>ANOTACE</vt:lpstr>
      <vt:lpstr>MNOHOÚHELNÍKY</vt:lpstr>
      <vt:lpstr>VRCHOLY MNOHOÚHELNÍKŮ </vt:lpstr>
      <vt:lpstr>STRANY MNOHOÚHELNÍKŮ</vt:lpstr>
      <vt:lpstr>ZNÁZORNĚNÍ MNOHOÚHELNÍKŮ</vt:lpstr>
      <vt:lpstr>TROJÚHELNÍKY</vt:lpstr>
      <vt:lpstr>ČTYŘÚHELNÍKY</vt:lpstr>
      <vt:lpstr>PĚTIÚHELNÍKY</vt:lpstr>
      <vt:lpstr>ŠESTIÚHELNÍKY</vt:lpstr>
      <vt:lpstr>DALŠÍ MNOHOÚHELNÍKY</vt:lpstr>
      <vt:lpstr>POUŽITÉ ZDROJE  vlastní tvorba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MNOHOÚHELNÍKY</dc:title>
  <dc:creator>MP</dc:creator>
  <cp:lastModifiedBy>MP</cp:lastModifiedBy>
  <cp:revision>16</cp:revision>
  <dcterms:created xsi:type="dcterms:W3CDTF">2012-03-14T16:54:07Z</dcterms:created>
  <dcterms:modified xsi:type="dcterms:W3CDTF">2012-03-29T18:01:25Z</dcterms:modified>
</cp:coreProperties>
</file>