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23D1D8C-DADC-4CFA-BD35-69BBAC6E749A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0660E0E-B963-49D2-B757-CFE8A02ABEE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avouhly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12776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0879689"/>
              </p:ext>
            </p:extLst>
          </p:nvPr>
        </p:nvGraphicFramePr>
        <p:xfrm>
          <a:off x="1259632" y="3232814"/>
          <a:ext cx="6696743" cy="1869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b="1" dirty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dirty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="1" baseline="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b="1" dirty="0" smtClean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 smtClean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b="1" dirty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100" b="1" baseline="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100" b="1" dirty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b="1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b="1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VY_32_INOVACE_386_PRAVOÚHLÝ</a:t>
                      </a:r>
                      <a:r>
                        <a:rPr lang="cs-CZ" sz="1100" b="1" baseline="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 TROJÚHELNÍK</a:t>
                      </a:r>
                      <a:endParaRPr lang="cs-CZ" sz="1100" b="1" dirty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b="1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PRAVÝ ÚHEL, RÝSOVÁNÍ, SESTROJENÍ </a:t>
                      </a:r>
                      <a:endParaRPr lang="cs-CZ" sz="1100" b="1" dirty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b="1" dirty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b="1" dirty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="1" baseline="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b="1" dirty="0" smtClean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686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ANOTACE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hodina v geometrii.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vyhledávají pravý úhel kolem sebe (obraz, tabule, lavice…)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pomocí trojúhelníku s ryskou sestrojit kolmice a následně pravoúhlý trojúhelník. 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Rozpoznají pravoúhlé trojúhelníky a ukáží pravý úhel mezi ostatními druhy trojúhelníků.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213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836712"/>
            <a:ext cx="8279928" cy="4176464"/>
          </a:xfrm>
        </p:spPr>
        <p:txBody>
          <a:bodyPr>
            <a:normAutofit/>
          </a:bodyPr>
          <a:lstStyle/>
          <a:p>
            <a:pPr algn="ctr"/>
            <a:r>
              <a:rPr lang="cs-CZ" sz="8000" b="1" dirty="0" smtClean="0">
                <a:solidFill>
                  <a:srgbClr val="7030A0"/>
                </a:solidFill>
              </a:rPr>
              <a:t>PRAVÝ ÚHEL,</a:t>
            </a:r>
            <a:br>
              <a:rPr lang="cs-CZ" sz="8000" b="1" dirty="0" smtClean="0">
                <a:solidFill>
                  <a:srgbClr val="7030A0"/>
                </a:solidFill>
              </a:rPr>
            </a:br>
            <a:r>
              <a:rPr lang="cs-CZ" sz="8000" b="1" dirty="0" smtClean="0">
                <a:solidFill>
                  <a:srgbClr val="7030A0"/>
                </a:solidFill>
              </a:rPr>
              <a:t>PRAVOÚHLÝ TROJÚHELNÍK</a:t>
            </a:r>
            <a:endParaRPr lang="cs-CZ" sz="8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45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49500"/>
            <a:ext cx="7239000" cy="2077416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7030A0"/>
                </a:solidFill>
              </a:rPr>
              <a:t>PRAVÝ ÚHEL</a:t>
            </a:r>
            <a:endParaRPr lang="cs-CZ" sz="6600" dirty="0">
              <a:solidFill>
                <a:srgbClr val="7030A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708920"/>
            <a:ext cx="4752528" cy="3312368"/>
          </a:xfrm>
        </p:spPr>
        <p:txBody>
          <a:bodyPr>
            <a:normAutofit/>
          </a:bodyPr>
          <a:lstStyle/>
          <a:p>
            <a:pPr marL="397764" indent="-3429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Značí se tečkou v obloučku.</a:t>
            </a:r>
          </a:p>
          <a:p>
            <a:pPr marL="397764" indent="-3429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jeho sestrojení je třeba trojúhelník s ryskou.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652120" y="2802136"/>
            <a:ext cx="0" cy="1872208"/>
          </a:xfrm>
          <a:prstGeom prst="line">
            <a:avLst/>
          </a:prstGeom>
          <a:ln w="3810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652120" y="4674344"/>
            <a:ext cx="1800200" cy="0"/>
          </a:xfrm>
          <a:prstGeom prst="line">
            <a:avLst/>
          </a:prstGeom>
          <a:ln w="3810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5487764" y="4293096"/>
            <a:ext cx="524396" cy="483468"/>
          </a:xfrm>
          <a:prstGeom prst="arc">
            <a:avLst>
              <a:gd name="adj1" fmla="val 14573585"/>
              <a:gd name="adj2" fmla="val 1909128"/>
            </a:avLst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687265" y="4089569"/>
            <a:ext cx="270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533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836712"/>
            <a:ext cx="7863408" cy="2088232"/>
          </a:xfrm>
        </p:spPr>
        <p:txBody>
          <a:bodyPr>
            <a:normAutofit lnSpcReduction="10000"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trojúhelníku s ryskou sestroj dvě kolmé přímky r, s. Vyznač pravý úhel. Popiš, jak budeš postupovat.</a:t>
            </a:r>
            <a:endParaRPr lang="cs-CZ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691680" y="5085184"/>
            <a:ext cx="5976664" cy="0"/>
          </a:xfrm>
          <a:prstGeom prst="line">
            <a:avLst/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680012" y="3284984"/>
            <a:ext cx="0" cy="3168352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 rot="15808165">
            <a:off x="4309803" y="4707693"/>
            <a:ext cx="524396" cy="483468"/>
          </a:xfrm>
          <a:prstGeom prst="arc">
            <a:avLst>
              <a:gd name="adj1" fmla="val 14573585"/>
              <a:gd name="adj2" fmla="val 1909128"/>
            </a:avLst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10800000">
            <a:off x="4317592" y="4962891"/>
            <a:ext cx="524396" cy="483468"/>
          </a:xfrm>
          <a:prstGeom prst="arc">
            <a:avLst>
              <a:gd name="adj1" fmla="val 14573585"/>
              <a:gd name="adj2" fmla="val 1909128"/>
            </a:avLst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4531072" y="4707694"/>
            <a:ext cx="524396" cy="483468"/>
          </a:xfrm>
          <a:prstGeom prst="arc">
            <a:avLst>
              <a:gd name="adj1" fmla="val 14573585"/>
              <a:gd name="adj2" fmla="val 1909128"/>
            </a:avLst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5400000">
            <a:off x="4551536" y="4949428"/>
            <a:ext cx="524396" cy="483468"/>
          </a:xfrm>
          <a:prstGeom prst="arc">
            <a:avLst>
              <a:gd name="adj1" fmla="val 14573585"/>
              <a:gd name="adj2" fmla="val 1909128"/>
            </a:avLst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706973" y="4500408"/>
            <a:ext cx="270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06973" y="4837219"/>
            <a:ext cx="270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94454" y="4815363"/>
            <a:ext cx="270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94454" y="4500409"/>
            <a:ext cx="270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4960329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69718" y="305415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429422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4941168"/>
            <a:ext cx="8223448" cy="14939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Přímky r, s rozdělují rovinu na čtyři části. Každou část vybarvi jinou barvou.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4190380" y="332656"/>
            <a:ext cx="2088232" cy="2088232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2334320" y="2420888"/>
            <a:ext cx="1896988" cy="2088232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5400000">
            <a:off x="4202832" y="2420888"/>
            <a:ext cx="2088232" cy="2088232"/>
          </a:xfrm>
          <a:prstGeom prst="rtTriangl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16200000">
            <a:off x="2222612" y="440668"/>
            <a:ext cx="2088232" cy="1872208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278612" y="242088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90380" y="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cxnSp>
        <p:nvCxnSpPr>
          <p:cNvPr id="10" name="Přímá spojnice 9"/>
          <p:cNvCxnSpPr>
            <a:stCxn id="9" idx="1"/>
          </p:cNvCxnSpPr>
          <p:nvPr/>
        </p:nvCxnSpPr>
        <p:spPr>
          <a:xfrm>
            <a:off x="4190380" y="230833"/>
            <a:ext cx="12452" cy="4494311"/>
          </a:xfrm>
          <a:prstGeom prst="line">
            <a:avLst/>
          </a:prstGeom>
          <a:ln w="3810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23728" y="2420888"/>
            <a:ext cx="4442916" cy="4712"/>
          </a:xfrm>
          <a:prstGeom prst="line">
            <a:avLst/>
          </a:prstGeom>
          <a:ln w="3810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95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39000" cy="2869504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PRAVOÚHLÝ TROJÚHELNÍK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body" idx="1"/>
          </p:nvPr>
        </p:nvSpPr>
        <p:spPr>
          <a:xfrm>
            <a:off x="4788024" y="3438376"/>
            <a:ext cx="3886200" cy="2448272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trojúhelník jehož jeden vnitřní úhel je pravý. 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3725091" cy="2135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35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6768752" cy="1944216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dvě kolmé přímky k, l. Jejich průsečík označ písmenem M.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907704" y="5589240"/>
            <a:ext cx="4680520" cy="0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95736" y="2852936"/>
            <a:ext cx="0" cy="3168352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775024" y="558924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558924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285293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420199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827584" y="548680"/>
            <a:ext cx="6927304" cy="2520280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přímce k vyznač bod N a na přímce l vyznač bod O. Sestroj úsečku NO. Popiš, co jsi právě sestrojil a vyznač pravý úhel.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331640" y="6237312"/>
            <a:ext cx="5544616" cy="0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63700" y="3238500"/>
            <a:ext cx="27980" cy="3358852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679104" y="306070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247056" y="349071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216944" y="624649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29400" y="604644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11292" y="6273587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1577380" y="3649405"/>
            <a:ext cx="186308" cy="0"/>
          </a:xfrm>
          <a:prstGeom prst="line">
            <a:avLst/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597848" y="6117428"/>
            <a:ext cx="0" cy="239768"/>
          </a:xfrm>
          <a:prstGeom prst="line">
            <a:avLst/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648992" y="3649405"/>
            <a:ext cx="4978324" cy="2587907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louk 46"/>
          <p:cNvSpPr/>
          <p:nvPr/>
        </p:nvSpPr>
        <p:spPr>
          <a:xfrm>
            <a:off x="1555242" y="5845190"/>
            <a:ext cx="524396" cy="483468"/>
          </a:xfrm>
          <a:prstGeom prst="arc">
            <a:avLst>
              <a:gd name="adj1" fmla="val 14573585"/>
              <a:gd name="adj2" fmla="val 1909128"/>
            </a:avLst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1691680" y="5642739"/>
            <a:ext cx="270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6897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47" grpId="0" animBg="1"/>
      <p:bldP spid="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4437112"/>
            <a:ext cx="7503368" cy="185395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pouze pravoúhlé trojúhelníky a vyznač jejich pravý úhel.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827584" y="847564"/>
            <a:ext cx="720080" cy="648072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5400000">
            <a:off x="1007604" y="2214724"/>
            <a:ext cx="1368152" cy="1296144"/>
          </a:xfrm>
          <a:prstGeom prst="rtTriangl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2123728" y="3204834"/>
            <a:ext cx="2952328" cy="68407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041830" y="620688"/>
            <a:ext cx="468052" cy="1749896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10800000">
            <a:off x="3851920" y="620688"/>
            <a:ext cx="2952328" cy="874948"/>
          </a:xfrm>
          <a:prstGeom prst="rtTriangle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 rot="8335042">
            <a:off x="4508875" y="2023292"/>
            <a:ext cx="1440160" cy="1224136"/>
          </a:xfrm>
          <a:prstGeom prst="rt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588224" y="1954188"/>
            <a:ext cx="1588244" cy="2122884"/>
          </a:xfrm>
          <a:prstGeom prst="triangl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8363807">
            <a:off x="5137582" y="1608077"/>
            <a:ext cx="524396" cy="483468"/>
          </a:xfrm>
          <a:prstGeom prst="arc">
            <a:avLst>
              <a:gd name="adj1" fmla="val 14573585"/>
              <a:gd name="adj2" fmla="val 1909128"/>
            </a:avLst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5174036">
            <a:off x="872875" y="2049148"/>
            <a:ext cx="524396" cy="483468"/>
          </a:xfrm>
          <a:prstGeom prst="arc">
            <a:avLst>
              <a:gd name="adj1" fmla="val 14573585"/>
              <a:gd name="adj2" fmla="val 1909128"/>
            </a:avLst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10800000">
            <a:off x="6444208" y="509581"/>
            <a:ext cx="524396" cy="483468"/>
          </a:xfrm>
          <a:prstGeom prst="arc">
            <a:avLst>
              <a:gd name="adj1" fmla="val 14573585"/>
              <a:gd name="adj2" fmla="val 1909128"/>
            </a:avLst>
          </a:prstGeom>
          <a:ln w="1905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228955" y="1495635"/>
            <a:ext cx="270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23888" y="1937099"/>
            <a:ext cx="270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98474" y="380948"/>
            <a:ext cx="270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657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67494"/>
            <a:ext cx="5544616" cy="139903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Použité zdroje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err="1">
                <a:solidFill>
                  <a:schemeClr val="tx2">
                    <a:lumMod val="10000"/>
                  </a:schemeClr>
                </a:solidFill>
              </a:rPr>
              <a:t>Soubor:Pravouhly.png</a:t>
            </a:r>
            <a:r>
              <a:rPr lang="cs-CZ" sz="1100" dirty="0">
                <a:solidFill>
                  <a:schemeClr val="tx2">
                    <a:lumMod val="10000"/>
                  </a:schemeClr>
                </a:solidFill>
              </a:rPr>
              <a:t>. In: </a:t>
            </a:r>
            <a:r>
              <a:rPr lang="cs-CZ" sz="1100" i="1" dirty="0" err="1">
                <a:solidFill>
                  <a:schemeClr val="tx2">
                    <a:lumMod val="10000"/>
                  </a:schemeClr>
                </a:solidFill>
              </a:rPr>
              <a:t>Wikipedia</a:t>
            </a:r>
            <a:r>
              <a:rPr lang="cs-CZ" sz="11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1100" i="1" dirty="0" err="1">
                <a:solidFill>
                  <a:schemeClr val="tx2">
                    <a:lumMod val="10000"/>
                  </a:schemeClr>
                </a:solidFill>
              </a:rPr>
              <a:t>the</a:t>
            </a:r>
            <a:r>
              <a:rPr lang="cs-CZ" sz="1100" i="1" dirty="0">
                <a:solidFill>
                  <a:schemeClr val="tx2">
                    <a:lumMod val="10000"/>
                  </a:schemeClr>
                </a:solidFill>
              </a:rPr>
              <a:t> free </a:t>
            </a:r>
            <a:r>
              <a:rPr lang="cs-CZ" sz="1100" i="1" dirty="0" err="1">
                <a:solidFill>
                  <a:schemeClr val="tx2">
                    <a:lumMod val="10000"/>
                  </a:schemeClr>
                </a:solidFill>
              </a:rPr>
              <a:t>encyclopedia</a:t>
            </a:r>
            <a:r>
              <a:rPr lang="cs-CZ" sz="1100" dirty="0">
                <a:solidFill>
                  <a:schemeClr val="tx2">
                    <a:lumMod val="10000"/>
                  </a:schemeClr>
                </a:solidFill>
              </a:rPr>
              <a:t> [online]. San Francisco (CA): </a:t>
            </a:r>
            <a:r>
              <a:rPr lang="cs-CZ" sz="1100" dirty="0" err="1">
                <a:solidFill>
                  <a:schemeClr val="tx2">
                    <a:lumMod val="10000"/>
                  </a:schemeClr>
                </a:solidFill>
              </a:rPr>
              <a:t>Wikimedia</a:t>
            </a:r>
            <a:r>
              <a:rPr lang="cs-CZ" sz="11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100" dirty="0" err="1">
                <a:solidFill>
                  <a:schemeClr val="tx2">
                    <a:lumMod val="10000"/>
                  </a:schemeClr>
                </a:solidFill>
              </a:rPr>
              <a:t>Foundation</a:t>
            </a:r>
            <a:r>
              <a:rPr lang="cs-CZ" sz="1100" dirty="0">
                <a:solidFill>
                  <a:schemeClr val="tx2">
                    <a:lumMod val="10000"/>
                  </a:schemeClr>
                </a:solidFill>
              </a:rPr>
              <a:t>, 26. 6. 2010, 18:09 [cit. 2012-04-02]. Dostupné z: </a:t>
            </a:r>
            <a:r>
              <a:rPr lang="cs-CZ" sz="11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1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cs.wikipedia.org/wiki/Soubor:Pravouhly.png</a:t>
            </a:r>
            <a:endParaRPr lang="cs-CZ" sz="11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100" dirty="0" smtClean="0">
                <a:solidFill>
                  <a:schemeClr val="tx2">
                    <a:lumMod val="10000"/>
                  </a:schemeClr>
                </a:solidFill>
              </a:rPr>
              <a:t>Vlastní tvorba</a:t>
            </a:r>
            <a:endParaRPr lang="cs-CZ" sz="11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48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34">
      <a:dk1>
        <a:srgbClr val="EACA53"/>
      </a:dk1>
      <a:lt1>
        <a:sysClr val="window" lastClr="FFFFFF"/>
      </a:lt1>
      <a:dk2>
        <a:srgbClr val="FED46B"/>
      </a:dk2>
      <a:lt2>
        <a:srgbClr val="E7DEC9"/>
      </a:lt2>
      <a:accent1>
        <a:srgbClr val="FCCEAC"/>
      </a:accent1>
      <a:accent2>
        <a:srgbClr val="FEB80A"/>
      </a:accent2>
      <a:accent3>
        <a:srgbClr val="FAAE75"/>
      </a:accent3>
      <a:accent4>
        <a:srgbClr val="D1E8C1"/>
      </a:accent4>
      <a:accent5>
        <a:srgbClr val="FED46B"/>
      </a:accent5>
      <a:accent6>
        <a:srgbClr val="FED46B"/>
      </a:accent6>
      <a:hlink>
        <a:srgbClr val="8DC765"/>
      </a:hlink>
      <a:folHlink>
        <a:srgbClr val="FAAE75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105</TotalTime>
  <Words>269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</vt:lpstr>
      <vt:lpstr>PRAVÝ ÚHEL, PRAVOÚHLÝ TROJÚHELNÍK</vt:lpstr>
      <vt:lpstr>PRAVÝ ÚHEL</vt:lpstr>
      <vt:lpstr>Prezentace aplikace PowerPoint</vt:lpstr>
      <vt:lpstr>Prezentace aplikace PowerPoint</vt:lpstr>
      <vt:lpstr>PRAVOÚHLÝ TROJÚHELNÍK</vt:lpstr>
      <vt:lpstr>Prezentace aplikace PowerPoint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15</cp:revision>
  <dcterms:created xsi:type="dcterms:W3CDTF">2012-04-02T14:40:57Z</dcterms:created>
  <dcterms:modified xsi:type="dcterms:W3CDTF">2012-05-09T08:12:36Z</dcterms:modified>
</cp:coreProperties>
</file>