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64" r:id="rId3"/>
    <p:sldId id="256" r:id="rId4"/>
    <p:sldId id="257" r:id="rId5"/>
    <p:sldId id="258" r:id="rId6"/>
    <p:sldId id="259" r:id="rId7"/>
    <p:sldId id="260" r:id="rId8"/>
    <p:sldId id="262" r:id="rId9"/>
    <p:sldId id="261" r:id="rId10"/>
    <p:sldId id="263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E146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330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406020"/>
            <a:ext cx="6172199" cy="2251579"/>
          </a:xfrm>
        </p:spPr>
        <p:txBody>
          <a:bodyPr lIns="0" rIns="0" anchor="t">
            <a:noAutofit/>
          </a:bodyPr>
          <a:lstStyle>
            <a:lvl1pPr>
              <a:defRPr sz="6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3905864"/>
            <a:ext cx="6172200" cy="1123336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4F463-9B61-4583-BBC9-790CE74CD1A6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4C5B5BF-9F23-4727-9F4A-D606F8644EA5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3456432" y="1545336"/>
            <a:ext cx="4224528" cy="3886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C634F463-9B61-4583-BBC9-790CE74CD1A6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4C5B5BF-9F23-4727-9F4A-D606F8644EA5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9848" y="1472184"/>
            <a:ext cx="6172200" cy="2130552"/>
          </a:xfrm>
        </p:spPr>
        <p:txBody>
          <a:bodyPr anchor="t">
            <a:noAutofit/>
          </a:bodyPr>
          <a:lstStyle>
            <a:lvl1pPr algn="l">
              <a:defRPr sz="4800" b="1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3886200"/>
            <a:ext cx="6172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4F463-9B61-4583-BBC9-790CE74CD1A6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4C5B5BF-9F23-4727-9F4A-D606F8644EA5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9600"/>
            <a:ext cx="3616325" cy="10668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486998" y="1915859"/>
            <a:ext cx="3646966" cy="288142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6754" y="1915881"/>
            <a:ext cx="3639311" cy="288139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4F463-9B61-4583-BBC9-790CE74CD1A6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4C5B5BF-9F23-4727-9F4A-D606F8644EA5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9600"/>
            <a:ext cx="3615734" cy="1066799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916113"/>
            <a:ext cx="3638550" cy="646112"/>
          </a:xfrm>
        </p:spPr>
        <p:txBody>
          <a:bodyPr anchor="t"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860676"/>
            <a:ext cx="3638550" cy="288289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2625" y="1916113"/>
            <a:ext cx="3660775" cy="646112"/>
          </a:xfrm>
        </p:spPr>
        <p:txBody>
          <a:bodyPr anchor="t"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2626" y="2860676"/>
            <a:ext cx="3651250" cy="28829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4F463-9B61-4583-BBC9-790CE74CD1A6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4C5B5BF-9F23-4727-9F4A-D606F8644EA5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162800" y="1551543"/>
            <a:ext cx="1828800" cy="365125"/>
          </a:xfrm>
        </p:spPr>
        <p:txBody>
          <a:bodyPr/>
          <a:lstStyle/>
          <a:p>
            <a:fld id="{C634F463-9B61-4583-BBC9-790CE74CD1A6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4C5B5BF-9F23-4727-9F4A-D606F8644EA5}" type="slidenum">
              <a:rPr lang="cs-CZ" smtClean="0"/>
              <a:t>‹#›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4F463-9B61-4583-BBC9-790CE74CD1A6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5B5BF-9F23-4727-9F4A-D606F8644EA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450" y="1920876"/>
            <a:ext cx="3654425" cy="288924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6425"/>
            <a:ext cx="3629025" cy="1041400"/>
          </a:xfrm>
        </p:spPr>
        <p:txBody>
          <a:bodyPr anchor="t">
            <a:normAutofit/>
          </a:bodyPr>
          <a:lstStyle>
            <a:lvl1pPr algn="l">
              <a:defRPr sz="18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920875"/>
            <a:ext cx="3629025" cy="1812925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4F463-9B61-4583-BBC9-790CE74CD1A6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4C5B5BF-9F23-4727-9F4A-D606F8644EA5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0074"/>
            <a:ext cx="2074862" cy="1981201"/>
          </a:xfrm>
          <a:ln>
            <a:noFill/>
          </a:ln>
        </p:spPr>
        <p:txBody>
          <a:bodyPr anchor="t">
            <a:normAutofit/>
          </a:bodyPr>
          <a:lstStyle>
            <a:lvl1pPr algn="l">
              <a:defRPr sz="1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63862" y="1650999"/>
            <a:ext cx="5627687" cy="422076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963862" y="614363"/>
            <a:ext cx="3741738" cy="90963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4F463-9B61-4583-BBC9-790CE74CD1A6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4C5B5BF-9F23-4727-9F4A-D606F8644EA5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54400" y="1554480"/>
            <a:ext cx="4222308" cy="388620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4F463-9B61-4583-BBC9-790CE74CD1A6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5B5BF-9F23-4727-9F4A-D606F8644EA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69848" y="1554480"/>
            <a:ext cx="2075688" cy="38862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56432" y="1554480"/>
            <a:ext cx="4224528" cy="3886200"/>
          </a:xfrm>
        </p:spPr>
        <p:txBody>
          <a:bodyPr vert="eaVer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4F463-9B61-4583-BBC9-790CE74CD1A6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5B5BF-9F23-4727-9F4A-D606F8644EA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1554480"/>
            <a:ext cx="2073348" cy="197946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54400" y="1547036"/>
            <a:ext cx="4222308" cy="38862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62800" y="189468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34F463-9B61-4583-BBC9-790CE74CD1A6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9848" y="6356350"/>
            <a:ext cx="5102352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59752" y="6356350"/>
            <a:ext cx="113768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C5B5BF-9F23-4727-9F4A-D606F8644EA5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1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opis: C:\Users\pc\Desktop\OPV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268760"/>
            <a:ext cx="5696867" cy="1193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9355177"/>
              </p:ext>
            </p:extLst>
          </p:nvPr>
        </p:nvGraphicFramePr>
        <p:xfrm>
          <a:off x="1547664" y="3573016"/>
          <a:ext cx="6522734" cy="155548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82443"/>
                <a:gridCol w="4940291"/>
              </a:tblGrid>
              <a:tr h="2740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bg1"/>
                          </a:solidFill>
                          <a:effectLst/>
                        </a:rPr>
                        <a:t>Název školy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>
                          <a:solidFill>
                            <a:srgbClr val="140F00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rgbClr val="140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ZÁKLADNÍ</a:t>
                      </a:r>
                      <a:r>
                        <a:rPr lang="cs-CZ" sz="1100" baseline="0" dirty="0" smtClean="0">
                          <a:solidFill>
                            <a:srgbClr val="140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ŠKOLA PODBOŘANY, HUSOVA 276, OKRES LOUNY</a:t>
                      </a:r>
                      <a:endParaRPr lang="cs-CZ" sz="1100" dirty="0" smtClean="0">
                        <a:solidFill>
                          <a:srgbClr val="140F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solidFill>
                          <a:srgbClr val="140F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40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bg1"/>
                          </a:solidFill>
                          <a:effectLst/>
                        </a:rPr>
                        <a:t>Autor: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140F00"/>
                          </a:solidFill>
                          <a:effectLst/>
                        </a:rPr>
                        <a:t> </a:t>
                      </a:r>
                      <a:r>
                        <a:rPr lang="cs-CZ" sz="1100" b="1" dirty="0" smtClean="0">
                          <a:solidFill>
                            <a:srgbClr val="140F00"/>
                          </a:solidFill>
                          <a:effectLst/>
                        </a:rPr>
                        <a:t>Mgr. Petra Pláničková</a:t>
                      </a:r>
                      <a:endParaRPr lang="cs-CZ" sz="1100" dirty="0">
                        <a:solidFill>
                          <a:srgbClr val="140F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40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bg1"/>
                          </a:solidFill>
                          <a:effectLst/>
                        </a:rPr>
                        <a:t>Název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smtClean="0">
                          <a:solidFill>
                            <a:srgbClr val="140F00"/>
                          </a:solidFill>
                          <a:effectLst/>
                        </a:rPr>
                        <a:t>VY_32_INOVACE_387_ZLOMKY</a:t>
                      </a:r>
                      <a:endParaRPr lang="cs-CZ" sz="1100" dirty="0">
                        <a:solidFill>
                          <a:srgbClr val="140F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589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bg1"/>
                          </a:solidFill>
                          <a:effectLst/>
                        </a:rPr>
                        <a:t>Téma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rgbClr val="140F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VYVOZENÍ ZLOMKŮ, ČTENÍ A PSANÍ ZLOMKŮ, ČÁSTI CELKU</a:t>
                      </a:r>
                      <a:endParaRPr lang="cs-CZ" sz="1100" dirty="0">
                        <a:solidFill>
                          <a:srgbClr val="140F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589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bg1"/>
                          </a:solidFill>
                          <a:effectLst/>
                        </a:rPr>
                        <a:t>Číslo projektu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140F00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rgbClr val="140F00"/>
                          </a:solidFill>
                          <a:effectLst/>
                        </a:rPr>
                        <a:t>CZ.1.07/1.4.00/21.</a:t>
                      </a:r>
                      <a:r>
                        <a:rPr lang="cs-CZ" sz="1100" baseline="0" dirty="0" smtClean="0">
                          <a:solidFill>
                            <a:srgbClr val="140F00"/>
                          </a:solidFill>
                          <a:effectLst/>
                        </a:rPr>
                        <a:t> 2975</a:t>
                      </a:r>
                      <a:endParaRPr lang="cs-CZ" sz="1100" dirty="0">
                        <a:solidFill>
                          <a:srgbClr val="140F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29916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75656" y="476672"/>
            <a:ext cx="6172200" cy="1152128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rgbClr val="BE146D"/>
                </a:solidFill>
              </a:rPr>
              <a:t>ANOTACE</a:t>
            </a:r>
            <a:endParaRPr lang="cs-CZ" dirty="0">
              <a:solidFill>
                <a:srgbClr val="BE146D"/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1520" y="1412776"/>
            <a:ext cx="8496944" cy="5184576"/>
          </a:xfrm>
        </p:spPr>
        <p:txBody>
          <a:bodyPr>
            <a:normAutofit/>
          </a:bodyPr>
          <a:lstStyle/>
          <a:p>
            <a:r>
              <a:rPr lang="cs-CZ" sz="2000" b="1" i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Prezentace je určena žákům 4. tříd jako výkladová v hodině matematiky.</a:t>
            </a:r>
          </a:p>
          <a:p>
            <a:r>
              <a:rPr lang="cs-CZ" sz="2000" b="1" i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Žáci pracují s připravenými papírky -  červené čtverečky (snímek č. 4), nakopírované tvary, podle snímků 7, 8, 9.</a:t>
            </a:r>
          </a:p>
          <a:p>
            <a:r>
              <a:rPr lang="cs-CZ" sz="2000" b="1" i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Dokáží napsat a přečíst jednotlivé zlomky.</a:t>
            </a:r>
          </a:p>
          <a:p>
            <a:r>
              <a:rPr lang="cs-CZ" sz="2000" b="1" i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Pracují s části celku: Zakreslí podle zlomků jednotlivé části. </a:t>
            </a:r>
          </a:p>
          <a:p>
            <a:r>
              <a:rPr lang="cs-CZ" sz="2000" b="1" i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Zapíší zlomkem jednotlivé příklady k obrázkům. </a:t>
            </a:r>
          </a:p>
          <a:p>
            <a:r>
              <a:rPr lang="cs-CZ" sz="2000" b="1" i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Snímek č. 6: Před diktováním zlomků, zapsat si je předem na připravený papírek:</a:t>
            </a:r>
            <a:endParaRPr lang="cs-CZ" sz="2000" b="1" i="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2000" b="1" i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2000" b="1" i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1600" b="1" i="0" dirty="0" smtClean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3              </a:t>
            </a:r>
            <a:r>
              <a:rPr lang="cs-CZ" sz="1600" b="1" i="0" dirty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      </a:t>
            </a:r>
            <a:r>
              <a:rPr lang="cs-CZ" sz="1600" b="1" i="0" dirty="0" smtClean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8               1              </a:t>
            </a:r>
            <a:r>
              <a:rPr lang="cs-CZ" sz="1600" b="1" i="0" dirty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       </a:t>
            </a:r>
            <a:r>
              <a:rPr lang="cs-CZ" sz="1600" b="1" i="0" dirty="0" smtClean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12              4</a:t>
            </a:r>
            <a:endParaRPr lang="cs-CZ" sz="1600" b="1" i="0" dirty="0">
              <a:solidFill>
                <a:schemeClr val="tx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1600" b="1" i="0" dirty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r>
              <a:rPr lang="cs-CZ" sz="800" b="1" i="0" dirty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_______                _______          </a:t>
            </a:r>
            <a:r>
              <a:rPr lang="cs-CZ" sz="800" b="1" i="0" dirty="0" smtClean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</a:t>
            </a:r>
            <a:r>
              <a:rPr lang="cs-CZ" sz="800" b="1" i="0" dirty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________                ______                 ______              </a:t>
            </a:r>
            <a:r>
              <a:rPr lang="cs-CZ" sz="800" b="1" i="0" dirty="0" smtClean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cs-CZ" sz="800" b="1" i="0" dirty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_________                _________</a:t>
            </a:r>
          </a:p>
          <a:p>
            <a:r>
              <a:rPr lang="cs-CZ" sz="1600" b="1" i="0" dirty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600" b="1" i="0" dirty="0" smtClean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</a:t>
            </a:r>
            <a:r>
              <a:rPr lang="cs-CZ" sz="1600" b="1" i="0" dirty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    </a:t>
            </a:r>
            <a:r>
              <a:rPr lang="cs-CZ" sz="1600" b="1" i="0" dirty="0" smtClean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</a:t>
            </a:r>
            <a:r>
              <a:rPr lang="cs-CZ" sz="1600" b="1" i="0" dirty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     </a:t>
            </a:r>
            <a:r>
              <a:rPr lang="cs-CZ" sz="1600" b="1" i="0" dirty="0" smtClean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</a:t>
            </a:r>
            <a:r>
              <a:rPr lang="cs-CZ" sz="1600" b="1" i="0" dirty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   </a:t>
            </a:r>
            <a:r>
              <a:rPr lang="cs-CZ" sz="1600" b="1" i="0" dirty="0" smtClean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</a:t>
            </a:r>
            <a:r>
              <a:rPr lang="cs-CZ" sz="1600" b="1" i="0" dirty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   </a:t>
            </a:r>
            <a:r>
              <a:rPr lang="cs-CZ" sz="1600" b="1" i="0" dirty="0" smtClean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</a:t>
            </a:r>
            <a:r>
              <a:rPr lang="cs-CZ" sz="1600" b="1" i="0" dirty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        </a:t>
            </a:r>
            <a:r>
              <a:rPr lang="cs-CZ" sz="1600" b="1" i="0" dirty="0" smtClean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15              5</a:t>
            </a:r>
          </a:p>
          <a:p>
            <a:endParaRPr lang="cs-CZ" sz="1600" b="1" i="0" dirty="0" smtClean="0">
              <a:solidFill>
                <a:schemeClr val="tx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000" b="1" i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Potom následuje společná kontrola.</a:t>
            </a:r>
            <a:endParaRPr lang="cs-CZ" sz="2000" b="1" i="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1600" b="1" i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1600" b="1" i="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09719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547664" y="1916832"/>
            <a:ext cx="5950424" cy="1979466"/>
          </a:xfrm>
        </p:spPr>
        <p:txBody>
          <a:bodyPr>
            <a:normAutofit/>
          </a:bodyPr>
          <a:lstStyle/>
          <a:p>
            <a:pPr algn="ctr"/>
            <a:r>
              <a:rPr lang="cs-CZ" sz="7200" b="1" dirty="0" smtClean="0">
                <a:solidFill>
                  <a:srgbClr val="BE146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ZLOMKY</a:t>
            </a:r>
            <a:endParaRPr lang="cs-CZ" sz="7200" b="1" dirty="0">
              <a:solidFill>
                <a:srgbClr val="BE146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26306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46865" y="248022"/>
            <a:ext cx="8199040" cy="3449979"/>
          </a:xfrm>
        </p:spPr>
        <p:txBody>
          <a:bodyPr>
            <a:normAutofit/>
          </a:bodyPr>
          <a:lstStyle/>
          <a:p>
            <a:r>
              <a:rPr lang="cs-CZ" sz="3200" b="1" i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ÚKOL: Na připravený kousek červeného papíru namaluj jablko. Vystřihni ho a nalep do sešitu. Pomocí pravítka a tužky, jablko rozděl na dvě poloviny. </a:t>
            </a:r>
            <a:r>
              <a:rPr lang="cs-CZ" sz="3200" b="1" i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Jednu polovinu </a:t>
            </a:r>
            <a:r>
              <a:rPr lang="cs-CZ" sz="3200" b="1" i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obtáhni – tu dáš kamarádovi. Tobě zbyla také jedna polovina. Toto zapisujeme pomocí zlomku: </a:t>
            </a:r>
            <a:endParaRPr lang="cs-CZ" sz="3200" b="1" i="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736649" y="4834744"/>
            <a:ext cx="6759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BE146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cs-CZ" sz="4800" b="1" dirty="0">
              <a:solidFill>
                <a:srgbClr val="BE146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355976" y="4294223"/>
            <a:ext cx="12477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____</a:t>
            </a:r>
            <a:endParaRPr lang="cs-CZ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110944" y="3437189"/>
            <a:ext cx="17281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čitatel</a:t>
            </a:r>
            <a:endParaRPr lang="cs-CZ" sz="3200" b="1" dirty="0">
              <a:solidFill>
                <a:schemeClr val="tx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1" name="Picture 3" descr="C:\Documents and Settings\profesor\Local Settings\Temporary Internet Files\Content.IE5\7SVVMLP3\MC900441708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868146"/>
            <a:ext cx="2304256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1" name="Přímá spojnice 10"/>
          <p:cNvCxnSpPr/>
          <p:nvPr/>
        </p:nvCxnSpPr>
        <p:spPr>
          <a:xfrm flipH="1" flipV="1">
            <a:off x="2483768" y="3346232"/>
            <a:ext cx="216024" cy="3102748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6588224" y="4218821"/>
            <a:ext cx="20798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</a:t>
            </a:r>
            <a:r>
              <a:rPr lang="cs-CZ" sz="3200" b="1" dirty="0" smtClean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lomková čára</a:t>
            </a:r>
            <a:endParaRPr lang="cs-CZ" sz="3200" b="1" dirty="0">
              <a:solidFill>
                <a:schemeClr val="tx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110808" y="5696674"/>
            <a:ext cx="26997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jmenovatel</a:t>
            </a:r>
            <a:endParaRPr lang="cs-CZ" sz="3200" b="1" dirty="0">
              <a:solidFill>
                <a:schemeClr val="tx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746385" y="4066609"/>
            <a:ext cx="620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BE146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cs-CZ" sz="4800" b="1" dirty="0">
              <a:solidFill>
                <a:srgbClr val="BE146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7" name="Přímá spojnice 16"/>
          <p:cNvCxnSpPr/>
          <p:nvPr/>
        </p:nvCxnSpPr>
        <p:spPr>
          <a:xfrm flipH="1">
            <a:off x="5220072" y="3868146"/>
            <a:ext cx="890736" cy="426077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 flipH="1">
            <a:off x="5603738" y="4834744"/>
            <a:ext cx="840470" cy="6286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>
            <a:stCxn id="15" idx="1"/>
          </p:cNvCxnSpPr>
          <p:nvPr/>
        </p:nvCxnSpPr>
        <p:spPr>
          <a:xfrm flipH="1" flipV="1">
            <a:off x="5220072" y="5445224"/>
            <a:ext cx="890736" cy="54383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66010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8" grpId="0"/>
      <p:bldP spid="14" grpId="0"/>
      <p:bldP spid="15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65" y="836712"/>
            <a:ext cx="4896544" cy="2550000"/>
          </a:xfrm>
        </p:spPr>
        <p:txBody>
          <a:bodyPr/>
          <a:lstStyle/>
          <a:p>
            <a:r>
              <a:rPr lang="cs-CZ" sz="6600" dirty="0" smtClean="0">
                <a:solidFill>
                  <a:srgbClr val="BE146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ČTENÍ ZLOMKŮ</a:t>
            </a:r>
            <a:endParaRPr lang="cs-CZ" sz="6600" dirty="0">
              <a:solidFill>
                <a:srgbClr val="BE146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11560" y="3429000"/>
            <a:ext cx="7992888" cy="3024336"/>
          </a:xfrm>
        </p:spPr>
        <p:txBody>
          <a:bodyPr>
            <a:normAutofit/>
          </a:bodyPr>
          <a:lstStyle/>
          <a:p>
            <a:r>
              <a:rPr lang="cs-CZ" sz="3200" b="1" i="0" dirty="0" smtClean="0">
                <a:solidFill>
                  <a:srgbClr val="FFFF00"/>
                </a:solidFill>
              </a:rPr>
              <a:t>ÚKOL: Čti správně zlomky: </a:t>
            </a:r>
          </a:p>
          <a:p>
            <a:pPr marL="742950" indent="-742950">
              <a:buAutoNum type="arabicPlain" startAt="6"/>
            </a:pPr>
            <a:r>
              <a:rPr lang="cs-CZ" sz="4000" b="1" i="0" dirty="0" smtClean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4     9      8      7      1     5     12     3</a:t>
            </a:r>
            <a:r>
              <a:rPr lang="cs-CZ" sz="1000" b="1" i="0" dirty="0" smtClean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</a:p>
          <a:p>
            <a:r>
              <a:rPr lang="cs-CZ" sz="1000" b="1" i="0" dirty="0" smtClean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______           ________          _______                   _______               ________                ______           _______              ___________        _________</a:t>
            </a:r>
          </a:p>
          <a:p>
            <a:r>
              <a:rPr lang="cs-CZ" sz="4000" b="1" i="0" dirty="0" smtClean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8    6     11      9     10     2    5     14     5</a:t>
            </a:r>
            <a:endParaRPr lang="cs-CZ" sz="4000" b="1" i="0" dirty="0">
              <a:solidFill>
                <a:schemeClr val="tx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8" name="Picture 2" descr="C:\Documents and Settings\profesor\Local Settings\Temporary Internet Files\Content.IE5\QT3M48QX\MC90005835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980728"/>
            <a:ext cx="2969277" cy="2660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7822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416978" y="908720"/>
            <a:ext cx="4896544" cy="2251579"/>
          </a:xfrm>
        </p:spPr>
        <p:txBody>
          <a:bodyPr/>
          <a:lstStyle/>
          <a:p>
            <a:r>
              <a:rPr lang="cs-CZ" b="1" dirty="0" smtClean="0">
                <a:solidFill>
                  <a:srgbClr val="BE146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ZÁPIS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solidFill>
                  <a:srgbClr val="BE146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ZLOMKŮ</a:t>
            </a:r>
            <a:endParaRPr lang="cs-CZ" b="1" dirty="0">
              <a:solidFill>
                <a:srgbClr val="BE146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55576" y="3284984"/>
            <a:ext cx="7416824" cy="2520280"/>
          </a:xfrm>
        </p:spPr>
        <p:txBody>
          <a:bodyPr>
            <a:normAutofit/>
          </a:bodyPr>
          <a:lstStyle/>
          <a:p>
            <a:r>
              <a:rPr lang="cs-CZ" sz="3200" b="1" i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ÚKOL: Zapisuj správně zlomky: </a:t>
            </a:r>
          </a:p>
          <a:p>
            <a:r>
              <a:rPr lang="cs-CZ" sz="4000" b="1" i="0" dirty="0" smtClean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cs-CZ" sz="4000" b="1" i="0" dirty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4000" b="1" i="0" dirty="0" smtClean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5      8      1      6       12      4</a:t>
            </a:r>
          </a:p>
          <a:p>
            <a:r>
              <a:rPr lang="cs-CZ" sz="1000" b="1" i="0" dirty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000" b="1" i="0" dirty="0" smtClean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_______                _______                 ________                ______                 ______                         _________                _________</a:t>
            </a:r>
          </a:p>
          <a:p>
            <a:r>
              <a:rPr lang="cs-CZ" sz="4000" b="1" i="0" dirty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4000" b="1" i="0" dirty="0" smtClean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5      9      12    2      4        15     5</a:t>
            </a:r>
            <a:endParaRPr lang="cs-CZ" sz="4000" b="1" i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5" name="Picture 3" descr="C:\Documents and Settings\profesor\Local Settings\Temporary Internet Files\Content.IE5\2WCR1T0A\MC9002157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548680"/>
            <a:ext cx="2106440" cy="1221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Documents and Settings\profesor\Local Settings\Temporary Internet Files\Content.IE5\2WCR1T0A\MC9002157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39070">
            <a:off x="5857418" y="1876882"/>
            <a:ext cx="2053524" cy="1190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7374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62877" y="260648"/>
            <a:ext cx="7797555" cy="1512168"/>
          </a:xfrm>
        </p:spPr>
        <p:txBody>
          <a:bodyPr>
            <a:normAutofit lnSpcReduction="10000"/>
          </a:bodyPr>
          <a:lstStyle/>
          <a:p>
            <a:r>
              <a:rPr lang="cs-CZ" sz="3200" b="1" i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ÚKOL: Maminka upekla koláč. Rozdělila ho na 4 stejné díly. Sestavuj zlomky k jednotlivým obrázkům</a:t>
            </a:r>
            <a:endParaRPr lang="cs-CZ" sz="3200" b="1" i="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Vývojový diagram: nebo 3"/>
          <p:cNvSpPr/>
          <p:nvPr/>
        </p:nvSpPr>
        <p:spPr>
          <a:xfrm>
            <a:off x="662877" y="1772816"/>
            <a:ext cx="2016224" cy="1872208"/>
          </a:xfrm>
          <a:prstGeom prst="flowChartOr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ýseč 4"/>
          <p:cNvSpPr/>
          <p:nvPr/>
        </p:nvSpPr>
        <p:spPr>
          <a:xfrm>
            <a:off x="554865" y="4077072"/>
            <a:ext cx="2232248" cy="2016224"/>
          </a:xfrm>
          <a:prstGeom prst="pie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205133" y="2071866"/>
            <a:ext cx="720080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bg1"/>
                </a:solidFill>
              </a:rPr>
              <a:t>4</a:t>
            </a:r>
          </a:p>
          <a:p>
            <a:r>
              <a:rPr lang="cs-CZ" sz="1000" b="1" dirty="0" smtClean="0">
                <a:solidFill>
                  <a:schemeClr val="bg1"/>
                </a:solidFill>
              </a:rPr>
              <a:t>____</a:t>
            </a:r>
          </a:p>
          <a:p>
            <a:r>
              <a:rPr lang="cs-CZ" sz="3200" b="1" dirty="0" smtClean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6911077" y="4499648"/>
            <a:ext cx="720080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>
                <a:solidFill>
                  <a:schemeClr val="bg1"/>
                </a:solidFill>
              </a:rPr>
              <a:t>1</a:t>
            </a:r>
            <a:endParaRPr lang="cs-CZ" sz="3200" b="1" dirty="0" smtClean="0">
              <a:solidFill>
                <a:schemeClr val="bg1"/>
              </a:solidFill>
            </a:endParaRPr>
          </a:p>
          <a:p>
            <a:r>
              <a:rPr lang="cs-CZ" sz="1000" b="1" dirty="0" smtClean="0">
                <a:solidFill>
                  <a:schemeClr val="bg1"/>
                </a:solidFill>
              </a:rPr>
              <a:t>____</a:t>
            </a:r>
          </a:p>
          <a:p>
            <a:r>
              <a:rPr lang="cs-CZ" sz="3200" b="1" dirty="0" smtClean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6948264" y="2093367"/>
            <a:ext cx="720080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>
                <a:solidFill>
                  <a:schemeClr val="bg1"/>
                </a:solidFill>
              </a:rPr>
              <a:t>2</a:t>
            </a:r>
            <a:endParaRPr lang="cs-CZ" sz="3200" b="1" dirty="0" smtClean="0">
              <a:solidFill>
                <a:schemeClr val="bg1"/>
              </a:solidFill>
            </a:endParaRPr>
          </a:p>
          <a:p>
            <a:r>
              <a:rPr lang="cs-CZ" sz="1000" b="1" dirty="0" smtClean="0">
                <a:solidFill>
                  <a:schemeClr val="bg1"/>
                </a:solidFill>
              </a:rPr>
              <a:t>____</a:t>
            </a:r>
          </a:p>
          <a:p>
            <a:r>
              <a:rPr lang="cs-CZ" sz="3200" b="1" dirty="0" smtClean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3357533" y="4488495"/>
            <a:ext cx="720080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>
                <a:solidFill>
                  <a:schemeClr val="bg1"/>
                </a:solidFill>
              </a:rPr>
              <a:t>3</a:t>
            </a:r>
            <a:endParaRPr lang="cs-CZ" sz="3200" b="1" dirty="0" smtClean="0">
              <a:solidFill>
                <a:schemeClr val="bg1"/>
              </a:solidFill>
            </a:endParaRPr>
          </a:p>
          <a:p>
            <a:r>
              <a:rPr lang="cs-CZ" sz="1000" b="1" dirty="0" smtClean="0">
                <a:solidFill>
                  <a:schemeClr val="bg1"/>
                </a:solidFill>
              </a:rPr>
              <a:t>____</a:t>
            </a:r>
          </a:p>
          <a:p>
            <a:r>
              <a:rPr lang="cs-CZ" sz="3200" b="1" dirty="0" smtClean="0">
                <a:solidFill>
                  <a:schemeClr val="bg1"/>
                </a:solidFill>
              </a:rPr>
              <a:t>4</a:t>
            </a:r>
          </a:p>
        </p:txBody>
      </p:sp>
      <p:cxnSp>
        <p:nvCxnSpPr>
          <p:cNvPr id="12" name="Přímá spojnice 11"/>
          <p:cNvCxnSpPr>
            <a:endCxn id="5" idx="1"/>
          </p:cNvCxnSpPr>
          <p:nvPr/>
        </p:nvCxnSpPr>
        <p:spPr>
          <a:xfrm>
            <a:off x="1670989" y="5115201"/>
            <a:ext cx="0" cy="978095"/>
          </a:xfrm>
          <a:prstGeom prst="line">
            <a:avLst/>
          </a:prstGeom>
          <a:ln w="38100">
            <a:solidFill>
              <a:schemeClr val="tx2">
                <a:lumMod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>
            <a:endCxn id="5" idx="2"/>
          </p:cNvCxnSpPr>
          <p:nvPr/>
        </p:nvCxnSpPr>
        <p:spPr>
          <a:xfrm flipH="1">
            <a:off x="554865" y="5085184"/>
            <a:ext cx="1116124" cy="0"/>
          </a:xfrm>
          <a:prstGeom prst="line">
            <a:avLst/>
          </a:prstGeom>
          <a:ln w="38100">
            <a:solidFill>
              <a:schemeClr val="tx2">
                <a:lumMod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ětiva 17"/>
          <p:cNvSpPr/>
          <p:nvPr/>
        </p:nvSpPr>
        <p:spPr>
          <a:xfrm rot="1327897">
            <a:off x="4678291" y="1862358"/>
            <a:ext cx="1642880" cy="1650122"/>
          </a:xfrm>
          <a:prstGeom prst="chord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0" name="Přímá spojnice 19"/>
          <p:cNvCxnSpPr>
            <a:stCxn id="18" idx="2"/>
          </p:cNvCxnSpPr>
          <p:nvPr/>
        </p:nvCxnSpPr>
        <p:spPr>
          <a:xfrm flipH="1">
            <a:off x="4689603" y="2684552"/>
            <a:ext cx="1125506" cy="0"/>
          </a:xfrm>
          <a:prstGeom prst="line">
            <a:avLst/>
          </a:prstGeom>
          <a:ln w="38100">
            <a:solidFill>
              <a:schemeClr val="tx2">
                <a:lumMod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2" name="Picture 2" descr="C:\Documents and Settings\profesor\Local Settings\Temporary Internet Files\Content.IE5\QT3M48QX\MC90011273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194" y="4384213"/>
            <a:ext cx="1928284" cy="1461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061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9848" y="908720"/>
            <a:ext cx="7030544" cy="1152128"/>
          </a:xfrm>
        </p:spPr>
        <p:txBody>
          <a:bodyPr>
            <a:normAutofit/>
          </a:bodyPr>
          <a:lstStyle/>
          <a:p>
            <a:r>
              <a:rPr lang="cs-CZ" sz="3200" b="1" i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ÚKOL: Vybarvi části pomocí zlomku.</a:t>
            </a:r>
            <a:endParaRPr lang="cs-CZ" sz="3200" b="1" i="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Ovál 3"/>
          <p:cNvSpPr/>
          <p:nvPr/>
        </p:nvSpPr>
        <p:spPr>
          <a:xfrm>
            <a:off x="755576" y="2132856"/>
            <a:ext cx="2160240" cy="1944216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" name="Přímá spojnice 4"/>
          <p:cNvCxnSpPr/>
          <p:nvPr/>
        </p:nvCxnSpPr>
        <p:spPr>
          <a:xfrm flipV="1">
            <a:off x="899592" y="3104964"/>
            <a:ext cx="936104" cy="468052"/>
          </a:xfrm>
          <a:prstGeom prst="line">
            <a:avLst/>
          </a:prstGeom>
          <a:ln w="38100">
            <a:solidFill>
              <a:schemeClr val="tx2">
                <a:lumMod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 flipH="1" flipV="1">
            <a:off x="1835696" y="3104964"/>
            <a:ext cx="936104" cy="468052"/>
          </a:xfrm>
          <a:prstGeom prst="line">
            <a:avLst/>
          </a:prstGeom>
          <a:ln w="38100">
            <a:solidFill>
              <a:schemeClr val="tx2">
                <a:lumMod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1835696" y="2132856"/>
            <a:ext cx="0" cy="972108"/>
          </a:xfrm>
          <a:prstGeom prst="line">
            <a:avLst/>
          </a:prstGeom>
          <a:ln w="38100">
            <a:solidFill>
              <a:schemeClr val="tx2">
                <a:lumMod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2025417" y="2524288"/>
            <a:ext cx="8924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endParaRPr lang="cs-CZ" sz="48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069363" y="2518974"/>
            <a:ext cx="6745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endParaRPr lang="cs-CZ" sz="48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347864" y="2489411"/>
            <a:ext cx="612068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2</a:t>
            </a:r>
          </a:p>
          <a:p>
            <a:r>
              <a:rPr lang="cs-CZ" sz="1000" b="1" dirty="0" smtClean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_____</a:t>
            </a:r>
          </a:p>
          <a:p>
            <a:r>
              <a:rPr lang="cs-CZ" sz="3200" b="1" dirty="0" smtClean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3</a:t>
            </a:r>
            <a:endParaRPr lang="cs-CZ" sz="3200" b="1" dirty="0">
              <a:solidFill>
                <a:schemeClr val="tx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Vývojový diagram: nebo 10"/>
          <p:cNvSpPr/>
          <p:nvPr/>
        </p:nvSpPr>
        <p:spPr>
          <a:xfrm>
            <a:off x="2471664" y="4581128"/>
            <a:ext cx="2172344" cy="1944216"/>
          </a:xfrm>
          <a:prstGeom prst="flowChartOr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3" name="Přímá spojnice 12"/>
          <p:cNvCxnSpPr>
            <a:stCxn id="11" idx="3"/>
            <a:endCxn id="11" idx="7"/>
          </p:cNvCxnSpPr>
          <p:nvPr/>
        </p:nvCxnSpPr>
        <p:spPr>
          <a:xfrm flipV="1">
            <a:off x="2789796" y="4865852"/>
            <a:ext cx="1536080" cy="1374768"/>
          </a:xfrm>
          <a:prstGeom prst="line">
            <a:avLst/>
          </a:prstGeom>
          <a:ln w="38100">
            <a:solidFill>
              <a:schemeClr val="tx2">
                <a:lumMod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>
            <a:stCxn id="11" idx="1"/>
            <a:endCxn id="11" idx="5"/>
          </p:cNvCxnSpPr>
          <p:nvPr/>
        </p:nvCxnSpPr>
        <p:spPr>
          <a:xfrm>
            <a:off x="2789796" y="4865852"/>
            <a:ext cx="1536080" cy="1374768"/>
          </a:xfrm>
          <a:prstGeom prst="line">
            <a:avLst/>
          </a:prstGeom>
          <a:ln w="38100">
            <a:solidFill>
              <a:schemeClr val="tx2">
                <a:lumMod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>
            <a:off x="4018688" y="4927274"/>
            <a:ext cx="6423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endParaRPr lang="cs-CZ" sz="40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033934" y="4642816"/>
            <a:ext cx="89249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endParaRPr lang="cs-CZ" sz="40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3557836" y="4642816"/>
            <a:ext cx="5821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endParaRPr lang="cs-CZ" sz="40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4018688" y="5510896"/>
            <a:ext cx="6423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endParaRPr lang="cs-CZ" sz="40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2621496" y="4927274"/>
            <a:ext cx="439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endParaRPr lang="cs-CZ" sz="40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1529662" y="5028508"/>
            <a:ext cx="612068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5</a:t>
            </a:r>
          </a:p>
          <a:p>
            <a:r>
              <a:rPr lang="cs-CZ" sz="1000" b="1" dirty="0" smtClean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_____</a:t>
            </a:r>
          </a:p>
          <a:p>
            <a:r>
              <a:rPr lang="cs-CZ" sz="3200" b="1" dirty="0" smtClean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8</a:t>
            </a:r>
            <a:endParaRPr lang="cs-CZ" sz="3200" b="1" dirty="0">
              <a:solidFill>
                <a:schemeClr val="tx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Vývojový diagram: nebo 21"/>
          <p:cNvSpPr/>
          <p:nvPr/>
        </p:nvSpPr>
        <p:spPr>
          <a:xfrm>
            <a:off x="5724128" y="4055495"/>
            <a:ext cx="2016224" cy="1882528"/>
          </a:xfrm>
          <a:prstGeom prst="flowChartOr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TextovéPole 22"/>
          <p:cNvSpPr txBox="1"/>
          <p:nvPr/>
        </p:nvSpPr>
        <p:spPr>
          <a:xfrm>
            <a:off x="6876256" y="5040404"/>
            <a:ext cx="6558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endParaRPr lang="cs-CZ" sz="48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6855601" y="4227317"/>
            <a:ext cx="6764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endParaRPr lang="cs-CZ" sz="48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6072536" y="5033842"/>
            <a:ext cx="7830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endParaRPr lang="cs-CZ" sz="48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8028384" y="4027262"/>
            <a:ext cx="612068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3</a:t>
            </a:r>
          </a:p>
          <a:p>
            <a:r>
              <a:rPr lang="cs-CZ" sz="1000" b="1" dirty="0" smtClean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_____</a:t>
            </a:r>
          </a:p>
          <a:p>
            <a:r>
              <a:rPr lang="cs-CZ" sz="3200" b="1" dirty="0" smtClean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4</a:t>
            </a:r>
            <a:endParaRPr lang="cs-CZ" sz="3200" b="1" dirty="0">
              <a:solidFill>
                <a:schemeClr val="tx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Vývojový diagram: sumační spojení 26"/>
          <p:cNvSpPr/>
          <p:nvPr/>
        </p:nvSpPr>
        <p:spPr>
          <a:xfrm>
            <a:off x="5220072" y="1682806"/>
            <a:ext cx="1984092" cy="1872208"/>
          </a:xfrm>
          <a:prstGeom prst="flowChartSummingJunction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9" name="Přímá spojnice 28"/>
          <p:cNvCxnSpPr>
            <a:stCxn id="27" idx="0"/>
            <a:endCxn id="27" idx="4"/>
          </p:cNvCxnSpPr>
          <p:nvPr/>
        </p:nvCxnSpPr>
        <p:spPr>
          <a:xfrm>
            <a:off x="6212118" y="1682806"/>
            <a:ext cx="0" cy="1872208"/>
          </a:xfrm>
          <a:prstGeom prst="line">
            <a:avLst/>
          </a:prstGeom>
          <a:ln w="38100">
            <a:solidFill>
              <a:schemeClr val="tx2">
                <a:lumMod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>
            <a:stCxn id="27" idx="2"/>
            <a:endCxn id="27" idx="6"/>
          </p:cNvCxnSpPr>
          <p:nvPr/>
        </p:nvCxnSpPr>
        <p:spPr>
          <a:xfrm>
            <a:off x="5220072" y="2618910"/>
            <a:ext cx="1984092" cy="0"/>
          </a:xfrm>
          <a:prstGeom prst="line">
            <a:avLst/>
          </a:prstGeom>
          <a:ln w="38100">
            <a:solidFill>
              <a:schemeClr val="tx2">
                <a:lumMod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ovéPole 31"/>
          <p:cNvSpPr txBox="1"/>
          <p:nvPr/>
        </p:nvSpPr>
        <p:spPr>
          <a:xfrm>
            <a:off x="6212118" y="1699180"/>
            <a:ext cx="5821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endParaRPr lang="cs-CZ" sz="40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969" y="1925617"/>
            <a:ext cx="957263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5" name="TextovéPole 34"/>
          <p:cNvSpPr txBox="1"/>
          <p:nvPr/>
        </p:nvSpPr>
        <p:spPr>
          <a:xfrm>
            <a:off x="5377015" y="1987802"/>
            <a:ext cx="5821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endParaRPr lang="cs-CZ" sz="40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6558931" y="2536796"/>
            <a:ext cx="5821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endParaRPr lang="cs-CZ" sz="40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5398583" y="2493185"/>
            <a:ext cx="5821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endParaRPr lang="cs-CZ" sz="40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5758137" y="2847128"/>
            <a:ext cx="5821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endParaRPr lang="cs-CZ" sz="40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6266978" y="2847128"/>
            <a:ext cx="5821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endParaRPr lang="cs-CZ" sz="40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7722350" y="1791513"/>
            <a:ext cx="612068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7</a:t>
            </a:r>
          </a:p>
          <a:p>
            <a:r>
              <a:rPr lang="cs-CZ" sz="1000" b="1" dirty="0" smtClean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_____</a:t>
            </a:r>
          </a:p>
          <a:p>
            <a:r>
              <a:rPr lang="cs-CZ" sz="3200" b="1" dirty="0" smtClean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8</a:t>
            </a:r>
            <a:endParaRPr lang="cs-CZ" sz="3200" b="1" dirty="0">
              <a:solidFill>
                <a:schemeClr val="tx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44662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6" grpId="0"/>
      <p:bldP spid="17" grpId="0"/>
      <p:bldP spid="18" grpId="0"/>
      <p:bldP spid="19" grpId="0"/>
      <p:bldP spid="20" grpId="0"/>
      <p:bldP spid="23" grpId="0"/>
      <p:bldP spid="24" grpId="0"/>
      <p:bldP spid="25" grpId="0"/>
      <p:bldP spid="32" grpId="0"/>
      <p:bldP spid="35" grpId="0"/>
      <p:bldP spid="36" grpId="0"/>
      <p:bldP spid="37" grpId="0"/>
      <p:bldP spid="38" grpId="0"/>
      <p:bldP spid="3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55344" y="908720"/>
            <a:ext cx="7962872" cy="914400"/>
          </a:xfrm>
        </p:spPr>
        <p:txBody>
          <a:bodyPr>
            <a:normAutofit/>
          </a:bodyPr>
          <a:lstStyle/>
          <a:p>
            <a:r>
              <a:rPr lang="cs-CZ" sz="3200" b="1" i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ÚKOL: Zapiš pomocí obrázků zlomky.</a:t>
            </a:r>
            <a:endParaRPr lang="cs-CZ" sz="3200" b="1" i="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Vývojový diagram: sloučení 23"/>
          <p:cNvSpPr/>
          <p:nvPr/>
        </p:nvSpPr>
        <p:spPr>
          <a:xfrm>
            <a:off x="5561691" y="2610120"/>
            <a:ext cx="685800" cy="685800"/>
          </a:xfrm>
          <a:prstGeom prst="flowChartMerge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ývojový diagram: sloučení 25"/>
          <p:cNvSpPr/>
          <p:nvPr/>
        </p:nvSpPr>
        <p:spPr>
          <a:xfrm rot="18749984">
            <a:off x="5279870" y="2745618"/>
            <a:ext cx="685800" cy="685800"/>
          </a:xfrm>
          <a:prstGeom prst="flowChartMerg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Vývojový diagram: sloučení 26"/>
          <p:cNvSpPr/>
          <p:nvPr/>
        </p:nvSpPr>
        <p:spPr>
          <a:xfrm rot="12662115">
            <a:off x="5397041" y="3255688"/>
            <a:ext cx="685800" cy="731677"/>
          </a:xfrm>
          <a:prstGeom prst="flowChartMerg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Vývojový diagram: sloučení 27"/>
          <p:cNvSpPr/>
          <p:nvPr/>
        </p:nvSpPr>
        <p:spPr>
          <a:xfrm rot="9617551">
            <a:off x="5718317" y="3343046"/>
            <a:ext cx="685800" cy="685800"/>
          </a:xfrm>
          <a:prstGeom prst="flowChartMerg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bdélník 38"/>
          <p:cNvSpPr/>
          <p:nvPr/>
        </p:nvSpPr>
        <p:spPr>
          <a:xfrm>
            <a:off x="810204" y="4842048"/>
            <a:ext cx="337256" cy="576064"/>
          </a:xfrm>
          <a:prstGeom prst="rect">
            <a:avLst/>
          </a:prstGeom>
          <a:solidFill>
            <a:srgbClr val="00B0F0"/>
          </a:solidFill>
          <a:ln>
            <a:solidFill>
              <a:schemeClr val="tx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délník 40"/>
          <p:cNvSpPr/>
          <p:nvPr/>
        </p:nvSpPr>
        <p:spPr>
          <a:xfrm>
            <a:off x="810204" y="5406211"/>
            <a:ext cx="337256" cy="576064"/>
          </a:xfrm>
          <a:prstGeom prst="rect">
            <a:avLst/>
          </a:prstGeom>
          <a:solidFill>
            <a:srgbClr val="00B0F0"/>
          </a:solidFill>
          <a:ln>
            <a:solidFill>
              <a:schemeClr val="tx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bdélník 41"/>
          <p:cNvSpPr/>
          <p:nvPr/>
        </p:nvSpPr>
        <p:spPr>
          <a:xfrm>
            <a:off x="472948" y="5406211"/>
            <a:ext cx="337256" cy="576064"/>
          </a:xfrm>
          <a:prstGeom prst="rect">
            <a:avLst/>
          </a:prstGeom>
          <a:solidFill>
            <a:srgbClr val="00B0F0"/>
          </a:solidFill>
          <a:ln>
            <a:solidFill>
              <a:schemeClr val="tx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bdélník 42"/>
          <p:cNvSpPr/>
          <p:nvPr/>
        </p:nvSpPr>
        <p:spPr>
          <a:xfrm>
            <a:off x="1498441" y="4842048"/>
            <a:ext cx="337256" cy="57606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/>
          <p:cNvSpPr/>
          <p:nvPr/>
        </p:nvSpPr>
        <p:spPr>
          <a:xfrm>
            <a:off x="1147460" y="4842048"/>
            <a:ext cx="337256" cy="576064"/>
          </a:xfrm>
          <a:prstGeom prst="rect">
            <a:avLst/>
          </a:prstGeom>
          <a:solidFill>
            <a:srgbClr val="00B0F0"/>
          </a:solidFill>
          <a:ln>
            <a:solidFill>
              <a:schemeClr val="tx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bdélník 44"/>
          <p:cNvSpPr/>
          <p:nvPr/>
        </p:nvSpPr>
        <p:spPr>
          <a:xfrm>
            <a:off x="472948" y="4830147"/>
            <a:ext cx="337256" cy="576064"/>
          </a:xfrm>
          <a:prstGeom prst="rect">
            <a:avLst/>
          </a:prstGeom>
          <a:solidFill>
            <a:srgbClr val="00B0F0"/>
          </a:solidFill>
          <a:ln>
            <a:solidFill>
              <a:schemeClr val="tx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bdélník 45"/>
          <p:cNvSpPr/>
          <p:nvPr/>
        </p:nvSpPr>
        <p:spPr>
          <a:xfrm>
            <a:off x="1468759" y="5406211"/>
            <a:ext cx="337256" cy="57606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bdélník 46"/>
          <p:cNvSpPr/>
          <p:nvPr/>
        </p:nvSpPr>
        <p:spPr>
          <a:xfrm>
            <a:off x="1817102" y="4830147"/>
            <a:ext cx="337256" cy="57606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Obdélník 47"/>
          <p:cNvSpPr/>
          <p:nvPr/>
        </p:nvSpPr>
        <p:spPr>
          <a:xfrm>
            <a:off x="1147460" y="5406211"/>
            <a:ext cx="337256" cy="57606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bdélník 48"/>
          <p:cNvSpPr/>
          <p:nvPr/>
        </p:nvSpPr>
        <p:spPr>
          <a:xfrm>
            <a:off x="1805477" y="5404048"/>
            <a:ext cx="337256" cy="57606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Vývojový diagram: sloučení 49"/>
          <p:cNvSpPr/>
          <p:nvPr/>
        </p:nvSpPr>
        <p:spPr>
          <a:xfrm rot="3113158">
            <a:off x="5839216" y="2762064"/>
            <a:ext cx="685800" cy="685800"/>
          </a:xfrm>
          <a:prstGeom prst="flowChartMerg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Vývojový diagram: sloučení 50"/>
          <p:cNvSpPr/>
          <p:nvPr/>
        </p:nvSpPr>
        <p:spPr>
          <a:xfrm rot="6367898">
            <a:off x="5919017" y="3084283"/>
            <a:ext cx="685800" cy="685800"/>
          </a:xfrm>
          <a:prstGeom prst="flowChartMerge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Vývojový diagram: sloučení 51"/>
          <p:cNvSpPr/>
          <p:nvPr/>
        </p:nvSpPr>
        <p:spPr>
          <a:xfrm rot="15750087">
            <a:off x="5197353" y="3012077"/>
            <a:ext cx="685800" cy="685800"/>
          </a:xfrm>
          <a:prstGeom prst="flowChartMerge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Kosočtverec 52"/>
          <p:cNvSpPr/>
          <p:nvPr/>
        </p:nvSpPr>
        <p:spPr>
          <a:xfrm rot="18847493">
            <a:off x="4397243" y="5026185"/>
            <a:ext cx="396286" cy="393035"/>
          </a:xfrm>
          <a:prstGeom prst="diamond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Kosočtverec 53"/>
          <p:cNvSpPr/>
          <p:nvPr/>
        </p:nvSpPr>
        <p:spPr>
          <a:xfrm rot="18847493">
            <a:off x="4397242" y="5305238"/>
            <a:ext cx="396286" cy="393035"/>
          </a:xfrm>
          <a:prstGeom prst="diamond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Kosočtverec 54"/>
          <p:cNvSpPr/>
          <p:nvPr/>
        </p:nvSpPr>
        <p:spPr>
          <a:xfrm rot="18847493">
            <a:off x="4684602" y="5305237"/>
            <a:ext cx="396286" cy="393035"/>
          </a:xfrm>
          <a:prstGeom prst="diamon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Kosočtverec 55"/>
          <p:cNvSpPr/>
          <p:nvPr/>
        </p:nvSpPr>
        <p:spPr>
          <a:xfrm rot="18847493">
            <a:off x="4698137" y="5026183"/>
            <a:ext cx="396286" cy="393035"/>
          </a:xfrm>
          <a:prstGeom prst="diamond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Kosočtverec 56"/>
          <p:cNvSpPr/>
          <p:nvPr/>
        </p:nvSpPr>
        <p:spPr>
          <a:xfrm rot="18847493">
            <a:off x="4984103" y="5294087"/>
            <a:ext cx="396286" cy="393035"/>
          </a:xfrm>
          <a:prstGeom prst="diamon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Kosočtverec 57"/>
          <p:cNvSpPr/>
          <p:nvPr/>
        </p:nvSpPr>
        <p:spPr>
          <a:xfrm rot="18847493">
            <a:off x="4977153" y="5026183"/>
            <a:ext cx="396286" cy="393035"/>
          </a:xfrm>
          <a:prstGeom prst="diamond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Pravoúhlý trojúhelník 58"/>
          <p:cNvSpPr/>
          <p:nvPr/>
        </p:nvSpPr>
        <p:spPr>
          <a:xfrm>
            <a:off x="1147460" y="2953020"/>
            <a:ext cx="838270" cy="898835"/>
          </a:xfrm>
          <a:prstGeom prst="rtTriangle">
            <a:avLst/>
          </a:prstGeom>
          <a:solidFill>
            <a:srgbClr val="92D050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Pravoúhlý trojúhelník 59"/>
          <p:cNvSpPr/>
          <p:nvPr/>
        </p:nvSpPr>
        <p:spPr>
          <a:xfrm rot="10800000">
            <a:off x="1163147" y="2940541"/>
            <a:ext cx="838270" cy="898835"/>
          </a:xfrm>
          <a:prstGeom prst="rtTriangle">
            <a:avLst/>
          </a:prstGeom>
          <a:solidFill>
            <a:srgbClr val="92D050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Pravoúhlý trojúhelník 60"/>
          <p:cNvSpPr/>
          <p:nvPr/>
        </p:nvSpPr>
        <p:spPr>
          <a:xfrm rot="10800000">
            <a:off x="1129952" y="2051967"/>
            <a:ext cx="838270" cy="898835"/>
          </a:xfrm>
          <a:prstGeom prst="rtTriangle">
            <a:avLst/>
          </a:prstGeom>
          <a:solidFill>
            <a:srgbClr val="92D050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Pravoúhlý trojúhelník 61"/>
          <p:cNvSpPr/>
          <p:nvPr/>
        </p:nvSpPr>
        <p:spPr>
          <a:xfrm>
            <a:off x="1135835" y="2051969"/>
            <a:ext cx="838270" cy="898835"/>
          </a:xfrm>
          <a:prstGeom prst="rtTriangle">
            <a:avLst/>
          </a:prstGeom>
          <a:solidFill>
            <a:srgbClr val="92D050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Pravoúhlý trojúhelník 62"/>
          <p:cNvSpPr/>
          <p:nvPr/>
        </p:nvSpPr>
        <p:spPr>
          <a:xfrm rot="10800000">
            <a:off x="1985730" y="2047438"/>
            <a:ext cx="838270" cy="898835"/>
          </a:xfrm>
          <a:prstGeom prst="rtTriangle">
            <a:avLst/>
          </a:prstGeom>
          <a:solidFill>
            <a:srgbClr val="92D050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Pravoúhlý trojúhelník 63"/>
          <p:cNvSpPr/>
          <p:nvPr/>
        </p:nvSpPr>
        <p:spPr>
          <a:xfrm>
            <a:off x="2001417" y="2054185"/>
            <a:ext cx="838270" cy="898835"/>
          </a:xfrm>
          <a:prstGeom prst="rtTriangle">
            <a:avLst/>
          </a:prstGeom>
          <a:solidFill>
            <a:srgbClr val="92D050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Pravoúhlý trojúhelník 64"/>
          <p:cNvSpPr/>
          <p:nvPr/>
        </p:nvSpPr>
        <p:spPr>
          <a:xfrm rot="10800000">
            <a:off x="2001417" y="2974215"/>
            <a:ext cx="838270" cy="898835"/>
          </a:xfrm>
          <a:prstGeom prst="rtTriangl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6" name="Pravoúhlý trojúhelník 65"/>
          <p:cNvSpPr/>
          <p:nvPr/>
        </p:nvSpPr>
        <p:spPr>
          <a:xfrm>
            <a:off x="2001417" y="2970260"/>
            <a:ext cx="838270" cy="898835"/>
          </a:xfrm>
          <a:prstGeom prst="rtTriangl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TextovéPole 66"/>
          <p:cNvSpPr txBox="1"/>
          <p:nvPr/>
        </p:nvSpPr>
        <p:spPr>
          <a:xfrm>
            <a:off x="3295311" y="2207331"/>
            <a:ext cx="612068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6</a:t>
            </a:r>
          </a:p>
          <a:p>
            <a:r>
              <a:rPr lang="cs-CZ" sz="1000" b="1" dirty="0" smtClean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_____</a:t>
            </a:r>
          </a:p>
          <a:p>
            <a:r>
              <a:rPr lang="cs-CZ" sz="3200" b="1" dirty="0" smtClean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8</a:t>
            </a:r>
            <a:endParaRPr lang="cs-CZ" sz="3200" b="1" dirty="0">
              <a:solidFill>
                <a:schemeClr val="tx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8" name="TextovéPole 67"/>
          <p:cNvSpPr txBox="1"/>
          <p:nvPr/>
        </p:nvSpPr>
        <p:spPr>
          <a:xfrm>
            <a:off x="2683243" y="4749006"/>
            <a:ext cx="612068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5</a:t>
            </a:r>
          </a:p>
          <a:p>
            <a:r>
              <a:rPr lang="cs-CZ" sz="1000" b="1" dirty="0" smtClean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_____</a:t>
            </a:r>
          </a:p>
          <a:p>
            <a:r>
              <a:rPr lang="cs-CZ" sz="3200" b="1" dirty="0" smtClean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  <a:endParaRPr lang="cs-CZ" sz="3200" b="1" dirty="0">
              <a:solidFill>
                <a:schemeClr val="tx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9" name="TextovéPole 68"/>
          <p:cNvSpPr txBox="1"/>
          <p:nvPr/>
        </p:nvSpPr>
        <p:spPr>
          <a:xfrm>
            <a:off x="5737473" y="4607150"/>
            <a:ext cx="612068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4</a:t>
            </a:r>
          </a:p>
          <a:p>
            <a:r>
              <a:rPr lang="cs-CZ" sz="1000" b="1" dirty="0" smtClean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_____</a:t>
            </a:r>
          </a:p>
          <a:p>
            <a:r>
              <a:rPr lang="cs-CZ" sz="3200" b="1" dirty="0" smtClean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6</a:t>
            </a:r>
            <a:endParaRPr lang="cs-CZ" sz="3200" b="1" dirty="0">
              <a:solidFill>
                <a:schemeClr val="tx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0" name="TextovéPole 69"/>
          <p:cNvSpPr txBox="1"/>
          <p:nvPr/>
        </p:nvSpPr>
        <p:spPr>
          <a:xfrm>
            <a:off x="7236296" y="2531316"/>
            <a:ext cx="612068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3</a:t>
            </a:r>
          </a:p>
          <a:p>
            <a:r>
              <a:rPr lang="cs-CZ" sz="1000" b="1" dirty="0" smtClean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_____</a:t>
            </a:r>
          </a:p>
          <a:p>
            <a:r>
              <a:rPr lang="cs-CZ" sz="3200" b="1" dirty="0" smtClean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7</a:t>
            </a:r>
            <a:endParaRPr lang="cs-CZ" sz="3200" b="1" dirty="0">
              <a:solidFill>
                <a:schemeClr val="tx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16034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/>
      <p:bldP spid="68" grpId="0"/>
      <p:bldP spid="69" grpId="0"/>
      <p:bldP spid="7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9848" y="476672"/>
            <a:ext cx="6172200" cy="936104"/>
          </a:xfrm>
        </p:spPr>
        <p:txBody>
          <a:bodyPr/>
          <a:lstStyle/>
          <a:p>
            <a:r>
              <a:rPr lang="cs-CZ" sz="4000" dirty="0" smtClean="0">
                <a:solidFill>
                  <a:srgbClr val="BE146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POUŽITÉ ZDROJE</a:t>
            </a:r>
            <a:endParaRPr lang="cs-CZ" sz="4000" dirty="0">
              <a:solidFill>
                <a:srgbClr val="BE146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115616" y="1340768"/>
            <a:ext cx="6172200" cy="914400"/>
          </a:xfrm>
        </p:spPr>
        <p:txBody>
          <a:bodyPr>
            <a:normAutofit/>
          </a:bodyPr>
          <a:lstStyle/>
          <a:p>
            <a:r>
              <a:rPr lang="cs-CZ" sz="1200" b="1" i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Program Microsoft Office </a:t>
            </a:r>
            <a:r>
              <a:rPr lang="cs-CZ" sz="1200" b="1" i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2010</a:t>
            </a:r>
          </a:p>
          <a:p>
            <a:r>
              <a:rPr lang="cs-CZ" sz="1200" b="1" i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Vlastní tvorba</a:t>
            </a:r>
            <a:endParaRPr lang="cs-CZ" sz="1200" b="1" i="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68809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radeshow">
  <a:themeElements>
    <a:clrScheme name="Vlastní 3">
      <a:dk1>
        <a:srgbClr val="262626"/>
      </a:dk1>
      <a:lt1>
        <a:sysClr val="window" lastClr="FFFFFF"/>
      </a:lt1>
      <a:dk2>
        <a:srgbClr val="A85400"/>
      </a:dk2>
      <a:lt2>
        <a:srgbClr val="FFE8E8"/>
      </a:lt2>
      <a:accent1>
        <a:srgbClr val="E91201"/>
      </a:accent1>
      <a:accent2>
        <a:srgbClr val="FF6262"/>
      </a:accent2>
      <a:accent3>
        <a:srgbClr val="FF8000"/>
      </a:accent3>
      <a:accent4>
        <a:srgbClr val="EEA451"/>
      </a:accent4>
      <a:accent5>
        <a:srgbClr val="EA44C9"/>
      </a:accent5>
      <a:accent6>
        <a:srgbClr val="D21578"/>
      </a:accent6>
      <a:hlink>
        <a:srgbClr val="00B5CE"/>
      </a:hlink>
      <a:folHlink>
        <a:srgbClr val="E17100"/>
      </a:folHlink>
    </a:clrScheme>
    <a:fontScheme name="Tradeshow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宋体"/>
        <a:font script="Hant" typeface="新細明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radeshow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300000"/>
              </a:schemeClr>
            </a:gs>
            <a:gs pos="35000">
              <a:schemeClr val="phClr">
                <a:tint val="45000"/>
                <a:satMod val="300000"/>
              </a:schemeClr>
            </a:gs>
            <a:gs pos="69000">
              <a:schemeClr val="phClr">
                <a:tint val="45000"/>
                <a:satMod val="350000"/>
              </a:schemeClr>
            </a:gs>
            <a:gs pos="100000">
              <a:schemeClr val="phClr">
                <a:tint val="60000"/>
                <a:satMod val="350000"/>
              </a:schemeClr>
            </a:gs>
          </a:gsLst>
          <a:path path="circle">
            <a:fillToRect l="50000" t="50000" r="100000" b="100000"/>
          </a:path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38475" cap="flat" cmpd="sng" algn="ctr">
          <a:solidFill>
            <a:schemeClr val="phClr"/>
          </a:solidFill>
          <a:prstDash val="solid"/>
        </a:ln>
        <a:ln w="548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4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>
              <a:rot lat="0" lon="0" rev="3600000"/>
            </a:lightRig>
          </a:scene3d>
          <a:sp3d contourW="31750" prstMaterial="flat">
            <a:bevelT w="127000" h="254000" prst="angle"/>
            <a:contourClr>
              <a:schemeClr val="phClr">
                <a:shade val="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20000">
              <a:schemeClr val="phClr">
                <a:tint val="80000"/>
                <a:lumMod val="100000"/>
              </a:schemeClr>
            </a:gs>
            <a:gs pos="100000">
              <a:schemeClr val="phClr">
                <a:tint val="100000"/>
                <a:lumMod val="80000"/>
              </a:schemeClr>
            </a:gs>
          </a:gsLst>
          <a:path path="circle">
            <a:fillToRect l="50000" t="20000" r="100000" b="100000"/>
          </a:path>
        </a:gradFill>
        <a:gradFill rotWithShape="1">
          <a:gsLst>
            <a:gs pos="0">
              <a:schemeClr val="phClr">
                <a:tint val="100000"/>
                <a:lumMod val="100000"/>
              </a:schemeClr>
            </a:gs>
            <a:gs pos="100000">
              <a:schemeClr val="phClr">
                <a:shade val="100000"/>
                <a:lumMod val="60000"/>
              </a:schemeClr>
            </a:gs>
          </a:gsLst>
          <a:path path="circle">
            <a:fillToRect l="50000" t="2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TC101859861[[fn=Veletrh]]</Template>
  <TotalTime>184</TotalTime>
  <Words>361</Words>
  <Application>Microsoft Office PowerPoint</Application>
  <PresentationFormat>Předvádění na obrazovce (4:3)</PresentationFormat>
  <Paragraphs>100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Tradeshow</vt:lpstr>
      <vt:lpstr>Prezentace aplikace PowerPoint</vt:lpstr>
      <vt:lpstr>ANOTACE</vt:lpstr>
      <vt:lpstr>ZLOMKY</vt:lpstr>
      <vt:lpstr>Prezentace aplikace PowerPoint</vt:lpstr>
      <vt:lpstr>ČTENÍ ZLOMKŮ</vt:lpstr>
      <vt:lpstr>ZÁPIS ZLOMKŮ</vt:lpstr>
      <vt:lpstr>Prezentace aplikace PowerPoint</vt:lpstr>
      <vt:lpstr>Prezentace aplikace PowerPoint</vt:lpstr>
      <vt:lpstr>Prezentace aplikace PowerPoint</vt:lpstr>
      <vt:lpstr>POUŽITÉ ZDROJE</vt:lpstr>
    </vt:vector>
  </TitlesOfParts>
  <Company>Podbořany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ZLOMKY</dc:title>
  <dc:creator>profesor</dc:creator>
  <cp:lastModifiedBy>profesor</cp:lastModifiedBy>
  <cp:revision>18</cp:revision>
  <dcterms:created xsi:type="dcterms:W3CDTF">2012-03-27T10:02:36Z</dcterms:created>
  <dcterms:modified xsi:type="dcterms:W3CDTF">2012-05-09T08:14:14Z</dcterms:modified>
</cp:coreProperties>
</file>