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2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863F496-8CBE-4F33-B6D9-F3F7E5FF31B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0D693C3-F761-4D2C-8E05-DBE191A23A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60174964"/>
              </p:ext>
            </p:extLst>
          </p:nvPr>
        </p:nvGraphicFramePr>
        <p:xfrm>
          <a:off x="1259632" y="3232814"/>
          <a:ext cx="6696743" cy="16766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Mgr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VY_32_INOVACE_390_OBSAH</a:t>
                      </a:r>
                      <a:r>
                        <a:rPr lang="cs-CZ" sz="1100" baseline="0" dirty="0" smtClean="0">
                          <a:effectLst/>
                        </a:rPr>
                        <a:t> ČTVERCE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VZOREC, CENTIMETR ČTVEREČNÍ, VÝPOČET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06657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06902" y="1916832"/>
            <a:ext cx="8113570" cy="4464496"/>
          </a:xfrm>
        </p:spPr>
        <p:txBody>
          <a:bodyPr>
            <a:normAutofit/>
          </a:bodyPr>
          <a:lstStyle/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v hodinách geometrie.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centimetrem čtverečním a dalšími.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nákresů si sami vyvodí vzorec pro výpočet obsahu čtverce. 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sami vypočítat obsah čtverce a správně zapsat.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doplní připravenou tabulku.</a:t>
            </a:r>
            <a:endParaRPr lang="cs-CZ" sz="2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40476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216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1052736"/>
            <a:ext cx="8156448" cy="3600400"/>
          </a:xfrm>
        </p:spPr>
        <p:txBody>
          <a:bodyPr/>
          <a:lstStyle/>
          <a:p>
            <a:pPr algn="ctr"/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</a:t>
            </a:r>
            <a:b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ČTVERCE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8600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897424" y="2348880"/>
            <a:ext cx="7995056" cy="41044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vyjadřuje velikost nějaké plochy.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se písmenem S.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zapisován v jednotkách délky čtverečních (mm, cm, dm, m, km )</a:t>
            </a:r>
          </a:p>
          <a:p>
            <a:pPr marL="68580" indent="0">
              <a:buNone/>
            </a:pPr>
            <a:r>
              <a:rPr lang="cs-CZ" sz="3200" b="1" dirty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milimetr čtvereční ……</a:t>
            </a:r>
          </a:p>
          <a:p>
            <a:pPr marL="68580" indent="0">
              <a:buNone/>
            </a:pP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692696"/>
            <a:ext cx="8156448" cy="1584176"/>
          </a:xfrm>
        </p:spPr>
        <p:txBody>
          <a:bodyPr/>
          <a:lstStyle/>
          <a:p>
            <a:pPr algn="ctr"/>
            <a:r>
              <a:rPr lang="cs-CZ" sz="8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8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30836" y="385947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2460" y="385947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63480" y="388473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385947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02412" y="388239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6866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588224" y="4509120"/>
            <a:ext cx="2448272" cy="22322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 o straně 1 dm má obsah </a:t>
            </a:r>
          </a:p>
          <a:p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dm.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260648"/>
            <a:ext cx="5760640" cy="5616624"/>
          </a:xfrm>
          <a:prstGeom prst="rect">
            <a:avLst/>
          </a:prstGeom>
          <a:noFill/>
          <a:ln w="38100">
            <a:solidFill>
              <a:srgbClr val="FFFF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403648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555776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131840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6" idx="2"/>
          </p:cNvCxnSpPr>
          <p:nvPr/>
        </p:nvCxnSpPr>
        <p:spPr>
          <a:xfrm flipH="1">
            <a:off x="3707904" y="260648"/>
            <a:ext cx="11658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283968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860032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435600" y="260648"/>
            <a:ext cx="496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012160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827584" y="1268760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850900" y="3581400"/>
            <a:ext cx="57373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827584" y="1844824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827584" y="2420888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850900" y="2996952"/>
            <a:ext cx="57373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827584" y="5301208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827584" y="4725144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838200" y="4149080"/>
            <a:ext cx="57500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850900" y="764704"/>
            <a:ext cx="57373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TextovéPole 134"/>
          <p:cNvSpPr txBox="1"/>
          <p:nvPr/>
        </p:nvSpPr>
        <p:spPr>
          <a:xfrm>
            <a:off x="3071490" y="602128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</a:t>
            </a:r>
            <a:endParaRPr lang="cs-CZ" sz="2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6732240" y="253033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</a:t>
            </a:r>
            <a:endParaRPr lang="cs-CZ" sz="2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7380312" y="5887268"/>
            <a:ext cx="504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922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06902" y="1772816"/>
            <a:ext cx="4585178" cy="4208400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čtverec má obsah 1cm.</a:t>
            </a:r>
          </a:p>
          <a:p>
            <a:pPr marL="512064" indent="-457200">
              <a:buFont typeface="Wingdings" pitchFamily="2" charset="2"/>
              <a:buChar char="Ø"/>
            </a:pP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Ø"/>
            </a:pPr>
            <a:endParaRPr lang="cs-CZ" sz="3200" b="1" dirty="0" smtClean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bude mít obsah čtverec vpravo.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17852" y="215122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58444" y="570107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80412" y="83671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90392" y="32979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32340" y="552895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87232" y="5657180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84740" y="126789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308304" y="5453608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91088" y="2780928"/>
            <a:ext cx="1296144" cy="1296144"/>
          </a:xfrm>
          <a:prstGeom prst="rect">
            <a:avLst/>
          </a:prstGeom>
          <a:noFill/>
          <a:ln>
            <a:solidFill>
              <a:srgbClr val="FFFF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42520" y="5930044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18484" y="6082444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60704" y="980344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94448" y="497868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39160" y="3429000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91088" y="3429000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591088" y="2780928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239160" y="2780928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67744" y="3104964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7523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923928" y="384988"/>
            <a:ext cx="4896544" cy="6056944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Předsíň ve tvaru čtverce je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vykachlíčkovaná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čtvercovými dlaždicemi. 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Spočítej,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jich tam je.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Právě jsi vypočítal obsah tohoto čtverce.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by jsi mohl použít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příklad?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64408" y="3089424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9868" y="3699644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00152" y="3689300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00152" y="3051324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56012" y="305157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56012" y="371259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07940" y="433737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59868" y="4347716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56012" y="4337372"/>
            <a:ext cx="648072" cy="648072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59868" y="3072780"/>
            <a:ext cx="1944216" cy="1912664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148478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. 3 = 9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9119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611560" y="2492896"/>
            <a:ext cx="5718048" cy="3517488"/>
          </a:xfrm>
        </p:spPr>
        <p:txBody>
          <a:bodyPr>
            <a:normAutofit/>
          </a:bodyPr>
          <a:lstStyle/>
          <a:p>
            <a:pPr marL="397764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Vynásobíme mezi sebou délky dvou jeho sousedních stran.</a:t>
            </a:r>
          </a:p>
          <a:p>
            <a:pPr marL="397764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97764" indent="-342900">
              <a:buFont typeface="Wingdings" pitchFamily="2" charset="2"/>
              <a:buChar char="Ø"/>
            </a:pPr>
            <a:r>
              <a:rPr lang="cs-CZ" sz="54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S = a . a</a:t>
            </a:r>
            <a:endParaRPr lang="cs-CZ" sz="54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476776"/>
          </a:xfrm>
        </p:spPr>
        <p:txBody>
          <a:bodyPr/>
          <a:lstStyle/>
          <a:p>
            <a:pPr algn="ctr"/>
            <a:r>
              <a:rPr lang="cs-CZ" sz="80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VZOREC</a:t>
            </a:r>
            <a:endParaRPr lang="cs-CZ" sz="80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56176" y="3789040"/>
            <a:ext cx="1800200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563721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6376" y="443275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39752" y="4561496"/>
            <a:ext cx="3024336" cy="91206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2981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499992" y="2204864"/>
            <a:ext cx="4320480" cy="4320480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20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 . </a:t>
            </a:r>
            <a:r>
              <a:rPr lang="cs-CZ" sz="3200" b="1" dirty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 smtClean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20 . 20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400 cm 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čtverce je </a:t>
            </a:r>
          </a:p>
          <a:p>
            <a:r>
              <a:rPr lang="cs-CZ" sz="3200" b="1" dirty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400 cm .</a:t>
            </a: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12064"/>
            <a:ext cx="8496944" cy="1332760"/>
          </a:xfrm>
        </p:spPr>
        <p:txBody>
          <a:bodyPr/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obsah čtverce podle obrázku.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Popiš,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budeš postupovat.</a:t>
            </a:r>
            <a:endParaRPr lang="cs-CZ" sz="4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2484" y="2654548"/>
            <a:ext cx="3477468" cy="3312368"/>
          </a:xfrm>
          <a:prstGeom prst="rect">
            <a:avLst/>
          </a:prstGeom>
          <a:solidFill>
            <a:srgbClr val="FFFF66"/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73126" y="600231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20cm</a:t>
            </a:r>
            <a:endParaRPr lang="cs-CZ" sz="2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71703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486916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7012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54878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tabulku.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99243922"/>
              </p:ext>
            </p:extLst>
          </p:nvPr>
        </p:nvGraphicFramePr>
        <p:xfrm>
          <a:off x="1691680" y="1988840"/>
          <a:ext cx="6096000" cy="4053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      strana a (cm)</a:t>
                      </a:r>
                      <a:endParaRPr lang="cs-CZ" sz="3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obsah ( cm)</a:t>
                      </a:r>
                      <a:endParaRPr lang="cs-CZ" sz="32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r>
                        <a:rPr lang="cs-CZ" sz="32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</a:t>
                      </a:r>
                      <a:endParaRPr lang="cs-CZ" sz="32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 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121</a:t>
                      </a:r>
                      <a:endParaRPr lang="cs-CZ" sz="32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64</a:t>
                      </a:r>
                      <a:endParaRPr lang="cs-CZ" sz="32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 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144</a:t>
                      </a:r>
                      <a:endParaRPr lang="cs-CZ" sz="32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7 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49</a:t>
                      </a:r>
                      <a:endParaRPr lang="cs-CZ" sz="32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</a:t>
                      </a:r>
                      <a:r>
                        <a:rPr lang="cs-CZ" sz="3200" b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400</a:t>
                      </a:r>
                      <a:endParaRPr lang="cs-CZ" sz="32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652120" y="2636912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52120" y="3789040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52120" y="4353420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52120" y="4954736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52120" y="5517232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52120" y="3192140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177853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0914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979712" y="2204864"/>
            <a:ext cx="5718048" cy="3877528"/>
          </a:xfrm>
        </p:spPr>
        <p:txBody>
          <a:bodyPr>
            <a:normAutofit/>
          </a:bodyPr>
          <a:lstStyle/>
          <a:p>
            <a:pPr marL="397764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24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476776"/>
          </a:xfrm>
        </p:spPr>
        <p:txBody>
          <a:bodyPr/>
          <a:lstStyle/>
          <a:p>
            <a:pPr algn="ctr"/>
            <a:r>
              <a:rPr lang="cs-CZ" sz="66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6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8076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28">
      <a:dk1>
        <a:sysClr val="windowText" lastClr="000000"/>
      </a:dk1>
      <a:lt1>
        <a:srgbClr val="EBA686"/>
      </a:lt1>
      <a:dk2>
        <a:srgbClr val="B13F9A"/>
      </a:dk2>
      <a:lt2>
        <a:srgbClr val="EBA686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265</TotalTime>
  <Words>273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ANOTACE</vt:lpstr>
      <vt:lpstr>OBSAH  ČTVERCE</vt:lpstr>
      <vt:lpstr>OBSAH</vt:lpstr>
      <vt:lpstr>Snímek 5</vt:lpstr>
      <vt:lpstr>Snímek 6</vt:lpstr>
      <vt:lpstr>Snímek 7</vt:lpstr>
      <vt:lpstr>VZOREC</vt:lpstr>
      <vt:lpstr>ÚKOL: Vypočítej obsah čtverce podle obrázku. Popiš, jak budeš postupovat.</vt:lpstr>
      <vt:lpstr>ÚKOL: Doplň tabulku.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18</cp:revision>
  <dcterms:created xsi:type="dcterms:W3CDTF">2012-04-18T14:44:14Z</dcterms:created>
  <dcterms:modified xsi:type="dcterms:W3CDTF">2013-12-10T18:54:37Z</dcterms:modified>
</cp:coreProperties>
</file>