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2703B6A-977F-46F1-A549-2AD3ADFFB5FB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217772E-0874-492B-A2A9-A71E76F75A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33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860541"/>
              </p:ext>
            </p:extLst>
          </p:nvPr>
        </p:nvGraphicFramePr>
        <p:xfrm>
          <a:off x="1397406" y="3501008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Mgr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VY_32_INOVACE_391_OBSAH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OBDÉLNÍKU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VZOREC, CENTIMETR ČTVEREČNÍ, VÝPOČET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337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7537506" cy="4525600"/>
          </a:xfrm>
        </p:spPr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hodina geometrie.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centimetrem čtverečním a dalšími: (mm, dm, m, km).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nákresu si sami vyvodí vzorec na výpočet obsahu obdélníku.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dokáží zapsat a vypočítat obsah obdélníku.</a:t>
            </a:r>
          </a:p>
          <a:p>
            <a:pPr marL="397764" indent="-3429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doplní připravenou tabulku.</a:t>
            </a:r>
          </a:p>
          <a:p>
            <a:pPr marL="397764" indent="-342900">
              <a:buFont typeface="Wingdings" pitchFamily="2" charset="2"/>
              <a:buChar char="ü"/>
            </a:pPr>
            <a:endParaRPr lang="cs-CZ" sz="28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56490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2564902"/>
            <a:ext cx="398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3304" y="256490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564904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065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052736"/>
            <a:ext cx="8156448" cy="4069064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OBDÉLNÍKU</a:t>
            </a:r>
            <a:endParaRPr lang="cs-CZ" sz="96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102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>
          <a:xfrm>
            <a:off x="897424" y="2348880"/>
            <a:ext cx="7995056" cy="41044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vyjadřuje velikost nějaké plochy.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se písmenem S.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zapisován v jednotkách délky čtverečních (mm, cm, dm, m, km )</a:t>
            </a:r>
          </a:p>
          <a:p>
            <a:pPr marL="68580" indent="0">
              <a:buNone/>
            </a:pPr>
            <a:r>
              <a:rPr lang="cs-CZ" sz="3200" b="1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milimetr čtvereční ……</a:t>
            </a:r>
          </a:p>
          <a:p>
            <a:pPr marL="68580" indent="0">
              <a:buNone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692696"/>
            <a:ext cx="8156448" cy="1584176"/>
          </a:xfrm>
        </p:spPr>
        <p:txBody>
          <a:bodyPr/>
          <a:lstStyle/>
          <a:p>
            <a:pPr algn="ctr"/>
            <a:r>
              <a:rPr lang="cs-CZ" sz="8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80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30836" y="38594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2460" y="38594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63480" y="388473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38594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02412" y="388239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977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588224" y="4509120"/>
            <a:ext cx="2448272" cy="22322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 o straně 1 dm má obsah </a:t>
            </a:r>
          </a:p>
          <a:p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dm.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260648"/>
            <a:ext cx="5760640" cy="5616624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403648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55776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131840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6" idx="2"/>
          </p:cNvCxnSpPr>
          <p:nvPr/>
        </p:nvCxnSpPr>
        <p:spPr>
          <a:xfrm flipH="1">
            <a:off x="3707904" y="260648"/>
            <a:ext cx="11658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83968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860032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435600" y="260648"/>
            <a:ext cx="496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12160" y="260648"/>
            <a:ext cx="0" cy="5616624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827584" y="1268760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50900" y="3581400"/>
            <a:ext cx="57373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827584" y="1844824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827584" y="2420888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850900" y="2996952"/>
            <a:ext cx="57373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827584" y="5301208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827584" y="4725144"/>
            <a:ext cx="5760640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838200" y="4149080"/>
            <a:ext cx="57500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850900" y="764704"/>
            <a:ext cx="5737324" cy="0"/>
          </a:xfrm>
          <a:prstGeom prst="line">
            <a:avLst/>
          </a:prstGeom>
          <a:ln>
            <a:solidFill>
              <a:srgbClr val="FFFF2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ovéPole 134"/>
          <p:cNvSpPr txBox="1"/>
          <p:nvPr/>
        </p:nvSpPr>
        <p:spPr>
          <a:xfrm>
            <a:off x="3071490" y="602128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6732240" y="253033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7380312" y="5887268"/>
            <a:ext cx="504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385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06902" y="1772816"/>
            <a:ext cx="4585178" cy="4208400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čtverec má obsah 1cm.</a:t>
            </a:r>
          </a:p>
          <a:p>
            <a:pPr marL="512064" indent="-457200">
              <a:buFont typeface="Wingdings" pitchFamily="2" charset="2"/>
              <a:buChar char="Ø"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endParaRPr lang="cs-CZ" sz="3200" b="1" dirty="0" smtClean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bude mít obsah obdélník vpravo.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17852" y="215122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0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58444" y="570107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80412" y="83671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90392" y="32979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32340" y="552895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87232" y="5657180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84740" y="126789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308304" y="545360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91088" y="2765436"/>
            <a:ext cx="1944216" cy="1296144"/>
          </a:xfrm>
          <a:prstGeom prst="rect">
            <a:avLst/>
          </a:prstGeom>
          <a:noFill/>
          <a:ln>
            <a:solidFill>
              <a:srgbClr val="FFFF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42520" y="593004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18484" y="608244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60704" y="98034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94448" y="49786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44592" y="342888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91088" y="3429000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591088" y="278092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239160" y="278092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67744" y="310496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87232" y="341350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87232" y="278092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622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923928" y="384988"/>
            <a:ext cx="4896544" cy="6056944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 ve tvaru obdélníku je vydlážděná čtvercovými obklady. 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Spočítej kolik jich tam je.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Právě jsi vypočítal obsah tohoto obdélníku.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by jsi mohl použít příklad.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64408" y="305132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59868" y="369964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00152" y="3689300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00152" y="305132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56012" y="305157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56012" y="371259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07940" y="433737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59868" y="4347716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56012" y="433737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106192" y="1215468"/>
            <a:ext cx="2195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. 4 = 12</a:t>
            </a:r>
            <a:endParaRPr lang="cs-CZ" sz="32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48224" y="2410544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07940" y="2403252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52080" y="2401168"/>
            <a:ext cx="648072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64408" y="2410544"/>
            <a:ext cx="1939676" cy="2585244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04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611560" y="2492896"/>
            <a:ext cx="5040560" cy="3517488"/>
          </a:xfrm>
        </p:spPr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Vynásobíme mezi sebou délky dvou jeho sousedních stran.</a:t>
            </a:r>
          </a:p>
          <a:p>
            <a:pPr marL="397764" indent="-342900">
              <a:buFont typeface="Wingdings" pitchFamily="2" charset="2"/>
              <a:buChar char="Ø"/>
            </a:pPr>
            <a:endParaRPr lang="cs-CZ" sz="3200" b="1" dirty="0">
              <a:solidFill>
                <a:srgbClr val="FFFF2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97764" indent="-342900">
              <a:buFont typeface="Wingdings" pitchFamily="2" charset="2"/>
              <a:buChar char="Ø"/>
            </a:pPr>
            <a:r>
              <a:rPr lang="cs-CZ" sz="5400" b="1" dirty="0" smtClean="0">
                <a:solidFill>
                  <a:srgbClr val="FFFF2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b</a:t>
            </a:r>
            <a:endParaRPr lang="cs-CZ" sz="5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476776"/>
          </a:xfrm>
        </p:spPr>
        <p:txBody>
          <a:bodyPr/>
          <a:lstStyle/>
          <a:p>
            <a:pPr algn="ctr"/>
            <a:r>
              <a:rPr lang="cs-CZ" sz="8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VZOREC</a:t>
            </a:r>
            <a:endParaRPr lang="cs-CZ" sz="80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56176" y="2492896"/>
            <a:ext cx="1800200" cy="31683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563721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376" y="3492297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67000" y="4613448"/>
            <a:ext cx="2736304" cy="10081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31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499992" y="2204864"/>
            <a:ext cx="4320480" cy="4320480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4         b = 15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</a:t>
            </a:r>
            <a:r>
              <a:rPr lang="cs-CZ" sz="3200" b="1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b="1" dirty="0" smtClean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4 . 15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60 cm </a:t>
            </a:r>
          </a:p>
          <a:p>
            <a:pPr marL="512064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obdélníku je </a:t>
            </a:r>
          </a:p>
          <a:p>
            <a:r>
              <a:rPr lang="cs-CZ" sz="3200" b="1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60 cm .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12064"/>
            <a:ext cx="8496944" cy="1332760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obsah obdélníku podle obrázku. Popiš jak budeš postupovat.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2484" y="2654548"/>
            <a:ext cx="2016224" cy="3312368"/>
          </a:xfrm>
          <a:prstGeom prst="rect">
            <a:avLst/>
          </a:prstGeom>
          <a:solidFill>
            <a:schemeClr val="tx1">
              <a:lumMod val="25000"/>
              <a:lumOff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42504" y="596691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4cm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63788" y="404912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= 15cm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02288" y="371703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98232" y="486916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449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399098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</a:t>
            </a:r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502120"/>
              </p:ext>
            </p:extLst>
          </p:nvPr>
        </p:nvGraphicFramePr>
        <p:xfrm>
          <a:off x="611560" y="1844826"/>
          <a:ext cx="8136903" cy="43204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2301"/>
                <a:gridCol w="2712301"/>
                <a:gridCol w="2712301"/>
              </a:tblGrid>
              <a:tr h="617211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strana a (cm)</a:t>
                      </a:r>
                      <a:endParaRPr lang="cs-CZ" sz="3200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strana</a:t>
                      </a:r>
                      <a:r>
                        <a:rPr lang="cs-CZ" sz="3200" b="1" baseline="0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b (cm)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obsah (cm )</a:t>
                      </a:r>
                      <a:endParaRPr lang="cs-CZ" sz="3200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54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48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77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65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721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37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>
                              <a:lumMod val="90000"/>
                              <a:lumOff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74</a:t>
                      </a:r>
                      <a:endParaRPr lang="cs-CZ" sz="3200" b="1" dirty="0">
                        <a:solidFill>
                          <a:schemeClr val="tx1">
                            <a:lumMod val="90000"/>
                            <a:lumOff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668344" y="164955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b="1" dirty="0">
              <a:solidFill>
                <a:schemeClr val="tx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7015928" y="2420144"/>
            <a:ext cx="720080" cy="648072"/>
          </a:xfrm>
          <a:prstGeom prst="star7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7035400" y="3063652"/>
            <a:ext cx="720080" cy="648072"/>
          </a:xfrm>
          <a:prstGeom prst="star7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7042172" y="3634308"/>
            <a:ext cx="720080" cy="648072"/>
          </a:xfrm>
          <a:prstGeom prst="star7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7037088" y="4243040"/>
            <a:ext cx="720080" cy="648072"/>
          </a:xfrm>
          <a:prstGeom prst="star7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7042172" y="4874964"/>
            <a:ext cx="720080" cy="648072"/>
          </a:xfrm>
          <a:prstGeom prst="star7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7037088" y="5523036"/>
            <a:ext cx="720080" cy="648072"/>
          </a:xfrm>
          <a:prstGeom prst="star7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8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2051720" y="2852936"/>
            <a:ext cx="5718048" cy="2232248"/>
          </a:xfrm>
        </p:spPr>
        <p:txBody>
          <a:bodyPr>
            <a:normAutofit/>
          </a:bodyPr>
          <a:lstStyle/>
          <a:p>
            <a:pPr marL="397764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2400" b="1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548784"/>
          </a:xfrm>
        </p:spPr>
        <p:txBody>
          <a:bodyPr/>
          <a:lstStyle/>
          <a:p>
            <a:pPr algn="ctr"/>
            <a:r>
              <a:rPr lang="cs-CZ" sz="6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1637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2">
      <a:dk1>
        <a:sysClr val="windowText" lastClr="000000"/>
      </a:dk1>
      <a:lt1>
        <a:srgbClr val="3A2E00"/>
      </a:lt1>
      <a:dk2>
        <a:srgbClr val="EABB00"/>
      </a:dk2>
      <a:lt2>
        <a:srgbClr val="AF6F09"/>
      </a:lt2>
      <a:accent1>
        <a:srgbClr val="983DB1"/>
      </a:accent1>
      <a:accent2>
        <a:srgbClr val="FFDE61"/>
      </a:accent2>
      <a:accent3>
        <a:srgbClr val="CC0053"/>
      </a:accent3>
      <a:accent4>
        <a:srgbClr val="EA950D"/>
      </a:accent4>
      <a:accent5>
        <a:srgbClr val="660029"/>
      </a:accent5>
      <a:accent6>
        <a:srgbClr val="AF8C00"/>
      </a:accent6>
      <a:hlink>
        <a:srgbClr val="755D00"/>
      </a:hlink>
      <a:folHlink>
        <a:srgbClr val="AF6F09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80</TotalTime>
  <Words>298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Prezentace aplikace PowerPoint</vt:lpstr>
      <vt:lpstr>ANOTACE</vt:lpstr>
      <vt:lpstr>OBSAH OBDÉLNÍKU</vt:lpstr>
      <vt:lpstr>OBSAH</vt:lpstr>
      <vt:lpstr>Prezentace aplikace PowerPoint</vt:lpstr>
      <vt:lpstr>Prezentace aplikace PowerPoint</vt:lpstr>
      <vt:lpstr>Prezentace aplikace PowerPoint</vt:lpstr>
      <vt:lpstr>VZOREC</vt:lpstr>
      <vt:lpstr>ÚKOL: Vypočítej obsah obdélníku podle obrázku. Popiš jak budeš postupovat.</vt:lpstr>
      <vt:lpstr>ÚKOL: Doplň tabulku.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MP</dc:creator>
  <cp:lastModifiedBy>MP</cp:lastModifiedBy>
  <cp:revision>10</cp:revision>
  <dcterms:created xsi:type="dcterms:W3CDTF">2012-04-21T12:49:39Z</dcterms:created>
  <dcterms:modified xsi:type="dcterms:W3CDTF">2012-05-05T16:34:48Z</dcterms:modified>
</cp:coreProperties>
</file>