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79" r:id="rId3"/>
    <p:sldId id="295" r:id="rId4"/>
    <p:sldId id="288" r:id="rId5"/>
    <p:sldId id="289" r:id="rId6"/>
    <p:sldId id="290" r:id="rId7"/>
    <p:sldId id="291" r:id="rId8"/>
    <p:sldId id="292" r:id="rId9"/>
    <p:sldId id="293" r:id="rId10"/>
    <p:sldId id="28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EA22"/>
    <a:srgbClr val="FBCB43"/>
    <a:srgbClr val="F7DC15"/>
    <a:srgbClr val="FA8504"/>
    <a:srgbClr val="F9F9A5"/>
    <a:srgbClr val="1EFF0D"/>
    <a:srgbClr val="72C24A"/>
    <a:srgbClr val="F96513"/>
    <a:srgbClr val="11CEFB"/>
    <a:srgbClr val="FDE5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VY_32_INOVACE_665_PŘÍTOMNÝ_PROSTÝ_ČAS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 PŘÍTOMNÝ PROSTÝ ČAS 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0267FB-073E-4CA0-BDED-22AC502E6A33}" type="presOf" srcId="{D8197B8C-B260-4A16-BDF4-0947B075E274}" destId="{25B08C86-7E15-44DC-BE7F-FFB55DD49D12}" srcOrd="0" destOrd="0" presId="urn:microsoft.com/office/officeart/2005/8/layout/target3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1774826D-A204-4CE3-8FC7-3A42B0F74748}" type="presOf" srcId="{B651F6E3-6281-48DB-9319-2AEAFDAE7572}" destId="{6BB5E863-4638-4E1D-BFDE-399D028AC4ED}" srcOrd="1" destOrd="0" presId="urn:microsoft.com/office/officeart/2005/8/layout/target3"/>
    <dgm:cxn modelId="{34F48D99-5880-412E-94FA-0ED6F60AA52C}" type="presOf" srcId="{23DE21E6-671D-41EF-A4B8-4CB61DD21CB9}" destId="{D765D62F-75B8-4F0E-BC22-04FC3BAECA31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DC4A884-B43A-428A-9EEA-388E331B0ADB}" type="presOf" srcId="{757F3AB3-0718-4624-B441-E567A8F0AB56}" destId="{333A1088-737F-45CB-B68E-254E46348037}" srcOrd="0" destOrd="0" presId="urn:microsoft.com/office/officeart/2005/8/layout/target3"/>
    <dgm:cxn modelId="{BBD062E4-9705-4135-AD6F-561D1F1914FC}" type="presOf" srcId="{D1B46980-6531-4606-95E6-44980827E919}" destId="{6140AFEC-043D-4C43-A2F9-D0F5331DF3A3}" srcOrd="0" destOrd="0" presId="urn:microsoft.com/office/officeart/2005/8/layout/target3"/>
    <dgm:cxn modelId="{9C774597-BD3C-4614-BA52-A9B65D8EB36A}" type="presOf" srcId="{B651F6E3-6281-48DB-9319-2AEAFDAE7572}" destId="{619D679B-A015-4ECF-8348-D1034C574F40}" srcOrd="0" destOrd="0" presId="urn:microsoft.com/office/officeart/2005/8/layout/target3"/>
    <dgm:cxn modelId="{56C242BD-63C4-4D99-A3C1-159459847355}" type="presOf" srcId="{23DE21E6-671D-41EF-A4B8-4CB61DD21CB9}" destId="{20EFD393-BD0F-4866-BD5F-B29A45D964CD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3795EAC-CC6A-42A4-8966-90257F7E5F6A}" type="presOf" srcId="{D8197B8C-B260-4A16-BDF4-0947B075E274}" destId="{5A5FFA88-C948-4069-8E93-59FA12366E83}" srcOrd="1" destOrd="0" presId="urn:microsoft.com/office/officeart/2005/8/layout/target3"/>
    <dgm:cxn modelId="{FB4772AD-E0DA-42BE-88CA-A74DF8EAD804}" type="presOf" srcId="{D1D4F407-5343-4D3F-B5B9-D407B03CAEB4}" destId="{D005CE8C-CC26-4C3E-AC11-E15060ECD759}" srcOrd="0" destOrd="0" presId="urn:microsoft.com/office/officeart/2005/8/layout/target3"/>
    <dgm:cxn modelId="{8CF3361E-188B-44AD-A4F0-B435BA8680B5}" type="presOf" srcId="{D1B46980-6531-4606-95E6-44980827E919}" destId="{2BE915AB-18AA-4053-B92C-3BFC9ED204BB}" srcOrd="1" destOrd="0" presId="urn:microsoft.com/office/officeart/2005/8/layout/target3"/>
    <dgm:cxn modelId="{59B7754B-54C8-4E53-AF4E-FBF46C79BBB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A2AFE00-9D4F-4295-AB89-59D03CFF8D51}" type="presParOf" srcId="{333A1088-737F-45CB-B68E-254E46348037}" destId="{F5ABB229-8D3B-4694-996A-96F23CF14429}" srcOrd="0" destOrd="0" presId="urn:microsoft.com/office/officeart/2005/8/layout/target3"/>
    <dgm:cxn modelId="{64CD2DF6-ACDB-4D42-92A7-FE7A9FBA4F92}" type="presParOf" srcId="{333A1088-737F-45CB-B68E-254E46348037}" destId="{F41139FD-01EE-4571-8B17-4FB00FC51163}" srcOrd="1" destOrd="0" presId="urn:microsoft.com/office/officeart/2005/8/layout/target3"/>
    <dgm:cxn modelId="{8905D255-DC41-43F0-BA0C-2224BD1D8BC8}" type="presParOf" srcId="{333A1088-737F-45CB-B68E-254E46348037}" destId="{D005CE8C-CC26-4C3E-AC11-E15060ECD759}" srcOrd="2" destOrd="0" presId="urn:microsoft.com/office/officeart/2005/8/layout/target3"/>
    <dgm:cxn modelId="{C0048F7D-693E-4E02-93CF-403D223A6039}" type="presParOf" srcId="{333A1088-737F-45CB-B68E-254E46348037}" destId="{2C702D82-9B77-49B7-9568-BB8EB47C3372}" srcOrd="3" destOrd="0" presId="urn:microsoft.com/office/officeart/2005/8/layout/target3"/>
    <dgm:cxn modelId="{2583AB23-4576-4E6E-B8B2-9CE58B68F9CC}" type="presParOf" srcId="{333A1088-737F-45CB-B68E-254E46348037}" destId="{A52A0455-90FF-4808-ABD0-F02540D31D5A}" srcOrd="4" destOrd="0" presId="urn:microsoft.com/office/officeart/2005/8/layout/target3"/>
    <dgm:cxn modelId="{3360F20A-95D0-4C57-8C73-03D079C3EF7A}" type="presParOf" srcId="{333A1088-737F-45CB-B68E-254E46348037}" destId="{6140AFEC-043D-4C43-A2F9-D0F5331DF3A3}" srcOrd="5" destOrd="0" presId="urn:microsoft.com/office/officeart/2005/8/layout/target3"/>
    <dgm:cxn modelId="{E0C78CA1-F0C4-477D-9F49-621721D20D69}" type="presParOf" srcId="{333A1088-737F-45CB-B68E-254E46348037}" destId="{9358AC05-5D7D-4327-9F80-1AD486AEA664}" srcOrd="6" destOrd="0" presId="urn:microsoft.com/office/officeart/2005/8/layout/target3"/>
    <dgm:cxn modelId="{E6F74DDB-1FAE-4AB4-B4A0-6A4492F8CBE8}" type="presParOf" srcId="{333A1088-737F-45CB-B68E-254E46348037}" destId="{313FC574-E1CD-4FB4-B054-0B805CE0447D}" srcOrd="7" destOrd="0" presId="urn:microsoft.com/office/officeart/2005/8/layout/target3"/>
    <dgm:cxn modelId="{2ADC438F-45D7-4601-98D2-5550F656B588}" type="presParOf" srcId="{333A1088-737F-45CB-B68E-254E46348037}" destId="{619D679B-A015-4ECF-8348-D1034C574F40}" srcOrd="8" destOrd="0" presId="urn:microsoft.com/office/officeart/2005/8/layout/target3"/>
    <dgm:cxn modelId="{5EB7C403-A101-4FAA-855C-771D0E55BBD2}" type="presParOf" srcId="{333A1088-737F-45CB-B68E-254E46348037}" destId="{322283A8-4A27-4CDA-BAE3-F381106A9174}" srcOrd="9" destOrd="0" presId="urn:microsoft.com/office/officeart/2005/8/layout/target3"/>
    <dgm:cxn modelId="{A3A1FB42-3827-4DB9-8CD2-29C3DF99D216}" type="presParOf" srcId="{333A1088-737F-45CB-B68E-254E46348037}" destId="{FFC9F71D-1B4F-4AD9-A4A6-86ADEFC8AF5C}" srcOrd="10" destOrd="0" presId="urn:microsoft.com/office/officeart/2005/8/layout/target3"/>
    <dgm:cxn modelId="{07C930D7-B6AC-48BA-AC21-03A2338ECB39}" type="presParOf" srcId="{333A1088-737F-45CB-B68E-254E46348037}" destId="{25B08C86-7E15-44DC-BE7F-FFB55DD49D12}" srcOrd="11" destOrd="0" presId="urn:microsoft.com/office/officeart/2005/8/layout/target3"/>
    <dgm:cxn modelId="{B55C0D40-A58B-4FED-B0EB-49A3481B2562}" type="presParOf" srcId="{333A1088-737F-45CB-B68E-254E46348037}" destId="{B802C839-24C6-47E7-BAF8-A79343132CBC}" srcOrd="12" destOrd="0" presId="urn:microsoft.com/office/officeart/2005/8/layout/target3"/>
    <dgm:cxn modelId="{5E13763A-8EE2-491F-9234-6C3AEFF2B25D}" type="presParOf" srcId="{333A1088-737F-45CB-B68E-254E46348037}" destId="{10B0AAF3-16BE-4B9A-A567-5D5A0E0FD953}" srcOrd="13" destOrd="0" presId="urn:microsoft.com/office/officeart/2005/8/layout/target3"/>
    <dgm:cxn modelId="{CF1FF72C-AEE3-4D9C-A921-4872B796C08E}" type="presParOf" srcId="{333A1088-737F-45CB-B68E-254E46348037}" destId="{20EFD393-BD0F-4866-BD5F-B29A45D964CD}" srcOrd="14" destOrd="0" presId="urn:microsoft.com/office/officeart/2005/8/layout/target3"/>
    <dgm:cxn modelId="{E2048668-3821-43E6-93E2-746195784D0B}" type="presParOf" srcId="{333A1088-737F-45CB-B68E-254E46348037}" destId="{AED2198E-93D5-4001-81B4-73124B309672}" srcOrd="15" destOrd="0" presId="urn:microsoft.com/office/officeart/2005/8/layout/target3"/>
    <dgm:cxn modelId="{58F0477E-852E-4125-BC43-8FA55387B1F2}" type="presParOf" srcId="{333A1088-737F-45CB-B68E-254E46348037}" destId="{2BE915AB-18AA-4053-B92C-3BFC9ED204BB}" srcOrd="16" destOrd="0" presId="urn:microsoft.com/office/officeart/2005/8/layout/target3"/>
    <dgm:cxn modelId="{531EEA86-E240-4785-A17F-6F5EBC38E282}" type="presParOf" srcId="{333A1088-737F-45CB-B68E-254E46348037}" destId="{6BB5E863-4638-4E1D-BFDE-399D028AC4ED}" srcOrd="17" destOrd="0" presId="urn:microsoft.com/office/officeart/2005/8/layout/target3"/>
    <dgm:cxn modelId="{7AD744FB-9275-4EF7-8749-3BEC8D238FCE}" type="presParOf" srcId="{333A1088-737F-45CB-B68E-254E46348037}" destId="{5A5FFA88-C948-4069-8E93-59FA12366E83}" srcOrd="18" destOrd="0" presId="urn:microsoft.com/office/officeart/2005/8/layout/target3"/>
    <dgm:cxn modelId="{024E7AA1-7C43-4CBC-A970-BD09314CAA52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VY_32_INOVACE_665_PŘÍTOMNÝ_PROSTÝ_ČAS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PŘÍTOMNÝ PROSTÝ ČAS 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53AAFE-08A9-40F1-956E-6465A6C6FC84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C96F9-EFEF-469F-A8C4-92A1168D74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228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3486753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258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cs-CZ" sz="2400" dirty="0" smtClean="0"/>
              <a:t>Materiál je určen pro práci žáků ZŠ 1. stupeň (5. třída) v předmětu anglický jazyk. Prezentace je určena k vysvětlení a procvičení gramatiky u přítomného prostého času.</a:t>
            </a:r>
          </a:p>
          <a:p>
            <a:pPr marL="0" indent="0" algn="just">
              <a:buFont typeface="Arial" pitchFamily="34" charset="0"/>
              <a:buNone/>
            </a:pPr>
            <a:r>
              <a:rPr lang="cs-CZ" sz="2400" dirty="0" smtClean="0"/>
              <a:t>Přechod snímků je též nastaven ručně při kliknutí myší, aby mohl učitel dostatečně žákům učivo vysvětlit .</a:t>
            </a:r>
          </a:p>
          <a:p>
            <a:pPr marL="0" indent="0" algn="just">
              <a:buFont typeface="Arial" pitchFamily="34" charset="0"/>
              <a:buNone/>
            </a:pPr>
            <a:r>
              <a:rPr lang="cs-CZ" sz="2400" dirty="0" smtClean="0"/>
              <a:t>U snímku č. 9 žáci přeloží  věty, vloží je do záporu a otázky, poté je řešení úkolu postupně  odkrýváno kliknutím.</a:t>
            </a:r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08057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8. </a:t>
            </a:r>
            <a:r>
              <a:rPr lang="cs-CZ" smtClean="0"/>
              <a:t>1. </a:t>
            </a:r>
            <a:r>
              <a:rPr lang="cs-CZ" dirty="0" smtClean="0"/>
              <a:t>2012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 </a:t>
            </a:r>
            <a:r>
              <a:rPr lang="cs-CZ" dirty="0" err="1" smtClean="0"/>
              <a:t>pronouns</a:t>
            </a:r>
            <a:r>
              <a:rPr lang="cs-CZ" dirty="0" smtClean="0"/>
              <a:t>, a </a:t>
            </a:r>
            <a:r>
              <a:rPr lang="cs-CZ" dirty="0" err="1" smtClean="0"/>
              <a:t>book</a:t>
            </a:r>
            <a:r>
              <a:rPr lang="cs-CZ" dirty="0" smtClean="0"/>
              <a:t>, a </a:t>
            </a:r>
            <a:r>
              <a:rPr lang="cs-CZ" dirty="0" err="1" smtClean="0"/>
              <a:t>letter</a:t>
            </a:r>
            <a:r>
              <a:rPr lang="cs-CZ" dirty="0" smtClean="0"/>
              <a:t>, on </a:t>
            </a:r>
            <a:r>
              <a:rPr lang="cs-CZ" dirty="0" err="1" smtClean="0"/>
              <a:t>Monday</a:t>
            </a:r>
            <a:r>
              <a:rPr lang="cs-CZ" dirty="0" smtClean="0"/>
              <a:t>,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, to </a:t>
            </a:r>
            <a:r>
              <a:rPr lang="cs-CZ" dirty="0" err="1" smtClean="0"/>
              <a:t>get</a:t>
            </a:r>
            <a:r>
              <a:rPr lang="cs-CZ" dirty="0" smtClean="0"/>
              <a:t> up, to go, to </a:t>
            </a:r>
            <a:r>
              <a:rPr lang="cs-CZ" dirty="0" err="1" smtClean="0"/>
              <a:t>watch</a:t>
            </a:r>
            <a:r>
              <a:rPr lang="cs-CZ" dirty="0" smtClean="0"/>
              <a:t>, to do (</a:t>
            </a:r>
            <a:r>
              <a:rPr lang="cs-CZ" dirty="0" err="1" smtClean="0"/>
              <a:t>does</a:t>
            </a:r>
            <a:r>
              <a:rPr lang="cs-CZ" dirty="0" smtClean="0"/>
              <a:t>, </a:t>
            </a:r>
            <a:r>
              <a:rPr lang="cs-CZ" dirty="0" err="1" smtClean="0"/>
              <a:t>don´t</a:t>
            </a:r>
            <a:r>
              <a:rPr lang="cs-CZ" dirty="0" smtClean="0"/>
              <a:t>, </a:t>
            </a:r>
            <a:r>
              <a:rPr lang="cs-CZ" dirty="0" err="1" smtClean="0"/>
              <a:t>doesn´t</a:t>
            </a:r>
            <a:r>
              <a:rPr lang="cs-CZ" dirty="0" smtClean="0"/>
              <a:t>), to </a:t>
            </a:r>
            <a:r>
              <a:rPr lang="cs-CZ" dirty="0" err="1" smtClean="0"/>
              <a:t>read</a:t>
            </a:r>
            <a:r>
              <a:rPr lang="cs-CZ" dirty="0" smtClean="0"/>
              <a:t>, to </a:t>
            </a:r>
            <a:r>
              <a:rPr lang="cs-CZ" dirty="0" err="1" smtClean="0"/>
              <a:t>write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638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553147"/>
          </a:xfrm>
        </p:spPr>
        <p:txBody>
          <a:bodyPr/>
          <a:lstStyle/>
          <a:p>
            <a:r>
              <a:rPr lang="cs-CZ" dirty="0" smtClean="0"/>
              <a:t>Děj se pravidelně v přítomnosti opakuje </a:t>
            </a:r>
            <a:r>
              <a:rPr lang="cs-CZ" sz="1600" dirty="0" smtClean="0"/>
              <a:t>(každý den snídám)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Vyjadřuje platné skutečnosti či trvalý stav </a:t>
            </a:r>
            <a:r>
              <a:rPr lang="cs-CZ" sz="1600" dirty="0" smtClean="0"/>
              <a:t>(Marie ráda čte, Petr bydlí v Londýně)</a:t>
            </a:r>
            <a:r>
              <a:rPr lang="cs-CZ" dirty="0" smtClean="0"/>
              <a:t>.</a:t>
            </a:r>
          </a:p>
          <a:p>
            <a:endParaRPr lang="cs-CZ" sz="1600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93371" y="188640"/>
            <a:ext cx="61572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Present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simple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tense</a:t>
            </a:r>
          </a:p>
        </p:txBody>
      </p:sp>
    </p:spTree>
    <p:extLst>
      <p:ext uri="{BB962C8B-B14F-4D97-AF65-F5344CB8AC3E}">
        <p14:creationId xmlns:p14="http://schemas.microsoft.com/office/powerpoint/2010/main" val="1407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088"/>
              </p:ext>
            </p:extLst>
          </p:nvPr>
        </p:nvGraphicFramePr>
        <p:xfrm>
          <a:off x="683568" y="1954540"/>
          <a:ext cx="5486400" cy="3380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</a:tblGrid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Sloveso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err="1" smtClean="0">
                          <a:solidFill>
                            <a:srgbClr val="FA8504"/>
                          </a:solidFill>
                        </a:rPr>
                        <a:t>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err="1" smtClean="0">
                          <a:solidFill>
                            <a:srgbClr val="FA8504"/>
                          </a:solidFill>
                        </a:rPr>
                        <a:t>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err="1" smtClean="0">
                          <a:solidFill>
                            <a:srgbClr val="FA8504"/>
                          </a:solidFill>
                        </a:rPr>
                        <a:t>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444208" y="223663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3. os. j. č. přidáváme:</a:t>
            </a:r>
            <a:endParaRPr lang="cs-CZ" dirty="0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6516216" y="2605971"/>
            <a:ext cx="2016224" cy="823029"/>
          </a:xfrm>
          <a:prstGeom prst="flowChartPunchedTap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-S (</a:t>
            </a:r>
            <a:r>
              <a:rPr lang="cs-CZ" dirty="0" err="1" smtClean="0"/>
              <a:t>works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364502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infinitivu končící na –o či sykavku přidáváme:</a:t>
            </a:r>
            <a:endParaRPr lang="cs-CZ" dirty="0"/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588224" y="4212287"/>
            <a:ext cx="1944216" cy="864095"/>
          </a:xfrm>
          <a:prstGeom prst="flowChartPunchedTap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-ES (</a:t>
            </a:r>
            <a:r>
              <a:rPr lang="cs-CZ" dirty="0" err="1" smtClean="0"/>
              <a:t>goes</a:t>
            </a:r>
            <a:r>
              <a:rPr lang="cs-CZ" dirty="0" smtClean="0"/>
              <a:t>, </a:t>
            </a:r>
            <a:r>
              <a:rPr lang="cs-CZ" dirty="0" err="1" smtClean="0"/>
              <a:t>watches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00884" y="476672"/>
            <a:ext cx="5142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Klad -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affirmative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uzivatel\Local Settings\Temporary Internet Files\Content.IE5\BSADHU9Z\MC900349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86144">
            <a:off x="170320" y="3122360"/>
            <a:ext cx="457200" cy="113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62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r>
              <a:rPr lang="cs-CZ" sz="2800" dirty="0" smtClean="0"/>
              <a:t>Tvoříme pomocí tvarů </a:t>
            </a:r>
            <a:r>
              <a:rPr lang="cs-CZ" sz="2800" b="1" dirty="0" err="1" smtClean="0"/>
              <a:t>don´t</a:t>
            </a:r>
            <a:r>
              <a:rPr lang="cs-CZ" sz="2800" b="1" dirty="0" smtClean="0"/>
              <a:t> </a:t>
            </a:r>
            <a:r>
              <a:rPr lang="cs-CZ" sz="2800" dirty="0" smtClean="0"/>
              <a:t>/ </a:t>
            </a:r>
            <a:r>
              <a:rPr lang="cs-CZ" sz="2800" b="1" dirty="0" err="1" smtClean="0"/>
              <a:t>doesn´t</a:t>
            </a:r>
            <a:r>
              <a:rPr lang="cs-CZ" sz="2800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67695" y="116632"/>
            <a:ext cx="4821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Zápor - negative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7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16101036"/>
              </p:ext>
            </p:extLst>
          </p:nvPr>
        </p:nvGraphicFramePr>
        <p:xfrm>
          <a:off x="683568" y="1954540"/>
          <a:ext cx="5486400" cy="3380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</a:tblGrid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Zápor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Sloveso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cs-CZ" dirty="0" err="1" smtClean="0">
                          <a:solidFill>
                            <a:srgbClr val="FA8504"/>
                          </a:solidFill>
                        </a:rPr>
                        <a:t>es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n´t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cs-CZ" dirty="0" err="1" smtClean="0">
                          <a:solidFill>
                            <a:srgbClr val="FA8504"/>
                          </a:solidFill>
                        </a:rPr>
                        <a:t>es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n´t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cs-CZ" dirty="0" err="1" smtClean="0">
                          <a:solidFill>
                            <a:srgbClr val="FA8504"/>
                          </a:solidFill>
                        </a:rPr>
                        <a:t>es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n´t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Documents and Settings\uzivatel\Local Settings\Temporary Internet Files\Content.IE5\BSADHU9Z\MC900349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5988">
            <a:off x="151157" y="3110679"/>
            <a:ext cx="457200" cy="103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300192" y="3067639"/>
            <a:ext cx="688824" cy="361361"/>
          </a:xfrm>
          <a:prstGeom prst="rect">
            <a:avLst/>
          </a:prstGeom>
          <a:solidFill>
            <a:srgbClr val="F7DC15"/>
          </a:solidFill>
          <a:ln>
            <a:solidFill>
              <a:srgbClr val="F7DC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068471" y="3067639"/>
            <a:ext cx="792088" cy="361361"/>
          </a:xfrm>
          <a:prstGeom prst="rect">
            <a:avLst/>
          </a:prstGeom>
          <a:solidFill>
            <a:srgbClr val="F7DC15"/>
          </a:solidFill>
          <a:ln>
            <a:solidFill>
              <a:srgbClr val="F7DC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play</a:t>
            </a:r>
            <a:r>
              <a:rPr lang="cs-CZ" dirty="0" err="1" smtClean="0">
                <a:solidFill>
                  <a:srgbClr val="FA8504"/>
                </a:solidFill>
              </a:rPr>
              <a:t>s</a:t>
            </a:r>
            <a:endParaRPr lang="cs-CZ" dirty="0">
              <a:solidFill>
                <a:srgbClr val="FA8504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0192" y="3861048"/>
            <a:ext cx="688824" cy="328359"/>
          </a:xfrm>
          <a:prstGeom prst="rect">
            <a:avLst/>
          </a:prstGeom>
          <a:solidFill>
            <a:srgbClr val="F7DC15"/>
          </a:solidFill>
          <a:ln>
            <a:solidFill>
              <a:srgbClr val="F7DC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068471" y="3861048"/>
            <a:ext cx="936104" cy="328359"/>
          </a:xfrm>
          <a:prstGeom prst="rect">
            <a:avLst/>
          </a:prstGeom>
          <a:solidFill>
            <a:srgbClr val="F7DC15"/>
          </a:solidFill>
          <a:ln>
            <a:solidFill>
              <a:srgbClr val="F7DC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</a:t>
            </a:r>
            <a:r>
              <a:rPr lang="cs-CZ" dirty="0" err="1" smtClean="0">
                <a:solidFill>
                  <a:srgbClr val="FA8504"/>
                </a:solidFill>
              </a:rPr>
              <a:t>es</a:t>
            </a:r>
            <a:r>
              <a:rPr lang="cs-CZ" dirty="0" err="1" smtClean="0"/>
              <a:t>n´t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068236" y="3864532"/>
            <a:ext cx="680228" cy="328359"/>
          </a:xfrm>
          <a:prstGeom prst="rect">
            <a:avLst/>
          </a:prstGeom>
          <a:solidFill>
            <a:srgbClr val="F7DC15"/>
          </a:solidFill>
          <a:ln>
            <a:solidFill>
              <a:srgbClr val="F7DC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02517" y="4653136"/>
            <a:ext cx="1496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-s/es je vždy jednou</a:t>
            </a:r>
            <a:endParaRPr lang="cs-CZ" dirty="0"/>
          </a:p>
        </p:txBody>
      </p:sp>
      <p:pic>
        <p:nvPicPr>
          <p:cNvPr id="2051" name="Picture 3" descr="C:\Documents and Settings\uzivatel\Local Settings\Temporary Internet Files\Content.IE5\BSADHU9Z\MC900349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932" y="4608006"/>
            <a:ext cx="457200" cy="736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89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16080534"/>
              </p:ext>
            </p:extLst>
          </p:nvPr>
        </p:nvGraphicFramePr>
        <p:xfrm>
          <a:off x="2284205" y="2132856"/>
          <a:ext cx="5486400" cy="3380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</a:tblGrid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Sloveso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4945106"/>
              </p:ext>
            </p:extLst>
          </p:nvPr>
        </p:nvGraphicFramePr>
        <p:xfrm>
          <a:off x="395536" y="1822329"/>
          <a:ext cx="1800200" cy="37173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65272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Pomocné sloveso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30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Documents and Settings\uzivatel\Local Settings\Temporary Internet Files\Content.IE5\G1EE34OQ\MM90017831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0425" y="1418093"/>
            <a:ext cx="666750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373405" y="260648"/>
            <a:ext cx="63972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Otázka -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interrogative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920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27118572"/>
              </p:ext>
            </p:extLst>
          </p:nvPr>
        </p:nvGraphicFramePr>
        <p:xfrm>
          <a:off x="1619672" y="1844824"/>
          <a:ext cx="2071771" cy="367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1423699"/>
              </a:tblGrid>
              <a:tr h="6448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Sloveso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8448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get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up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45723808"/>
              </p:ext>
            </p:extLst>
          </p:nvPr>
        </p:nvGraphicFramePr>
        <p:xfrm>
          <a:off x="395536" y="1844823"/>
          <a:ext cx="1224136" cy="36949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64877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Pomocné sloveso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807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Picture 2" descr="C:\Documents and Settings\uzivatel\Local Settings\Temporary Internet Files\Content.IE5\G1EE34OQ\MM90017831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44824"/>
            <a:ext cx="666750" cy="403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600110" y="9636"/>
            <a:ext cx="55438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Odpověď -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Answer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9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2018110"/>
              </p:ext>
            </p:extLst>
          </p:nvPr>
        </p:nvGraphicFramePr>
        <p:xfrm>
          <a:off x="4463843" y="2060848"/>
          <a:ext cx="3816424" cy="3380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8212"/>
                <a:gridCol w="1908212"/>
              </a:tblGrid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YES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I do.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I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do.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he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he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doesn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´t.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doesn´t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9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doesn´t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rgbClr val="F9F9A5"/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do.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do.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5663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Yes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do.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No,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39552" y="126876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Čím se ptám, tím odpovídám (pozor na podmět).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35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Translate</a:t>
            </a:r>
            <a:r>
              <a:rPr lang="cs-CZ" sz="2800" b="1" dirty="0" smtClean="0"/>
              <a:t> these </a:t>
            </a:r>
            <a:r>
              <a:rPr lang="cs-CZ" sz="2800" b="1" dirty="0" err="1" smtClean="0"/>
              <a:t>sentences</a:t>
            </a:r>
            <a:r>
              <a:rPr lang="cs-CZ" sz="2800" b="1" dirty="0" smtClean="0"/>
              <a:t>, make negative and </a:t>
            </a:r>
            <a:r>
              <a:rPr lang="cs-CZ" sz="2800" b="1" dirty="0" err="1" smtClean="0"/>
              <a:t>question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Čteš knihu každý den.</a:t>
            </a:r>
          </a:p>
          <a:p>
            <a:pPr lvl="2"/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mtClean="0"/>
              <a:t>Ona píše </a:t>
            </a:r>
            <a:r>
              <a:rPr lang="cs-CZ" dirty="0" smtClean="0"/>
              <a:t>dopis každé pondělí.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420888"/>
            <a:ext cx="1296144" cy="2880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You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55731" y="2420888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read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99992" y="2420888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2853644"/>
            <a:ext cx="1296144" cy="2880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You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055731" y="2851031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0410" y="2851031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547664" y="3335288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3335288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read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055731" y="3335288"/>
            <a:ext cx="1296144" cy="2880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you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931224" y="3335288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931441" y="2861320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940152" y="2420888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380312" y="3335288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066075" y="5090086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/>
              <a:t>doesn´t</a:t>
            </a:r>
            <a:r>
              <a:rPr lang="cs-CZ" sz="1600" dirty="0" smtClean="0"/>
              <a:t> </a:t>
            </a:r>
            <a:r>
              <a:rPr lang="cs-CZ" sz="1600" dirty="0" err="1" smtClean="0"/>
              <a:t>write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1547664" y="5085184"/>
            <a:ext cx="1296144" cy="2880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987008" y="4582707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99992" y="4582707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letter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048763" y="4582707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writes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547664" y="4581128"/>
            <a:ext cx="1296144" cy="2880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987008" y="5085439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516687" y="5085439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letter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452320" y="5589240"/>
            <a:ext cx="1440160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 </a:t>
            </a:r>
            <a:r>
              <a:rPr lang="cs-CZ" dirty="0" err="1" smtClean="0"/>
              <a:t>Monday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987008" y="5589240"/>
            <a:ext cx="1296144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letter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516687" y="5589240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write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066075" y="5589240"/>
            <a:ext cx="1296144" cy="28803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547664" y="5589240"/>
            <a:ext cx="1296144" cy="288032"/>
          </a:xfrm>
          <a:prstGeom prst="rect">
            <a:avLst/>
          </a:prstGeom>
          <a:solidFill>
            <a:srgbClr val="A3E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59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497</Words>
  <Application>Microsoft Office PowerPoint</Application>
  <PresentationFormat>Předvádění na obrazovce (4:3)</PresentationFormat>
  <Paragraphs>182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Tvoříme pomocí tvarů don´t / doesn´t.</vt:lpstr>
      <vt:lpstr>Prezentace aplikace PowerPoint</vt:lpstr>
      <vt:lpstr>Prezentace aplikace PowerPoint</vt:lpstr>
      <vt:lpstr>Translate these sentences, make negative and question.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58</cp:revision>
  <dcterms:created xsi:type="dcterms:W3CDTF">2011-06-20T10:40:08Z</dcterms:created>
  <dcterms:modified xsi:type="dcterms:W3CDTF">2013-12-10T18:48:14Z</dcterms:modified>
</cp:coreProperties>
</file>