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482CE-28F9-40ED-ACB5-FA48D6AE545F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7C2E2-0588-48B6-BEEA-63DBB78418C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482CE-28F9-40ED-ACB5-FA48D6AE545F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7C2E2-0588-48B6-BEEA-63DBB78418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482CE-28F9-40ED-ACB5-FA48D6AE545F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7C2E2-0588-48B6-BEEA-63DBB78418C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482CE-28F9-40ED-ACB5-FA48D6AE545F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7C2E2-0588-48B6-BEEA-63DBB78418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482CE-28F9-40ED-ACB5-FA48D6AE545F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7C2E2-0588-48B6-BEEA-63DBB78418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482CE-28F9-40ED-ACB5-FA48D6AE545F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D07C2E2-0588-48B6-BEEA-63DBB78418C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482CE-28F9-40ED-ACB5-FA48D6AE545F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7C2E2-0588-48B6-BEEA-63DBB78418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482CE-28F9-40ED-ACB5-FA48D6AE545F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CD07C2E2-0588-48B6-BEEA-63DBB78418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F68482CE-28F9-40ED-ACB5-FA48D6AE545F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7C2E2-0588-48B6-BEEA-63DBB78418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482CE-28F9-40ED-ACB5-FA48D6AE545F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7C2E2-0588-48B6-BEEA-63DBB78418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482CE-28F9-40ED-ACB5-FA48D6AE545F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7C2E2-0588-48B6-BEEA-63DBB78418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68482CE-28F9-40ED-ACB5-FA48D6AE545F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D07C2E2-0588-48B6-BEEA-63DBB78418C7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513384"/>
            <a:ext cx="481205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9978297"/>
              </p:ext>
            </p:extLst>
          </p:nvPr>
        </p:nvGraphicFramePr>
        <p:xfrm>
          <a:off x="1397406" y="3501008"/>
          <a:ext cx="6696743" cy="184678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24658"/>
                <a:gridCol w="5072085"/>
              </a:tblGrid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Mgr.</a:t>
                      </a:r>
                      <a:r>
                        <a:rPr lang="cs-CZ" sz="1100" baseline="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 Petra Pláničková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VY_32_INOVACE_392_GRAFICKÝ</a:t>
                      </a:r>
                      <a:r>
                        <a:rPr lang="cs-CZ" sz="1100" baseline="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 SOUČET ÚSEČEK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8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GRAFICKÉ ZNÁZORNĚNÍ SOUČTU ÚSEČEK, ZÁPIS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696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 2975</a:t>
                      </a:r>
                      <a:endParaRPr lang="cs-CZ" sz="1100" dirty="0" smtClean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06573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426170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5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7467600" cy="4065315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4. tříd jako výkladová v hodině geometrie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získají nové dovednosti.</a:t>
            </a:r>
          </a:p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Graficky znázorní součet úseček a popíší jeho postup.</a:t>
            </a:r>
          </a:p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Dokáží samostatně sestrojit grafický součet úseček</a:t>
            </a:r>
          </a:p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Samostatně provedou zápis grafického součtu úseček.</a:t>
            </a:r>
            <a:endParaRPr lang="cs-CZ" sz="2400" b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62871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5386610"/>
          </a:xfrm>
        </p:spPr>
        <p:txBody>
          <a:bodyPr>
            <a:normAutofit/>
          </a:bodyPr>
          <a:lstStyle/>
          <a:p>
            <a:pPr algn="ctr"/>
            <a:r>
              <a:rPr lang="cs-CZ" sz="80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GRAFICKÝ SOUČET ÚSEČEK</a:t>
            </a:r>
            <a:endParaRPr lang="cs-CZ" sz="80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35728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570186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OBVOD TROJÚHELNÍKU</a:t>
            </a:r>
            <a:endParaRPr lang="cs-CZ" sz="48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147248" cy="439248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Známe již obvod trojúhelníku:</a:t>
            </a:r>
          </a:p>
          <a:p>
            <a:pPr marL="36576" indent="0">
              <a:buNone/>
            </a:pPr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</a:t>
            </a:r>
          </a:p>
          <a:p>
            <a:pPr marL="36576" indent="0">
              <a:buNone/>
            </a:pPr>
            <a:r>
              <a:rPr lang="cs-CZ" sz="3200" b="1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</a:t>
            </a:r>
          </a:p>
          <a:p>
            <a:pPr marL="36576" indent="0">
              <a:buNone/>
            </a:pPr>
            <a:r>
              <a:rPr lang="cs-CZ" sz="3200" b="1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=</a:t>
            </a:r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+ b + c</a:t>
            </a:r>
            <a:endParaRPr lang="cs-CZ" sz="3200" b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Pravoúhlý trojúhelník 3"/>
          <p:cNvSpPr/>
          <p:nvPr/>
        </p:nvSpPr>
        <p:spPr>
          <a:xfrm rot="6813692">
            <a:off x="1536442" y="3556576"/>
            <a:ext cx="1800200" cy="2520280"/>
          </a:xfrm>
          <a:prstGeom prst="rtTriangle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712568" y="3645024"/>
            <a:ext cx="2880320" cy="811651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679565" y="3505763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909564" y="3865803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231493" y="481671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sz="24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03648" y="302627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893344" y="445667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05633" y="515719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4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26505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992888" cy="178621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GRAFICKÉ ZNÁZORNĚNÍ</a:t>
            </a:r>
            <a:endParaRPr lang="cs-CZ" sz="66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Pravoúhlý trojúhelník 5"/>
          <p:cNvSpPr/>
          <p:nvPr/>
        </p:nvSpPr>
        <p:spPr>
          <a:xfrm rot="6714800">
            <a:off x="1116056" y="2161882"/>
            <a:ext cx="1726695" cy="2409372"/>
          </a:xfrm>
          <a:prstGeom prst="rtTriangle">
            <a:avLst/>
          </a:prstGeom>
          <a:solidFill>
            <a:srgbClr val="92D050"/>
          </a:solidFill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763379" y="342900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sz="24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7993" y="2450505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104245" y="198884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4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91648" y="4851834"/>
            <a:ext cx="2943462" cy="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91648" y="4725144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222162" y="4836355"/>
            <a:ext cx="2595334" cy="7839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>
            <a:off x="5817496" y="4840274"/>
            <a:ext cx="2088231" cy="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Oblouk 41"/>
          <p:cNvSpPr/>
          <p:nvPr/>
        </p:nvSpPr>
        <p:spPr>
          <a:xfrm rot="2147076">
            <a:off x="2333218" y="4421835"/>
            <a:ext cx="938037" cy="894651"/>
          </a:xfrm>
          <a:prstGeom prst="arc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louk 42"/>
          <p:cNvSpPr/>
          <p:nvPr/>
        </p:nvSpPr>
        <p:spPr>
          <a:xfrm rot="2147076">
            <a:off x="4908880" y="4426295"/>
            <a:ext cx="938037" cy="894651"/>
          </a:xfrm>
          <a:prstGeom prst="arc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louk 43"/>
          <p:cNvSpPr/>
          <p:nvPr/>
        </p:nvSpPr>
        <p:spPr>
          <a:xfrm rot="2147076">
            <a:off x="6990165" y="4404508"/>
            <a:ext cx="938037" cy="894651"/>
          </a:xfrm>
          <a:prstGeom prst="arc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067944" y="3167390"/>
            <a:ext cx="46191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IABI + IBCI + ICAI = IOPI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504" y="5062544"/>
            <a:ext cx="4736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endParaRPr lang="cs-CZ" sz="24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627624" y="5179703"/>
            <a:ext cx="4736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930041" y="1652442"/>
            <a:ext cx="4736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3419255" y="2834537"/>
            <a:ext cx="4736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302748" y="3708768"/>
            <a:ext cx="4736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845388" y="2327395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ZÁPIS:</a:t>
            </a:r>
            <a:endParaRPr lang="cs-CZ" sz="32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2" name="Přímá spojnice 11"/>
          <p:cNvCxnSpPr>
            <a:stCxn id="6" idx="4"/>
          </p:cNvCxnSpPr>
          <p:nvPr/>
        </p:nvCxnSpPr>
        <p:spPr>
          <a:xfrm flipV="1">
            <a:off x="539552" y="3708768"/>
            <a:ext cx="41559" cy="917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345962" y="3385602"/>
            <a:ext cx="4515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</a:t>
            </a:r>
            <a:endParaRPr lang="cs-CZ" sz="3600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952117" y="1786414"/>
            <a:ext cx="4515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</a:t>
            </a:r>
            <a:endParaRPr lang="cs-CZ" sz="3600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179247" y="2681337"/>
            <a:ext cx="4515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</a:t>
            </a:r>
            <a:endParaRPr lang="cs-CZ" sz="3600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28" name="Přímá spojnice 27"/>
          <p:cNvCxnSpPr/>
          <p:nvPr/>
        </p:nvCxnSpPr>
        <p:spPr>
          <a:xfrm flipV="1">
            <a:off x="107504" y="4836355"/>
            <a:ext cx="8656104" cy="254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2575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8" grpId="0"/>
      <p:bldP spid="9" grpId="0"/>
      <p:bldP spid="42" grpId="0" animBg="1"/>
      <p:bldP spid="43" grpId="0" animBg="1"/>
      <p:bldP spid="44" grpId="0" animBg="1"/>
      <p:bldP spid="3" grpId="0"/>
      <p:bldP spid="4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354162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SOUČET ÚSEČEK</a:t>
            </a:r>
            <a:endParaRPr lang="cs-CZ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899592" y="2564904"/>
            <a:ext cx="2448272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971600" y="2420888"/>
            <a:ext cx="0" cy="288032"/>
          </a:xfrm>
          <a:prstGeom prst="line">
            <a:avLst/>
          </a:prstGeom>
          <a:ln>
            <a:solidFill>
              <a:schemeClr val="accent1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203848" y="2420888"/>
            <a:ext cx="0" cy="288032"/>
          </a:xfrm>
          <a:prstGeom prst="line">
            <a:avLst/>
          </a:prstGeom>
          <a:ln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755576" y="273531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4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080581" y="4618285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endParaRPr lang="cs-CZ" sz="24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444208" y="238488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220072" y="2384883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987824" y="273531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24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5364088" y="2233712"/>
            <a:ext cx="1440160" cy="0"/>
          </a:xfrm>
          <a:prstGeom prst="line">
            <a:avLst/>
          </a:prstGeom>
          <a:ln w="38100"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5436096" y="2024844"/>
            <a:ext cx="0" cy="360040"/>
          </a:xfrm>
          <a:prstGeom prst="line">
            <a:avLst/>
          </a:prstGeom>
          <a:ln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6660232" y="2060848"/>
            <a:ext cx="0" cy="360040"/>
          </a:xfrm>
          <a:prstGeom prst="line">
            <a:avLst/>
          </a:prstGeom>
          <a:ln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187624" y="4365104"/>
            <a:ext cx="64807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1290081" y="4149080"/>
            <a:ext cx="0" cy="360040"/>
          </a:xfrm>
          <a:prstGeom prst="line">
            <a:avLst/>
          </a:prstGeom>
          <a:ln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1290081" y="4365104"/>
            <a:ext cx="2232248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Oblouk 33"/>
          <p:cNvSpPr/>
          <p:nvPr/>
        </p:nvSpPr>
        <p:spPr>
          <a:xfrm rot="2018491">
            <a:off x="2493397" y="3872399"/>
            <a:ext cx="1038645" cy="1003917"/>
          </a:xfrm>
          <a:prstGeom prst="arc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" name="Přímá spojnice 35"/>
          <p:cNvCxnSpPr/>
          <p:nvPr/>
        </p:nvCxnSpPr>
        <p:spPr>
          <a:xfrm>
            <a:off x="3534048" y="4374357"/>
            <a:ext cx="1152128" cy="0"/>
          </a:xfrm>
          <a:prstGeom prst="line">
            <a:avLst/>
          </a:prstGeom>
          <a:ln w="38100"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Oblouk 36"/>
          <p:cNvSpPr/>
          <p:nvPr/>
        </p:nvSpPr>
        <p:spPr>
          <a:xfrm rot="2018491">
            <a:off x="3683110" y="3872399"/>
            <a:ext cx="1038645" cy="1003917"/>
          </a:xfrm>
          <a:prstGeom prst="arc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4499992" y="461828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7524328" y="436510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endParaRPr lang="cs-CZ" sz="24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869876" y="5013176"/>
            <a:ext cx="7632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Úsečka MP je grafickým součtem úseček AB a CD. 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IABI + ICDI = IMPI</a:t>
            </a:r>
            <a:endParaRPr lang="cs-CZ" sz="3200" b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43586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34" grpId="0" animBg="1"/>
      <p:bldP spid="37" grpId="0" animBg="1"/>
      <p:bldP spid="38" grpId="0"/>
      <p:bldP spid="4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859216" cy="207424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 </a:t>
            </a:r>
            <a:r>
              <a:rPr lang="cs-CZ" sz="32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narýsuj úsečku KL a úsečku RS. Sestroj jejich grafický součet, popiš postup. </a:t>
            </a:r>
            <a:endParaRPr lang="cs-CZ" sz="32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043608" y="3140968"/>
            <a:ext cx="2880320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187624" y="2996952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779912" y="2996952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639940" y="2756189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endParaRPr lang="cs-CZ" sz="24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71600" y="330374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endParaRPr lang="cs-CZ" sz="24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76256" y="2794289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sz="24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601616" y="3309961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endParaRPr lang="cs-CZ" sz="24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4644008" y="2615715"/>
            <a:ext cx="2664296" cy="0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855964" y="2438889"/>
            <a:ext cx="0" cy="3536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7092280" y="2438889"/>
            <a:ext cx="0" cy="3536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51520" y="4653136"/>
            <a:ext cx="84249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5022473" y="492722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179512" y="492722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8186712" y="468329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endParaRPr lang="cs-CZ" sz="24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27" name="Přímá spojnice 26"/>
          <p:cNvCxnSpPr/>
          <p:nvPr/>
        </p:nvCxnSpPr>
        <p:spPr>
          <a:xfrm>
            <a:off x="395536" y="4437112"/>
            <a:ext cx="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95536" y="4619848"/>
            <a:ext cx="2592288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Oblouk 29"/>
          <p:cNvSpPr/>
          <p:nvPr/>
        </p:nvSpPr>
        <p:spPr>
          <a:xfrm rot="2018491">
            <a:off x="4224769" y="4151179"/>
            <a:ext cx="1038645" cy="1003917"/>
          </a:xfrm>
          <a:prstGeom prst="arc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louk 30"/>
          <p:cNvSpPr/>
          <p:nvPr/>
        </p:nvSpPr>
        <p:spPr>
          <a:xfrm rot="2018491">
            <a:off x="1964446" y="4181331"/>
            <a:ext cx="1038645" cy="1003917"/>
          </a:xfrm>
          <a:prstGeom prst="arc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" name="Přímá spojnice 32"/>
          <p:cNvCxnSpPr/>
          <p:nvPr/>
        </p:nvCxnSpPr>
        <p:spPr>
          <a:xfrm>
            <a:off x="3008288" y="4617132"/>
            <a:ext cx="2236316" cy="0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1691679" y="5517232"/>
            <a:ext cx="37628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IKLI + IRSI = ITUI</a:t>
            </a:r>
            <a:endParaRPr lang="cs-CZ" sz="28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53443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23" grpId="0"/>
      <p:bldP spid="24" grpId="0"/>
      <p:bldP spid="25" grpId="0"/>
      <p:bldP spid="30" grpId="0" animBg="1"/>
      <p:bldP spid="31" grpId="0" animBg="1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786210"/>
          </a:xfrm>
        </p:spPr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Narýsuj trojúhelník DEF. Sestroj grafický </a:t>
            </a:r>
            <a:r>
              <a:rPr lang="cs-CZ" sz="3200" b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součet úseček.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949752" y="1336412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205092" y="3114029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716016" y="3084470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endParaRPr lang="cs-CZ" sz="3200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32040" y="2821641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</a:t>
            </a:r>
            <a:endParaRPr lang="cs-CZ" sz="3200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948264" y="1628800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</a:t>
            </a:r>
            <a:endParaRPr lang="cs-CZ" sz="3200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991152" y="2819692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</a:t>
            </a:r>
            <a:endParaRPr lang="cs-CZ" sz="3200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V="1">
            <a:off x="5148064" y="3106767"/>
            <a:ext cx="3059112" cy="5312"/>
          </a:xfrm>
          <a:prstGeom prst="line">
            <a:avLst/>
          </a:prstGeom>
          <a:ln w="38100">
            <a:solidFill>
              <a:schemeClr val="bg1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 flipV="1">
            <a:off x="7164288" y="1921187"/>
            <a:ext cx="1042888" cy="1190892"/>
          </a:xfrm>
          <a:prstGeom prst="line">
            <a:avLst/>
          </a:prstGeom>
          <a:ln w="38100">
            <a:solidFill>
              <a:schemeClr val="bg1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5148064" y="1921187"/>
            <a:ext cx="2016224" cy="1185579"/>
          </a:xfrm>
          <a:prstGeom prst="line">
            <a:avLst/>
          </a:prstGeom>
          <a:ln w="38100">
            <a:solidFill>
              <a:schemeClr val="bg1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395536" y="5013176"/>
            <a:ext cx="8241604" cy="144016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7191424" y="5085184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349424" y="5301208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8388424" y="4864804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</a:p>
        </p:txBody>
      </p:sp>
      <p:cxnSp>
        <p:nvCxnSpPr>
          <p:cNvPr id="27" name="Přímá spojnice 26"/>
          <p:cNvCxnSpPr/>
          <p:nvPr/>
        </p:nvCxnSpPr>
        <p:spPr>
          <a:xfrm>
            <a:off x="565448" y="5013176"/>
            <a:ext cx="0" cy="288032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blouk 27"/>
          <p:cNvSpPr/>
          <p:nvPr/>
        </p:nvSpPr>
        <p:spPr>
          <a:xfrm rot="1510373">
            <a:off x="2907031" y="4780530"/>
            <a:ext cx="648072" cy="1041356"/>
          </a:xfrm>
          <a:prstGeom prst="arc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louk 28"/>
          <p:cNvSpPr/>
          <p:nvPr/>
        </p:nvSpPr>
        <p:spPr>
          <a:xfrm rot="1510373">
            <a:off x="4525320" y="4780531"/>
            <a:ext cx="648072" cy="1041356"/>
          </a:xfrm>
          <a:prstGeom prst="arc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louk 29"/>
          <p:cNvSpPr/>
          <p:nvPr/>
        </p:nvSpPr>
        <p:spPr>
          <a:xfrm rot="1510373">
            <a:off x="6543031" y="4756248"/>
            <a:ext cx="648072" cy="1041356"/>
          </a:xfrm>
          <a:prstGeom prst="arc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781472" y="3646199"/>
            <a:ext cx="37348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IDEI + IEFI + IFDI = IGHI</a:t>
            </a:r>
            <a:endParaRPr lang="cs-CZ" sz="2400" b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21981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23" grpId="0"/>
      <p:bldP spid="24" grpId="0"/>
      <p:bldP spid="25" grpId="0"/>
      <p:bldP spid="28" grpId="0" animBg="1"/>
      <p:bldP spid="29" grpId="0" animBg="1"/>
      <p:bldP spid="30" grpId="0" animBg="1"/>
      <p:bldP spid="3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tvorba</a:t>
            </a:r>
            <a:endParaRPr lang="cs-CZ" b="1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86572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Vlastní 37">
      <a:dk1>
        <a:srgbClr val="FEE5A6"/>
      </a:dk1>
      <a:lt1>
        <a:sysClr val="window" lastClr="FFFFFF"/>
      </a:lt1>
      <a:dk2>
        <a:srgbClr val="FDDEC7"/>
      </a:dk2>
      <a:lt2>
        <a:srgbClr val="E7DEC9"/>
      </a:lt2>
      <a:accent1>
        <a:srgbClr val="FCCEAC"/>
      </a:accent1>
      <a:accent2>
        <a:srgbClr val="F2DF97"/>
      </a:accent2>
      <a:accent3>
        <a:srgbClr val="FAAE75"/>
      </a:accent3>
      <a:accent4>
        <a:srgbClr val="D1E8C1"/>
      </a:accent4>
      <a:accent5>
        <a:srgbClr val="FED46B"/>
      </a:accent5>
      <a:accent6>
        <a:srgbClr val="FED46B"/>
      </a:accent6>
      <a:hlink>
        <a:srgbClr val="8DC765"/>
      </a:hlink>
      <a:folHlink>
        <a:srgbClr val="FAAE75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157</TotalTime>
  <Words>201</Words>
  <Application>Microsoft Office PowerPoint</Application>
  <PresentationFormat>Předvádění na obrazovce (4:3)</PresentationFormat>
  <Paragraphs>74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Technický</vt:lpstr>
      <vt:lpstr>Prezentace aplikace PowerPoint</vt:lpstr>
      <vt:lpstr>ANOTACE</vt:lpstr>
      <vt:lpstr>GRAFICKÝ SOUČET ÚSEČEK</vt:lpstr>
      <vt:lpstr>OBVOD TROJÚHELNÍKU</vt:lpstr>
      <vt:lpstr>GRAFICKÉ ZNÁZORNĚNÍ</vt:lpstr>
      <vt:lpstr>SOUČET ÚSEČEK</vt:lpstr>
      <vt:lpstr>ÚKOL: narýsuj úsečku KL a úsečku RS. Sestroj jejich grafický součet, popiš postup. </vt:lpstr>
      <vt:lpstr>ÚKOL: Narýsuj trojúhelník DEF. Sestroj grafický součet úseček.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MP</cp:lastModifiedBy>
  <cp:revision>15</cp:revision>
  <dcterms:created xsi:type="dcterms:W3CDTF">2012-05-05T17:02:18Z</dcterms:created>
  <dcterms:modified xsi:type="dcterms:W3CDTF">2012-06-11T13:51:53Z</dcterms:modified>
</cp:coreProperties>
</file>