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56" r:id="rId5"/>
    <p:sldId id="267" r:id="rId6"/>
    <p:sldId id="268" r:id="rId7"/>
    <p:sldId id="263" r:id="rId8"/>
    <p:sldId id="265" r:id="rId9"/>
    <p:sldId id="261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40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8838-EB38-425D-953F-82079811F58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AB2BD-3530-4176-B160-90A3C7E18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8838-EB38-425D-953F-82079811F58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AB2BD-3530-4176-B160-90A3C7E18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8838-EB38-425D-953F-82079811F58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AB2BD-3530-4176-B160-90A3C7E18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8838-EB38-425D-953F-82079811F58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AB2BD-3530-4176-B160-90A3C7E18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8838-EB38-425D-953F-82079811F58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AB2BD-3530-4176-B160-90A3C7E18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8838-EB38-425D-953F-82079811F58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A3AB2BD-3530-4176-B160-90A3C7E18E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8838-EB38-425D-953F-82079811F58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AB2BD-3530-4176-B160-90A3C7E18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8838-EB38-425D-953F-82079811F58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8A3AB2BD-3530-4176-B160-90A3C7E18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4C5F8838-EB38-425D-953F-82079811F58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AB2BD-3530-4176-B160-90A3C7E18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8838-EB38-425D-953F-82079811F58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AB2BD-3530-4176-B160-90A3C7E18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8838-EB38-425D-953F-82079811F58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AB2BD-3530-4176-B160-90A3C7E18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4C5F8838-EB38-425D-953F-82079811F58C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A3AB2BD-3530-4176-B160-90A3C7E18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513384"/>
            <a:ext cx="481205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24944903"/>
              </p:ext>
            </p:extLst>
          </p:nvPr>
        </p:nvGraphicFramePr>
        <p:xfrm>
          <a:off x="1397406" y="3501008"/>
          <a:ext cx="6696743" cy="18693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4658"/>
                <a:gridCol w="5072085"/>
              </a:tblGrid>
              <a:tr h="3008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08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Mgr.</a:t>
                      </a:r>
                      <a:r>
                        <a:rPr lang="cs-CZ" sz="1100" baseline="0" dirty="0" smtClea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Petra Pláničková</a:t>
                      </a:r>
                      <a:endParaRPr lang="cs-CZ" sz="1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083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VY_32_INOVACE_393_GRAFICKÝ</a:t>
                      </a:r>
                      <a:r>
                        <a:rPr lang="cs-CZ" sz="1100" baseline="0" smtClea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cs-CZ" sz="1100" baseline="0" dirty="0" smtClea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ROZDÍL ÚSEČEK</a:t>
                      </a:r>
                      <a:endParaRPr lang="cs-CZ" sz="1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38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GRAFICKÉ ZNÁZORNĚNÍ ROZDÍLU</a:t>
                      </a:r>
                      <a:r>
                        <a:rPr lang="cs-CZ" sz="1100" baseline="0" dirty="0" smtClea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dirty="0" smtClea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ÚSEČEK, ZÁPIS</a:t>
                      </a:r>
                      <a:endParaRPr lang="cs-CZ" sz="1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6966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</a:rPr>
                        <a:t> 2975</a:t>
                      </a:r>
                      <a:endParaRPr lang="cs-CZ" sz="1100" dirty="0" smtClean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tx2">
                            <a:lumMod val="1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1196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426170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sz="5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7467600" cy="4065315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je určena žákům 4. tříd jako výkladová v hodině geometrie.</a:t>
            </a:r>
          </a:p>
          <a:p>
            <a:r>
              <a:rPr lang="cs-CZ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získají nové dovednosti.</a:t>
            </a:r>
          </a:p>
          <a:p>
            <a:r>
              <a:rPr lang="cs-CZ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Graficky znázorní </a:t>
            </a: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rozdíl </a:t>
            </a:r>
            <a:r>
              <a:rPr lang="cs-CZ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úseček a popíší jeho postup.</a:t>
            </a:r>
          </a:p>
          <a:p>
            <a:r>
              <a:rPr lang="cs-CZ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Dokáží samostatně sestrojit grafický </a:t>
            </a: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rozdíl </a:t>
            </a:r>
            <a:r>
              <a:rPr lang="cs-CZ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úseček</a:t>
            </a:r>
          </a:p>
          <a:p>
            <a:r>
              <a:rPr lang="cs-CZ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Samostatně provedou zápis grafického </a:t>
            </a:r>
            <a:r>
              <a:rPr lang="cs-CZ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rozdílu </a:t>
            </a:r>
            <a:r>
              <a:rPr lang="cs-CZ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úseček.</a:t>
            </a:r>
          </a:p>
          <a:p>
            <a:endParaRPr lang="cs-CZ" sz="24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5817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5386610"/>
          </a:xfrm>
        </p:spPr>
        <p:txBody>
          <a:bodyPr>
            <a:normAutofit/>
          </a:bodyPr>
          <a:lstStyle/>
          <a:p>
            <a:pPr algn="ctr"/>
            <a:r>
              <a:rPr lang="cs-CZ" sz="8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GRAFICKÝ ROZDÍL ÚSEČEK</a:t>
            </a:r>
            <a:endParaRPr lang="cs-CZ" sz="80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72182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60648"/>
            <a:ext cx="7488832" cy="180020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Tatínek měl na zahradě prkno dlouhé 5 metrů. Uřízl z něj 2 metry. Kolik měří prkno teď?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 rot="20398958">
            <a:off x="-54671" y="3402372"/>
            <a:ext cx="9065208" cy="587509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Blesk 4"/>
          <p:cNvSpPr/>
          <p:nvPr/>
        </p:nvSpPr>
        <p:spPr>
          <a:xfrm>
            <a:off x="3563888" y="1988840"/>
            <a:ext cx="2664296" cy="1707286"/>
          </a:xfrm>
          <a:prstGeom prst="lightningBol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331640" y="5738936"/>
            <a:ext cx="5040560" cy="648072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 rot="1687386">
            <a:off x="4931531" y="5287474"/>
            <a:ext cx="3528392" cy="576064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273625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GRAFICKÉ ZNÁZORNĚNÍ</a:t>
            </a:r>
            <a:endParaRPr lang="cs-CZ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251520" y="3140968"/>
            <a:ext cx="8568952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51520" y="2924944"/>
            <a:ext cx="0" cy="41918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8820472" y="2996952"/>
            <a:ext cx="0" cy="36004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266329" y="4862728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endParaRPr lang="cs-CZ" sz="3200" b="1" dirty="0">
              <a:solidFill>
                <a:srgbClr val="040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12187" y="3344128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cs-CZ" sz="3200" b="1" dirty="0">
              <a:solidFill>
                <a:srgbClr val="040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568444" y="337816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endParaRPr lang="cs-CZ" sz="3200" b="1" dirty="0">
              <a:solidFill>
                <a:srgbClr val="040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0" y="3378160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sp>
        <p:nvSpPr>
          <p:cNvPr id="14" name="Oblouk 13"/>
          <p:cNvSpPr/>
          <p:nvPr/>
        </p:nvSpPr>
        <p:spPr>
          <a:xfrm rot="13124580">
            <a:off x="5778887" y="2624537"/>
            <a:ext cx="855712" cy="936104"/>
          </a:xfrm>
          <a:prstGeom prst="arc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nice 15"/>
          <p:cNvCxnSpPr/>
          <p:nvPr/>
        </p:nvCxnSpPr>
        <p:spPr>
          <a:xfrm>
            <a:off x="4410072" y="4653136"/>
            <a:ext cx="3108285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4408284" y="4441180"/>
            <a:ext cx="0" cy="41918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7518357" y="4441180"/>
            <a:ext cx="0" cy="41918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hnutá šipka 19"/>
          <p:cNvSpPr/>
          <p:nvPr/>
        </p:nvSpPr>
        <p:spPr>
          <a:xfrm rot="5400000">
            <a:off x="6278122" y="3350146"/>
            <a:ext cx="1599896" cy="510933"/>
          </a:xfrm>
          <a:prstGeom prst="ben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130164" y="4862728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cs-CZ" sz="3200" b="1" dirty="0">
              <a:solidFill>
                <a:srgbClr val="040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259632" y="4405560"/>
            <a:ext cx="2448272" cy="6463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CB = EF 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547664" y="1779230"/>
            <a:ext cx="3491880" cy="6463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 – BC = AC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38852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 animBg="1"/>
      <p:bldP spid="20" grpId="0" animBg="1"/>
      <p:bldP spid="21" grpId="0"/>
      <p:bldP spid="22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858218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</a:t>
            </a:r>
            <a:endParaRPr lang="cs-CZ" sz="54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7467600" cy="4137323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Sestroj grafický rozdíl úseček a, b</a:t>
            </a:r>
          </a:p>
          <a:p>
            <a:r>
              <a:rPr lang="cs-CZ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Pokus se </a:t>
            </a:r>
            <a:r>
              <a:rPr lang="cs-CZ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popsat, </a:t>
            </a:r>
            <a:r>
              <a:rPr lang="cs-CZ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budeš postupovat.</a:t>
            </a:r>
            <a:endParaRPr lang="cs-CZ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755576" y="4365104"/>
            <a:ext cx="4176464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4929932" y="4221088"/>
            <a:ext cx="0" cy="28803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755576" y="4221088"/>
            <a:ext cx="0" cy="28803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375756" y="438187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370736" y="3645024"/>
            <a:ext cx="50405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</p:txBody>
      </p:sp>
      <p:cxnSp>
        <p:nvCxnSpPr>
          <p:cNvPr id="9" name="Přímá spojnice 8"/>
          <p:cNvCxnSpPr/>
          <p:nvPr/>
        </p:nvCxnSpPr>
        <p:spPr>
          <a:xfrm>
            <a:off x="5757428" y="3645024"/>
            <a:ext cx="1728192" cy="0"/>
          </a:xfrm>
          <a:prstGeom prst="line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757428" y="3501008"/>
            <a:ext cx="0" cy="288032"/>
          </a:xfrm>
          <a:prstGeom prst="line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7485620" y="3501008"/>
            <a:ext cx="0" cy="288032"/>
          </a:xfrm>
          <a:prstGeom prst="line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875606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274638"/>
            <a:ext cx="3816424" cy="11430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POSTUP</a:t>
            </a:r>
            <a:endParaRPr lang="cs-CZ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363272" cy="518457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Na delší úsečku a naneseme od jejího </a:t>
            </a:r>
          </a:p>
          <a:p>
            <a:pPr marL="36576" indent="0">
              <a:buNone/>
            </a:pPr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krajního bodu kratší úsečku b.</a:t>
            </a:r>
          </a:p>
          <a:p>
            <a:pPr marL="36576" indent="0">
              <a:buNone/>
            </a:pP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32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Vyznačíme úsečku c – grafický rozdíl úseček a, b.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899592" y="2924944"/>
            <a:ext cx="4176464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899592" y="2780928"/>
            <a:ext cx="0" cy="28803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6192168" y="2645296"/>
            <a:ext cx="0" cy="288032"/>
          </a:xfrm>
          <a:prstGeom prst="line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7907660" y="2645296"/>
            <a:ext cx="0" cy="288032"/>
          </a:xfrm>
          <a:prstGeom prst="line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072112" y="2780928"/>
            <a:ext cx="0" cy="28803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2627784" y="293735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cxnSp>
        <p:nvCxnSpPr>
          <p:cNvPr id="14" name="Přímá spojnice 13"/>
          <p:cNvCxnSpPr/>
          <p:nvPr/>
        </p:nvCxnSpPr>
        <p:spPr>
          <a:xfrm>
            <a:off x="6192168" y="2789312"/>
            <a:ext cx="1728192" cy="0"/>
          </a:xfrm>
          <a:prstGeom prst="line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6876256" y="2775911"/>
            <a:ext cx="50405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</p:txBody>
      </p:sp>
      <p:cxnSp>
        <p:nvCxnSpPr>
          <p:cNvPr id="16" name="Přímá spojnice 15"/>
          <p:cNvCxnSpPr/>
          <p:nvPr/>
        </p:nvCxnSpPr>
        <p:spPr>
          <a:xfrm>
            <a:off x="3723804" y="4725144"/>
            <a:ext cx="4176464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7920360" y="4581128"/>
            <a:ext cx="0" cy="28803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3734396" y="4581128"/>
            <a:ext cx="0" cy="28803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6172076" y="4695056"/>
            <a:ext cx="1728192" cy="0"/>
          </a:xfrm>
          <a:prstGeom prst="line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louk 19"/>
          <p:cNvSpPr/>
          <p:nvPr/>
        </p:nvSpPr>
        <p:spPr>
          <a:xfrm rot="13409452">
            <a:off x="6260234" y="4077071"/>
            <a:ext cx="720080" cy="1008112"/>
          </a:xfrm>
          <a:prstGeom prst="arc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2" name="Přímá spojnice 21"/>
          <p:cNvCxnSpPr/>
          <p:nvPr/>
        </p:nvCxnSpPr>
        <p:spPr>
          <a:xfrm>
            <a:off x="3764088" y="4695056"/>
            <a:ext cx="2437680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4721300" y="472514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cs-C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627784" y="5621747"/>
            <a:ext cx="2160240" cy="6463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cs-CZ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a - b</a:t>
            </a:r>
            <a:endParaRPr lang="cs-CZ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Oblouk 20"/>
          <p:cNvSpPr/>
          <p:nvPr/>
        </p:nvSpPr>
        <p:spPr>
          <a:xfrm rot="13409452">
            <a:off x="3463003" y="2303079"/>
            <a:ext cx="720080" cy="1008112"/>
          </a:xfrm>
          <a:prstGeom prst="arc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Kruhová šipka 25"/>
          <p:cNvSpPr/>
          <p:nvPr/>
        </p:nvSpPr>
        <p:spPr>
          <a:xfrm rot="10361128">
            <a:off x="3971449" y="2583488"/>
            <a:ext cx="2950847" cy="1279575"/>
          </a:xfrm>
          <a:prstGeom prst="circularArrow">
            <a:avLst>
              <a:gd name="adj1" fmla="val 5834"/>
              <a:gd name="adj2" fmla="val 1511083"/>
              <a:gd name="adj3" fmla="val 102360"/>
              <a:gd name="adj4" fmla="val 10621196"/>
              <a:gd name="adj5" fmla="val 798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42553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3" grpId="0"/>
      <p:bldP spid="25" grpId="0" animBg="1"/>
      <p:bldP spid="21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075240" cy="1800200"/>
          </a:xfrm>
        </p:spPr>
        <p:txBody>
          <a:bodyPr>
            <a:normAutofit fontScale="90000"/>
          </a:bodyPr>
          <a:lstStyle/>
          <a:p>
            <a:r>
              <a:rPr lang="cs-CZ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</a:t>
            </a:r>
            <a:r>
              <a:rPr lang="cs-CZ" sz="32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sečku, kterou odečítáme, můžeme přenášet na oba dva její kraje, tedy  z pravé i z levé strany úsečky. Sestrojíme si do sešitu oba dva způsoby.</a:t>
            </a:r>
            <a:endParaRPr lang="cs-CZ" sz="32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1094408" y="4941168"/>
            <a:ext cx="6016104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334420" y="2388473"/>
            <a:ext cx="1512168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1082452" y="4809728"/>
            <a:ext cx="0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7121724" y="4797152"/>
            <a:ext cx="0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3334420" y="2204864"/>
            <a:ext cx="0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4846588" y="2232377"/>
            <a:ext cx="0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ahnutá šipka dolů 19"/>
          <p:cNvSpPr/>
          <p:nvPr/>
        </p:nvSpPr>
        <p:spPr>
          <a:xfrm rot="3989340">
            <a:off x="5015353" y="2313986"/>
            <a:ext cx="2625056" cy="1745357"/>
          </a:xfrm>
          <a:prstGeom prst="curved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Zahnutá šipka nahoru 21"/>
          <p:cNvSpPr/>
          <p:nvPr/>
        </p:nvSpPr>
        <p:spPr>
          <a:xfrm rot="6597705">
            <a:off x="494466" y="2272401"/>
            <a:ext cx="2727129" cy="1815626"/>
          </a:xfrm>
          <a:prstGeom prst="curved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569598" y="2479249"/>
            <a:ext cx="6116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3028615" y="2479248"/>
            <a:ext cx="6116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977969" y="5009728"/>
            <a:ext cx="4007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831783" y="5097760"/>
            <a:ext cx="4876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cs-CZ" sz="3200" b="1" dirty="0">
              <a:solidFill>
                <a:srgbClr val="040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Oblouk 27"/>
          <p:cNvSpPr/>
          <p:nvPr/>
        </p:nvSpPr>
        <p:spPr>
          <a:xfrm rot="13997217">
            <a:off x="5505210" y="4438267"/>
            <a:ext cx="1270057" cy="1142921"/>
          </a:xfrm>
          <a:prstGeom prst="arc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louk 28"/>
          <p:cNvSpPr/>
          <p:nvPr/>
        </p:nvSpPr>
        <p:spPr>
          <a:xfrm rot="2817766">
            <a:off x="1380662" y="4301234"/>
            <a:ext cx="1270057" cy="1142921"/>
          </a:xfrm>
          <a:prstGeom prst="arc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17346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28" grpId="0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8363272" cy="200255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Máme dvě libovolné úsečky KL a MN. Sestrojíme jejich grafický rozdíl .</a:t>
            </a:r>
            <a:endParaRPr lang="cs-CZ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251520" y="3212976"/>
            <a:ext cx="4824536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5580112" y="2636912"/>
            <a:ext cx="1872208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251520" y="3068960"/>
            <a:ext cx="0" cy="288032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076056" y="3077344"/>
            <a:ext cx="0" cy="288032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5577632" y="2505472"/>
            <a:ext cx="0" cy="288032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7452320" y="2492896"/>
            <a:ext cx="0" cy="288032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7200292" y="280238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297872" y="280238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824028" y="336537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-508" y="336537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3200" b="1" dirty="0">
              <a:solidFill>
                <a:srgbClr val="040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Oblouk 18"/>
          <p:cNvSpPr/>
          <p:nvPr/>
        </p:nvSpPr>
        <p:spPr>
          <a:xfrm rot="13699416">
            <a:off x="3328070" y="2742203"/>
            <a:ext cx="1152128" cy="1080120"/>
          </a:xfrm>
          <a:prstGeom prst="arc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2865690" y="3356992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cs-CZ" sz="3200" b="1" dirty="0">
              <a:solidFill>
                <a:srgbClr val="040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801928" y="4562088"/>
            <a:ext cx="2016224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 = OL</a:t>
            </a:r>
            <a:endParaRPr lang="cs-CZ" sz="3200" b="1" dirty="0">
              <a:solidFill>
                <a:srgbClr val="040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55576" y="4941168"/>
            <a:ext cx="3326490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 – LO = KO</a:t>
            </a:r>
            <a:endParaRPr lang="cs-CZ" sz="3200" b="1" dirty="0">
              <a:solidFill>
                <a:srgbClr val="040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Oblouk 22"/>
          <p:cNvSpPr/>
          <p:nvPr/>
        </p:nvSpPr>
        <p:spPr>
          <a:xfrm rot="8602607">
            <a:off x="3998658" y="1620670"/>
            <a:ext cx="3995055" cy="1941436"/>
          </a:xfrm>
          <a:prstGeom prst="arc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449600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5488" y="548680"/>
            <a:ext cx="8363272" cy="193022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ÚKOL: </a:t>
            </a:r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arýsuj do sešitu úsečky RS a </a:t>
            </a:r>
            <a:b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TU. Sestroj úsečku RX, která bude </a:t>
            </a:r>
            <a:b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grafickým rozdílem úseček RS a TU.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683568" y="4509120"/>
            <a:ext cx="432048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4734018" y="3284984"/>
            <a:ext cx="252028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70450" y="443711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734018" y="3212976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7254298" y="3223118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5004048" y="4414596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508432" y="4581128"/>
            <a:ext cx="32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endParaRPr lang="cs-CZ" sz="2000" b="1" dirty="0">
              <a:solidFill>
                <a:srgbClr val="040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092280" y="3356992"/>
            <a:ext cx="32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4607124" y="3365216"/>
            <a:ext cx="32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4834457" y="4561089"/>
            <a:ext cx="32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</a:p>
        </p:txBody>
      </p:sp>
      <p:cxnSp>
        <p:nvCxnSpPr>
          <p:cNvPr id="23" name="Přímá spojnice 22"/>
          <p:cNvCxnSpPr/>
          <p:nvPr/>
        </p:nvCxnSpPr>
        <p:spPr>
          <a:xfrm>
            <a:off x="683568" y="4486537"/>
            <a:ext cx="1838841" cy="11291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blouk 23"/>
          <p:cNvSpPr/>
          <p:nvPr/>
        </p:nvSpPr>
        <p:spPr>
          <a:xfrm rot="14302026">
            <a:off x="2348769" y="3969060"/>
            <a:ext cx="1548172" cy="1224136"/>
          </a:xfrm>
          <a:prstGeom prst="arc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2522409" y="4558612"/>
            <a:ext cx="32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endParaRPr lang="cs-CZ" sz="2000" b="1" dirty="0">
              <a:solidFill>
                <a:srgbClr val="040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783302" y="5541815"/>
            <a:ext cx="2876930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40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RS – SX = RX</a:t>
            </a:r>
            <a:endParaRPr lang="cs-CZ" sz="3200" b="1" dirty="0">
              <a:solidFill>
                <a:srgbClr val="040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50538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4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Vlastní tvorba</a:t>
            </a:r>
            <a:endParaRPr lang="cs-CZ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111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Vlastní 26">
      <a:dk1>
        <a:srgbClr val="FFFF00"/>
      </a:dk1>
      <a:lt1>
        <a:srgbClr val="FFC000"/>
      </a:lt1>
      <a:dk2>
        <a:srgbClr val="E3CC5A"/>
      </a:dk2>
      <a:lt2>
        <a:srgbClr val="FFFF00"/>
      </a:lt2>
      <a:accent1>
        <a:srgbClr val="7C959A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79A4"/>
      </a:hlink>
      <a:folHlink>
        <a:srgbClr val="DB8631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174</TotalTime>
  <Words>246</Words>
  <Application>Microsoft Office PowerPoint</Application>
  <PresentationFormat>Předvádění na obrazovce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Technický</vt:lpstr>
      <vt:lpstr>Snímek 1</vt:lpstr>
      <vt:lpstr>ANOTACE</vt:lpstr>
      <vt:lpstr>GRAFICKÝ ROZDÍL ÚSEČEK</vt:lpstr>
      <vt:lpstr>Snímek 4</vt:lpstr>
      <vt:lpstr>GRAFICKÉ ZNÁZORNĚNÍ</vt:lpstr>
      <vt:lpstr>ÚKOL</vt:lpstr>
      <vt:lpstr>POSTUP</vt:lpstr>
      <vt:lpstr>Úsečku, kterou odečítáme, můžeme přenášet na oba dva její kraje, tedy  z pravé i z levé strany úsečky. Sestrojíme si do sešitu oba dva způsoby.</vt:lpstr>
      <vt:lpstr>Máme dvě libovolné úsečky KL a MN. Sestrojíme jejich grafický rozdíl .</vt:lpstr>
      <vt:lpstr>ÚKOL: Narýsuj do sešitu úsečky RS a                    TU. Sestroj úsečku RX, která bude                    grafickým rozdílem úseček RS a TU.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MP</dc:creator>
  <cp:lastModifiedBy>Dum</cp:lastModifiedBy>
  <cp:revision>20</cp:revision>
  <dcterms:created xsi:type="dcterms:W3CDTF">2012-05-12T16:59:47Z</dcterms:created>
  <dcterms:modified xsi:type="dcterms:W3CDTF">2013-12-10T18:56:04Z</dcterms:modified>
</cp:coreProperties>
</file>