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50021"/>
    <a:srgbClr val="663300"/>
    <a:srgbClr val="CC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85800" y="1143000"/>
            <a:ext cx="7772400" cy="4572000"/>
            <a:chOff x="1371600" y="1143000"/>
            <a:chExt cx="7772400" cy="5715000"/>
          </a:xfrm>
          <a:effectLst>
            <a:reflection blurRad="6350" stA="50000" endA="300" endPos="15500" dist="50800" dir="5400000" sy="-100000" algn="bl" rotWithShape="0"/>
          </a:effectLst>
        </p:grpSpPr>
        <p:sp>
          <p:nvSpPr>
            <p:cNvPr id="8" name="Rectangle 7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676401"/>
            <a:ext cx="6400800" cy="192405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8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635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039737"/>
            <a:ext cx="6400800" cy="1522862"/>
          </a:xfr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>
            <a:lvl1pPr marL="0" indent="0" algn="ctr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  <a:defRPr sz="2000" b="0" kern="120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67400" y="6574536"/>
            <a:ext cx="2133600" cy="274320"/>
          </a:xfrm>
        </p:spPr>
        <p:txBody>
          <a:bodyPr/>
          <a:lstStyle/>
          <a:p>
            <a:fld id="{1AC83576-1187-4AF0-BADC-7D85C2730B7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430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78240" y="6574536"/>
            <a:ext cx="365760" cy="274320"/>
          </a:xfrm>
        </p:spPr>
        <p:txBody>
          <a:bodyPr/>
          <a:lstStyle/>
          <a:p>
            <a:fld id="{D89590C1-91ED-46CD-9CD1-E130822BAFD5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10800000">
            <a:off x="2286000" y="3794763"/>
            <a:ext cx="4572000" cy="1588"/>
          </a:xfrm>
          <a:prstGeom prst="line">
            <a:avLst/>
          </a:prstGeom>
          <a:ln w="28575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83576-1187-4AF0-BADC-7D85C2730B7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590C1-91ED-46CD-9CD1-E130822BAF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1"/>
          <p:cNvGrpSpPr/>
          <p:nvPr/>
        </p:nvGrpSpPr>
        <p:grpSpPr>
          <a:xfrm>
            <a:off x="0" y="1143000"/>
            <a:ext cx="7772400" cy="2743200"/>
            <a:chOff x="0" y="1143000"/>
            <a:chExt cx="7772400" cy="2743200"/>
          </a:xfrm>
        </p:grpSpPr>
        <p:sp>
          <p:nvSpPr>
            <p:cNvPr id="9" name="Rectangle 8"/>
            <p:cNvSpPr/>
            <p:nvPr/>
          </p:nvSpPr>
          <p:spPr>
            <a:xfrm>
              <a:off x="0" y="1143000"/>
              <a:ext cx="7772400" cy="27432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0" y="1371600"/>
              <a:ext cx="7543800" cy="2286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0" y="1600200"/>
              <a:ext cx="7315200" cy="1828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1600200"/>
            <a:ext cx="6858000" cy="114300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b="0" kern="1200" cap="none" baseline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635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2756848"/>
            <a:ext cx="6858000" cy="640080"/>
          </a:xfrm>
        </p:spPr>
        <p:txBody>
          <a:bodyPr vert="horz" lIns="91440" tIns="45720" rIns="91440" bIns="45720" rtlCol="0" anchor="t" anchorCtr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>
            <a:lvl1pPr marL="0" indent="0">
              <a:buNone/>
              <a:defRPr sz="1600" b="0" kern="120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953000" y="6574536"/>
            <a:ext cx="2133600" cy="274320"/>
          </a:xfrm>
        </p:spPr>
        <p:txBody>
          <a:bodyPr/>
          <a:lstStyle/>
          <a:p>
            <a:fld id="{1AC83576-1187-4AF0-BADC-7D85C2730B7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78240" y="6574536"/>
            <a:ext cx="365760" cy="274320"/>
          </a:xfrm>
        </p:spPr>
        <p:txBody>
          <a:bodyPr/>
          <a:lstStyle/>
          <a:p>
            <a:fld id="{D89590C1-91ED-46CD-9CD1-E130822BAF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57400" y="1828800"/>
            <a:ext cx="3108960" cy="454470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536" y="1828800"/>
            <a:ext cx="3108960" cy="454470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83576-1187-4AF0-BADC-7D85C2730B7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590C1-91ED-46CD-9CD1-E130822BAF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46288" y="1825934"/>
            <a:ext cx="3108960" cy="639762"/>
          </a:xfrm>
        </p:spPr>
        <p:txBody>
          <a:bodyPr anchor="b">
            <a:norm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46288" y="2667000"/>
            <a:ext cx="3108960" cy="3720152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392103" y="1825934"/>
            <a:ext cx="3108960" cy="639762"/>
          </a:xfrm>
        </p:spPr>
        <p:txBody>
          <a:bodyPr anchor="b">
            <a:norm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92103" y="2667000"/>
            <a:ext cx="3108960" cy="3720152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83576-1187-4AF0-BADC-7D85C2730B7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590C1-91ED-46CD-9CD1-E130822BAFD5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10800000">
            <a:off x="2071048" y="2548267"/>
            <a:ext cx="6400800" cy="1588"/>
          </a:xfrm>
          <a:prstGeom prst="line">
            <a:avLst/>
          </a:prstGeom>
          <a:ln w="28575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83576-1187-4AF0-BADC-7D85C2730B7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590C1-91ED-46CD-9CD1-E130822BAF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1"/>
          <p:cNvGrpSpPr/>
          <p:nvPr/>
        </p:nvGrpSpPr>
        <p:grpSpPr>
          <a:xfrm>
            <a:off x="0" y="0"/>
            <a:ext cx="9144000" cy="6400800"/>
            <a:chOff x="0" y="457200"/>
            <a:chExt cx="9144000" cy="64008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11" name="Rectangle 10"/>
            <p:cNvSpPr/>
            <p:nvPr/>
          </p:nvSpPr>
          <p:spPr>
            <a:xfrm>
              <a:off x="0" y="457200"/>
              <a:ext cx="9144000" cy="6400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228600" y="685800"/>
              <a:ext cx="8686800" cy="61722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457200" y="914400"/>
              <a:ext cx="8229600" cy="5943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6858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9144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8" name="Rectangle 7"/>
            <p:cNvSpPr/>
            <p:nvPr/>
          </p:nvSpPr>
          <p:spPr>
            <a:xfrm>
              <a:off x="11430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5867400" y="6574536"/>
            <a:ext cx="2133600" cy="274320"/>
          </a:xfrm>
        </p:spPr>
        <p:txBody>
          <a:bodyPr/>
          <a:lstStyle/>
          <a:p>
            <a:fld id="{1AC83576-1187-4AF0-BADC-7D85C2730B7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11430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590C1-91ED-46CD-9CD1-E130822BAF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1371600" y="1143000"/>
            <a:ext cx="7772400" cy="5257800"/>
            <a:chOff x="1371600" y="1143000"/>
            <a:chExt cx="7772400" cy="57150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9" name="Rectangle 8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828800"/>
            <a:ext cx="4926013" cy="43434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2133600"/>
            <a:ext cx="1371600" cy="38862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83576-1187-4AF0-BADC-7D85C2730B7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590C1-91ED-46CD-9CD1-E130822BAFD5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Rectangle 12"/>
          <p:cNvSpPr/>
          <p:nvPr/>
        </p:nvSpPr>
        <p:spPr>
          <a:xfrm rot="5400000">
            <a:off x="3268981" y="-3268981"/>
            <a:ext cx="777240" cy="73152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14" name="Straight Connector 13"/>
          <p:cNvCxnSpPr/>
          <p:nvPr/>
        </p:nvCxnSpPr>
        <p:spPr>
          <a:xfrm rot="10800000">
            <a:off x="1" y="789296"/>
            <a:ext cx="73152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94678"/>
            <a:ext cx="7315200" cy="778778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1143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 rot="5400000">
            <a:off x="3268980" y="-3268981"/>
            <a:ext cx="777240" cy="73152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cxnSp>
        <p:nvCxnSpPr>
          <p:cNvPr id="19" name="Straight Connector 18"/>
          <p:cNvCxnSpPr/>
          <p:nvPr/>
        </p:nvCxnSpPr>
        <p:spPr>
          <a:xfrm rot="10800000">
            <a:off x="0" y="789296"/>
            <a:ext cx="73152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13"/>
          <p:cNvGrpSpPr/>
          <p:nvPr/>
        </p:nvGrpSpPr>
        <p:grpSpPr>
          <a:xfrm>
            <a:off x="1371600" y="1143000"/>
            <a:ext cx="7772400" cy="5257800"/>
            <a:chOff x="1371600" y="1143000"/>
            <a:chExt cx="7772400" cy="57150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15" name="Rectangle 14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1440"/>
            <a:ext cx="7315200" cy="77724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1143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575304" y="1828800"/>
            <a:ext cx="4928616" cy="4562856"/>
          </a:xfrm>
          <a:effectLst>
            <a:reflection blurRad="6350" stA="50000" endA="300" endPos="6000" dist="50800" dir="5400000" sy="-100000" algn="bl" rotWithShape="0"/>
            <a:softEdge rad="317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2130552"/>
            <a:ext cx="1371600" cy="3886200"/>
          </a:xfr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57150" prstMaterial="metal">
              <a:bevelT w="25400" h="12700" prst="softRound"/>
            </a:sp3d>
          </a:bodyPr>
          <a:lstStyle>
            <a:lvl1pPr marL="0" indent="0">
              <a:buNone/>
              <a:defRPr sz="1400" b="0" kern="12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83576-1187-4AF0-BADC-7D85C2730B7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590C1-91ED-46CD-9CD1-E130822BAF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C83576-1187-4AF0-BADC-7D85C2730B7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590C1-91ED-46CD-9CD1-E130822BAF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1143000"/>
            <a:ext cx="7772400" cy="5715000"/>
            <a:chOff x="1371600" y="1143000"/>
            <a:chExt cx="7772400" cy="5715000"/>
          </a:xfrm>
        </p:grpSpPr>
        <p:sp>
          <p:nvSpPr>
            <p:cNvPr id="8" name="Rectangle 7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828801"/>
            <a:ext cx="6553200" cy="454470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181600" y="6574536"/>
            <a:ext cx="2133600" cy="274320"/>
          </a:xfrm>
        </p:spPr>
        <p:txBody>
          <a:bodyPr/>
          <a:lstStyle/>
          <a:p>
            <a:fld id="{1AC83576-1187-4AF0-BADC-7D85C2730B7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590C1-91ED-46CD-9CD1-E130822BAFD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 flipV="1">
            <a:off x="8366760" y="0"/>
            <a:ext cx="777240" cy="6858000"/>
          </a:xfrm>
          <a:prstGeom prst="rect">
            <a:avLst/>
          </a:prstGeom>
          <a:gradFill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12" name="Straight Connector 11"/>
          <p:cNvCxnSpPr/>
          <p:nvPr/>
        </p:nvCxnSpPr>
        <p:spPr>
          <a:xfrm rot="5400000">
            <a:off x="4940146" y="3428206"/>
            <a:ext cx="68580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409296" y="152400"/>
            <a:ext cx="734704" cy="5851525"/>
          </a:xfrm>
        </p:spPr>
        <p:txBody>
          <a:bodyPr vert="eaVert" anchor="t" anchorCtr="0"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4"/>
          <p:cNvGrpSpPr/>
          <p:nvPr/>
        </p:nvGrpSpPr>
        <p:grpSpPr>
          <a:xfrm>
            <a:off x="1371600" y="1143000"/>
            <a:ext cx="7772400" cy="5715000"/>
            <a:chOff x="1371600" y="1143000"/>
            <a:chExt cx="7772400" cy="5715000"/>
          </a:xfrm>
        </p:grpSpPr>
        <p:sp>
          <p:nvSpPr>
            <p:cNvPr id="11" name="Rectangle 10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10" name="Rectangle 9"/>
          <p:cNvSpPr/>
          <p:nvPr/>
        </p:nvSpPr>
        <p:spPr>
          <a:xfrm>
            <a:off x="0" y="0"/>
            <a:ext cx="777240" cy="6858000"/>
          </a:xfrm>
          <a:prstGeom prst="rect">
            <a:avLst/>
          </a:prstGeom>
          <a:gradFill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57400" y="1828800"/>
            <a:ext cx="6400800" cy="45447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78240" y="6574536"/>
            <a:ext cx="365760" cy="274320"/>
          </a:xfrm>
          <a:prstGeom prst="rect">
            <a:avLst/>
          </a:prstGeom>
        </p:spPr>
        <p:txBody>
          <a:bodyPr vert="horz" lIns="45720" tIns="45720" rIns="45720" bIns="45720" rtlCol="0" anchor="ctr"/>
          <a:lstStyle>
            <a:lvl1pPr algn="r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89590C1-91ED-46CD-9CD1-E130822BAFD5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2667000" y="3429000"/>
            <a:ext cx="68580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Date Placeholder 15"/>
          <p:cNvSpPr>
            <a:spLocks noGrp="1"/>
          </p:cNvSpPr>
          <p:nvPr>
            <p:ph type="dt" sz="half" idx="2"/>
          </p:nvPr>
        </p:nvSpPr>
        <p:spPr>
          <a:xfrm>
            <a:off x="6553200" y="6574536"/>
            <a:ext cx="2133600" cy="274320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AC83576-1187-4AF0-BADC-7D85C2730B7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3"/>
          </p:nvPr>
        </p:nvSpPr>
        <p:spPr>
          <a:xfrm>
            <a:off x="1828800" y="6574536"/>
            <a:ext cx="2895600" cy="274320"/>
          </a:xfrm>
          <a:prstGeom prst="rect">
            <a:avLst/>
          </a:prstGeom>
        </p:spPr>
        <p:txBody>
          <a:bodyPr vert="horz" lIns="0" tIns="45720" rIns="91440" bIns="45720" rtlCol="0" anchor="ctr"/>
          <a:lstStyle>
            <a:lvl1pPr algn="l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16200000">
            <a:off x="-2660177" y="3005919"/>
            <a:ext cx="6248400" cy="84616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1">
              <a:lumMod val="75000"/>
              <a:lumOff val="25000"/>
            </a:schemeClr>
          </a:solidFill>
          <a:effectLst>
            <a:innerShdw blurRad="63500">
              <a:srgbClr val="F1F1F1"/>
            </a:inn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20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1pPr>
      <a:lvl2pPr marL="682625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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2pPr>
      <a:lvl3pPr marL="1023938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3pPr>
      <a:lvl4pPr marL="1377950" indent="-3540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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4pPr>
      <a:lvl5pPr marL="1719263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513384"/>
            <a:ext cx="481205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9003011"/>
              </p:ext>
            </p:extLst>
          </p:nvPr>
        </p:nvGraphicFramePr>
        <p:xfrm>
          <a:off x="1397406" y="3501008"/>
          <a:ext cx="6696743" cy="186939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24658"/>
                <a:gridCol w="5072085"/>
              </a:tblGrid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Mgr.</a:t>
                      </a:r>
                      <a:r>
                        <a:rPr lang="cs-CZ" sz="1100" baseline="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 Petra Pláničková</a:t>
                      </a: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VY_32_INOVACE_394_VZÁJEMNÁ</a:t>
                      </a:r>
                      <a:r>
                        <a:rPr lang="cs-CZ" sz="1100" baseline="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 POLOHA PŘÍMEK</a:t>
                      </a: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38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PŘÍMKY RŮZNOBĚŽNÉ,</a:t>
                      </a:r>
                      <a:r>
                        <a:rPr lang="cs-CZ" sz="1100" baseline="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PRŮSEČÍK, KOLMÉ, ROVNOBĚŽNÉ, ZÁPIS PŘÍMEK</a:t>
                      </a: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6966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 2975</a:t>
                      </a:r>
                      <a:endParaRPr lang="cs-CZ" sz="1100" dirty="0" smtClean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12489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331640" y="1268760"/>
            <a:ext cx="640871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6000" b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2132856"/>
            <a:ext cx="770485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4. tříd jako opakování, procvičování v hodinách geometrie.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si zopakují rýsování jednotlivých druhů přímek.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Popíší průsečík a přímky.</a:t>
            </a:r>
            <a:endParaRPr lang="cs-CZ" sz="32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40134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25600" y="1772816"/>
            <a:ext cx="72008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VZÁJEMNÁ POLOHA PŘÍMEK</a:t>
            </a:r>
            <a:endParaRPr lang="cs-CZ" sz="72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5006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39752" y="1571307"/>
            <a:ext cx="44644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DĚLÍME JE :</a:t>
            </a:r>
          </a:p>
          <a:p>
            <a:endParaRPr lang="cs-CZ" sz="48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19672" y="3140967"/>
            <a:ext cx="489654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Různoběžné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3200" b="1" dirty="0">
              <a:solidFill>
                <a:srgbClr val="A5002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Rovnoběžné</a:t>
            </a:r>
          </a:p>
          <a:p>
            <a:endParaRPr lang="cs-CZ" sz="3200" b="1" dirty="0">
              <a:solidFill>
                <a:srgbClr val="A5002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67358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908720"/>
            <a:ext cx="684076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POJMENUJ DANÉ PŘÍMKY:</a:t>
            </a:r>
            <a:endParaRPr lang="cs-CZ" sz="5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1259632" y="2204864"/>
            <a:ext cx="1656184" cy="1944216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1262956" y="2997200"/>
            <a:ext cx="1836204" cy="504056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087724" y="4221088"/>
            <a:ext cx="0" cy="1512168"/>
          </a:xfrm>
          <a:prstGeom prst="line">
            <a:avLst/>
          </a:prstGeom>
          <a:ln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1262956" y="5301208"/>
            <a:ext cx="2763924" cy="0"/>
          </a:xfrm>
          <a:prstGeom prst="line">
            <a:avLst/>
          </a:prstGeom>
          <a:ln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4860032" y="3176972"/>
            <a:ext cx="792088" cy="234026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5012432" y="3329372"/>
            <a:ext cx="792088" cy="234026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6804248" y="2997200"/>
            <a:ext cx="792088" cy="1655936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6790940" y="3645024"/>
            <a:ext cx="661380" cy="2448272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899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1196752"/>
            <a:ext cx="68407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RŮZNOBĚŽNÉ</a:t>
            </a:r>
            <a:endParaRPr lang="cs-CZ" sz="5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15616" y="4797152"/>
            <a:ext cx="68407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Pokud je protáhneme, budou se navzájem protínat.</a:t>
            </a:r>
            <a:endParaRPr lang="cs-CZ" sz="3200" b="1" dirty="0">
              <a:solidFill>
                <a:srgbClr val="A5002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974912" y="2988506"/>
            <a:ext cx="3513100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495754" y="3346636"/>
            <a:ext cx="3256266" cy="1090476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4932040" y="3517776"/>
            <a:ext cx="1440160" cy="631304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5148064" y="2537284"/>
            <a:ext cx="2448272" cy="902444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4358376" y="4264124"/>
            <a:ext cx="355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310392" y="2956942"/>
            <a:ext cx="355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d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7241096" y="3346636"/>
            <a:ext cx="355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c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6194580" y="3491230"/>
            <a:ext cx="355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b</a:t>
            </a:r>
          </a:p>
        </p:txBody>
      </p:sp>
    </p:spTree>
    <p:extLst>
      <p:ext uri="{BB962C8B-B14F-4D97-AF65-F5344CB8AC3E}">
        <p14:creationId xmlns:p14="http://schemas.microsoft.com/office/powerpoint/2010/main" val="2014442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1196752"/>
            <a:ext cx="68407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RŮZNOBĚŽNÉ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188244" y="4293096"/>
            <a:ext cx="68407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Dvě různoběžné přímky, které se protínají, mají společný bod: </a:t>
            </a:r>
            <a:endParaRPr lang="cs-CZ" sz="3200" b="1" dirty="0">
              <a:solidFill>
                <a:srgbClr val="A5002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75856" y="-585271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průsečík</a:t>
            </a:r>
            <a:endParaRPr lang="cs-CZ" sz="3200" b="1" dirty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3059832" y="2599966"/>
            <a:ext cx="3168352" cy="1224136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620788" y="2852936"/>
            <a:ext cx="5544616" cy="792088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947904" y="366216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48164" y="219557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l</a:t>
            </a:r>
          </a:p>
        </p:txBody>
      </p:sp>
      <p:cxnSp>
        <p:nvCxnSpPr>
          <p:cNvPr id="28" name="Přímá spojnice 27"/>
          <p:cNvCxnSpPr/>
          <p:nvPr/>
        </p:nvCxnSpPr>
        <p:spPr>
          <a:xfrm>
            <a:off x="4516884" y="3052707"/>
            <a:ext cx="0" cy="392546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4334768" y="2564904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</a:p>
        </p:txBody>
      </p:sp>
    </p:spTree>
    <p:extLst>
      <p:ext uri="{BB962C8B-B14F-4D97-AF65-F5344CB8AC3E}">
        <p14:creationId xmlns:p14="http://schemas.microsoft.com/office/powerpoint/2010/main" val="3800918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698 0.04259 C -0.03004 0.04745 -0.02309 0.05254 -0.01615 0.0574 C -0.00903 0.06273 -0.00295 0.07037 0.00469 0.07407 C 0.02031 0.08194 0.00295 0.06921 0.01858 0.07963 C 0.02812 0.08634 0.03819 0.09444 0.04878 0.09815 C 0.05521 0.10393 0.06319 0.10416 0.06962 0.10926 C 0.07552 0.11342 0.08055 0.11852 0.08663 0.12222 C 0.09271 0.12592 0.09948 0.12615 0.10573 0.12778 C 0.11944 0.1412 0.10243 0.12523 0.11996 0.13703 C 0.12257 0.13865 0.13646 0.15208 0.13802 0.1537 C 0.14271 0.1581 0.14861 0.15856 0.1533 0.16296 C 0.16215 0.17153 0.15226 0.1669 0.16267 0.17037 C 0.17257 0.17893 0.16823 0.17639 0.17552 0.17963 C 0.18871 0.19282 0.20399 0.20393 0.21858 0.21481 C 0.22378 0.21875 0.2276 0.22546 0.23246 0.22963 C 0.24045 0.23634 0.25816 0.24166 0.26441 0.25 C 0.27066 0.25833 0.27969 0.26481 0.28802 0.26852 C 0.30347 0.28912 0.32378 0.30231 0.34358 0.31296 C 0.35017 0.32477 0.35712 0.32384 0.3658 0.32963 C 0.38611 0.34328 0.40538 0.36157 0.4283 0.36666 C 0.43021 0.36782 0.43385 0.36759 0.43385 0.37037 C 0.43385 0.37315 0.43003 0.37268 0.4283 0.37407 C 0.42691 0.37523 0.42569 0.37685 0.42413 0.37778 C 0.41493 0.38403 0.40364 0.38796 0.39358 0.39074 C 0.38871 0.39398 0.38472 0.39907 0.37969 0.40185 C 0.37708 0.40324 0.37413 0.40278 0.37135 0.4037 C 0.35434 0.40879 0.3342 0.41551 0.31719 0.42222 C 0.30799 0.42592 0.29705 0.42916 0.28802 0.43333 C 0.26805 0.44282 0.28993 0.43611 0.27274 0.44074 C 0.25451 0.45278 0.2316 0.46273 0.21163 0.46666 C 0.19861 0.47222 0.18594 0.47477 0.17274 0.47778 C 0.15486 0.48796 0.13646 0.49213 0.11719 0.49444 C 0.10208 0.49838 0.09219 0.50069 0.07552 0.50185 C 0.05278 0.50532 0.03021 0.50926 0.00746 0.51296 C -0.03889 0.53055 -0.10625 0.52315 -0.14809 0.52407 C -0.20417 0.52523 -0.19653 0.52523 -0.23976 0.52778 C -0.24757 0.52963 -0.25573 0.52916 -0.26337 0.53148 C -0.27031 0.53356 -0.27552 0.53889 -0.28281 0.54074 C -0.29462 0.54861 -0.30695 0.54699 -0.32031 0.54815 C -0.34115 0.55162 -0.36198 0.55509 -0.38281 0.5574 C -0.38368 0.56041 -0.38594 0.56342 -0.38559 0.56666 C -0.38542 0.56875 -0.37639 0.57731 -0.37587 0.57778 C -0.36701 0.58541 -0.34774 0.5993 -0.33837 0.60185 C -0.31354 0.61828 -0.32431 0.61481 -0.30781 0.61852 C -0.29636 0.62453 -0.28455 0.6287 -0.27309 0.63518 C -0.26719 0.63865 -0.26215 0.6449 -0.25642 0.64815 C -0.24774 0.65301 -0.23785 0.6581 -0.22865 0.66111 C -0.21267 0.67523 -0.19288 0.68032 -0.17465 0.68518 C -0.16354 0.69143 -0.15295 0.69398 -0.14115 0.69629 C -0.12986 0.70231 -0.11823 0.70717 -0.10642 0.71111 C -0.09879 0.71736 -0.09149 0.7199 -0.08281 0.72222 C -0.06476 0.73426 -0.05365 0.74236 -0.03281 0.74629 C -0.03056 0.74815 -0.02847 0.75092 -0.02587 0.75185 C -0.0191 0.75416 -0.01372 0.75162 -0.00781 0.75555 C 0.01424 0.77037 0.03785 0.7787 0.06163 0.78703 C 0.07483 0.79166 0.08628 0.79861 0.09913 0.8037 C 0.11493 0.81018 0.13229 0.81458 0.14739 0.82407 C 0.15156 0.82639 0.15521 0.82893 0.15885 0.83148 C 0.1625 0.83403 0.17118 0.83703 0.17118 0.83727 C 0.17587 0.84305 0.17934 0.84953 0.18351 0.85555 C 0.18507 0.86319 0.18646 0.87037 0.18802 0.87778 C 0.18906 0.88657 0.18906 0.89305 0.18906 0.88703 " pathEditMode="relative" rAng="0" ptsTypes="fff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094" y="425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836712"/>
            <a:ext cx="705678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ÚKOL: </a:t>
            </a:r>
            <a:r>
              <a:rPr lang="cs-CZ" sz="36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Sestroj bod P. bodem P prochází různoběžné přímky k, l, m.</a:t>
            </a:r>
            <a:endParaRPr lang="cs-CZ" sz="3600" b="1" dirty="0">
              <a:solidFill>
                <a:srgbClr val="A5002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1799692" y="4323060"/>
            <a:ext cx="6048672" cy="864096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 flipV="1">
            <a:off x="2051720" y="4323060"/>
            <a:ext cx="4536504" cy="72008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3275856" y="4188172"/>
            <a:ext cx="3096344" cy="1431776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4139952" y="4092227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6327972" y="523085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7596336" y="481782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233628" y="3907561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139952" y="4421490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40069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052736"/>
            <a:ext cx="69127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PŘÍMKY KOLMÉ</a:t>
            </a:r>
            <a:endParaRPr lang="cs-CZ" sz="5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3556" y="4581128"/>
            <a:ext cx="67687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Svírají pravý úhel.</a:t>
            </a:r>
          </a:p>
          <a:p>
            <a:pPr marL="457200" indent="-457200" algn="ctr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Potřebujeme pravítko s ryskou.</a:t>
            </a:r>
            <a:endParaRPr lang="cs-CZ" sz="3200" b="1" dirty="0">
              <a:solidFill>
                <a:srgbClr val="A5002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4283968" y="3645024"/>
            <a:ext cx="3513100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 flipV="1">
            <a:off x="6156176" y="2008863"/>
            <a:ext cx="0" cy="2418655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475656" y="2636912"/>
            <a:ext cx="3513100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1907703" y="2274913"/>
            <a:ext cx="0" cy="1744898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louk 9"/>
          <p:cNvSpPr/>
          <p:nvPr/>
        </p:nvSpPr>
        <p:spPr>
          <a:xfrm rot="5400000">
            <a:off x="1569488" y="2308696"/>
            <a:ext cx="676430" cy="628049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louk 10"/>
          <p:cNvSpPr/>
          <p:nvPr/>
        </p:nvSpPr>
        <p:spPr>
          <a:xfrm>
            <a:off x="5817961" y="3330999"/>
            <a:ext cx="676430" cy="628049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1874762" y="2428850"/>
            <a:ext cx="216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156176" y="3183359"/>
            <a:ext cx="216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240696" y="3281287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r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4724760" y="2284505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1593480" y="377438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2228996" y="3365423"/>
            <a:ext cx="14010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663300"/>
                </a:solidFill>
              </a:rPr>
              <a:t>o    p</a:t>
            </a:r>
            <a:endParaRPr lang="cs-CZ" sz="3200" b="1" dirty="0">
              <a:solidFill>
                <a:srgbClr val="6633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644940" y="2485021"/>
            <a:ext cx="14554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663300"/>
                </a:solidFill>
              </a:rPr>
              <a:t>r    s</a:t>
            </a:r>
            <a:endParaRPr lang="cs-CZ" sz="3200" b="1" dirty="0">
              <a:solidFill>
                <a:srgbClr val="6633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101695" y="409064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</a:p>
        </p:txBody>
      </p:sp>
      <p:sp>
        <p:nvSpPr>
          <p:cNvPr id="21" name="TextovéPole 20"/>
          <p:cNvSpPr txBox="1"/>
          <p:nvPr/>
        </p:nvSpPr>
        <p:spPr>
          <a:xfrm rot="10800000">
            <a:off x="2735796" y="3330998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663300"/>
                </a:solidFill>
                <a:latin typeface="Arial Black" pitchFamily="34" charset="0"/>
              </a:rPr>
              <a:t>T</a:t>
            </a:r>
          </a:p>
        </p:txBody>
      </p:sp>
      <p:sp>
        <p:nvSpPr>
          <p:cNvPr id="22" name="TextovéPole 21"/>
          <p:cNvSpPr txBox="1"/>
          <p:nvPr/>
        </p:nvSpPr>
        <p:spPr>
          <a:xfrm rot="10800000">
            <a:off x="7100304" y="2469171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663300"/>
                </a:solidFill>
                <a:latin typeface="Arial Black" pitchFamily="34" charset="0"/>
              </a:rPr>
              <a:t>T</a:t>
            </a:r>
          </a:p>
        </p:txBody>
      </p:sp>
    </p:spTree>
    <p:extLst>
      <p:ext uri="{BB962C8B-B14F-4D97-AF65-F5344CB8AC3E}">
        <p14:creationId xmlns:p14="http://schemas.microsoft.com/office/powerpoint/2010/main" val="798268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836712"/>
            <a:ext cx="705678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ÚKOL: </a:t>
            </a:r>
            <a:r>
              <a:rPr lang="cs-CZ" sz="36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Sestroj přímky t u, které jsou k sobě kolmé. </a:t>
            </a:r>
            <a:r>
              <a:rPr lang="cs-CZ" sz="3600" b="1" dirty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36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ezapomeň na  zápis. </a:t>
            </a:r>
            <a:endParaRPr lang="cs-CZ" sz="3600" b="1" dirty="0">
              <a:solidFill>
                <a:srgbClr val="A5002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3" name="Přímá spojnice 2"/>
          <p:cNvCxnSpPr/>
          <p:nvPr/>
        </p:nvCxnSpPr>
        <p:spPr>
          <a:xfrm flipH="1" flipV="1">
            <a:off x="1331640" y="4635912"/>
            <a:ext cx="3672408" cy="2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 flipV="1">
            <a:off x="4067944" y="3251508"/>
            <a:ext cx="0" cy="2768809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331640" y="429549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27279" y="5664925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24128" y="3657809"/>
            <a:ext cx="14010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663300"/>
                </a:solidFill>
              </a:rPr>
              <a:t>t</a:t>
            </a:r>
            <a:r>
              <a:rPr lang="cs-CZ" sz="3200" b="1" dirty="0" smtClean="0">
                <a:solidFill>
                  <a:srgbClr val="663300"/>
                </a:solidFill>
              </a:rPr>
              <a:t>    </a:t>
            </a:r>
            <a:r>
              <a:rPr lang="cs-CZ" sz="3200" b="1" dirty="0">
                <a:solidFill>
                  <a:srgbClr val="663300"/>
                </a:solidFill>
              </a:rPr>
              <a:t>u</a:t>
            </a:r>
          </a:p>
        </p:txBody>
      </p:sp>
      <p:sp>
        <p:nvSpPr>
          <p:cNvPr id="11" name="TextovéPole 10"/>
          <p:cNvSpPr txBox="1"/>
          <p:nvPr/>
        </p:nvSpPr>
        <p:spPr>
          <a:xfrm rot="10800000">
            <a:off x="6104210" y="3657809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663300"/>
                </a:solidFill>
                <a:latin typeface="Arial Black" pitchFamily="34" charset="0"/>
              </a:rPr>
              <a:t>T</a:t>
            </a:r>
          </a:p>
        </p:txBody>
      </p:sp>
    </p:spTree>
    <p:extLst>
      <p:ext uri="{BB962C8B-B14F-4D97-AF65-F5344CB8AC3E}">
        <p14:creationId xmlns:p14="http://schemas.microsoft.com/office/powerpoint/2010/main" val="2556768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54088" y="980728"/>
            <a:ext cx="691276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PŘÍMKY ROVNOBĚŽNÉ</a:t>
            </a:r>
            <a:endParaRPr lang="cs-CZ" sz="5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54088" y="4653136"/>
            <a:ext cx="68407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Nikdy se neprotínají.</a:t>
            </a:r>
          </a:p>
          <a:p>
            <a:pPr marL="457200" indent="-457200" algn="ctr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Nemají žádný společný bod.</a:t>
            </a:r>
          </a:p>
          <a:p>
            <a:pPr marL="457200" indent="-457200" algn="ctr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Potřebujeme dvě pravítka</a:t>
            </a:r>
            <a:endParaRPr lang="cs-CZ" sz="3200" b="1" dirty="0">
              <a:solidFill>
                <a:srgbClr val="A5002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4" name="Přímá spojnice 3"/>
          <p:cNvCxnSpPr/>
          <p:nvPr/>
        </p:nvCxnSpPr>
        <p:spPr>
          <a:xfrm flipH="1">
            <a:off x="1523988" y="2996952"/>
            <a:ext cx="3024336" cy="548506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2280072" y="3267137"/>
            <a:ext cx="4536504" cy="80898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6463741" y="2955839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430452" y="2897805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463741" y="3671874"/>
            <a:ext cx="145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663300"/>
                </a:solidFill>
              </a:rPr>
              <a:t>e</a:t>
            </a:r>
            <a:r>
              <a:rPr lang="cs-CZ" sz="3200" b="1" dirty="0" smtClean="0">
                <a:solidFill>
                  <a:srgbClr val="663300"/>
                </a:solidFill>
              </a:rPr>
              <a:t> </a:t>
            </a:r>
            <a:r>
              <a:rPr lang="cs-CZ" sz="3200" b="1" dirty="0" smtClean="0">
                <a:solidFill>
                  <a:srgbClr val="663300"/>
                </a:solidFill>
                <a:latin typeface="Arial Black" pitchFamily="34" charset="0"/>
              </a:rPr>
              <a:t>II</a:t>
            </a:r>
            <a:r>
              <a:rPr lang="cs-CZ" sz="3200" b="1" dirty="0" smtClean="0">
                <a:solidFill>
                  <a:srgbClr val="663300"/>
                </a:solidFill>
              </a:rPr>
              <a:t> f</a:t>
            </a:r>
            <a:endParaRPr lang="cs-CZ" sz="3200" b="1" dirty="0">
              <a:solidFill>
                <a:srgbClr val="66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831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836712"/>
            <a:ext cx="705678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ÚKOL: </a:t>
            </a:r>
            <a:r>
              <a:rPr lang="cs-CZ" sz="36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Sestroj přímky </a:t>
            </a:r>
            <a:r>
              <a:rPr lang="cs-CZ" sz="36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t, v, </a:t>
            </a:r>
            <a:r>
              <a:rPr lang="cs-CZ" sz="36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z, které jsou rovnoběžné. </a:t>
            </a:r>
            <a:r>
              <a:rPr lang="cs-CZ" sz="3600" b="1" dirty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36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ezapomeň na  zápis. </a:t>
            </a:r>
            <a:endParaRPr lang="cs-CZ" sz="3600" b="1" dirty="0">
              <a:solidFill>
                <a:srgbClr val="A5002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3" name="Přímá spojnice 2"/>
          <p:cNvCxnSpPr/>
          <p:nvPr/>
        </p:nvCxnSpPr>
        <p:spPr>
          <a:xfrm flipH="1" flipV="1">
            <a:off x="2741960" y="3931704"/>
            <a:ext cx="3804096" cy="2017179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 flipH="1" flipV="1">
            <a:off x="1475656" y="3897052"/>
            <a:ext cx="4452168" cy="237722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1295636" y="393170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561940" y="389705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819812" y="4617399"/>
            <a:ext cx="145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663300"/>
                </a:solidFill>
              </a:rPr>
              <a:t>v </a:t>
            </a:r>
            <a:r>
              <a:rPr lang="cs-CZ" sz="3200" b="1" dirty="0" smtClean="0">
                <a:solidFill>
                  <a:srgbClr val="663300"/>
                </a:solidFill>
                <a:latin typeface="Arial Black" pitchFamily="34" charset="0"/>
              </a:rPr>
              <a:t>II</a:t>
            </a:r>
            <a:r>
              <a:rPr lang="cs-CZ" sz="3200" b="1" dirty="0" smtClean="0">
                <a:solidFill>
                  <a:srgbClr val="663300"/>
                </a:solidFill>
              </a:rPr>
              <a:t> z</a:t>
            </a:r>
            <a:endParaRPr lang="cs-CZ" sz="3200" b="1" dirty="0">
              <a:solidFill>
                <a:srgbClr val="663300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 flipH="1" flipV="1">
            <a:off x="1475656" y="4577442"/>
            <a:ext cx="2399940" cy="1288203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295636" y="4617399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t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99720" y="3212976"/>
            <a:ext cx="145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663300"/>
                </a:solidFill>
              </a:rPr>
              <a:t>t</a:t>
            </a:r>
            <a:r>
              <a:rPr lang="cs-CZ" sz="3200" b="1" dirty="0" smtClean="0">
                <a:solidFill>
                  <a:srgbClr val="663300"/>
                </a:solidFill>
              </a:rPr>
              <a:t> </a:t>
            </a:r>
            <a:r>
              <a:rPr lang="cs-CZ" sz="3200" b="1" dirty="0" smtClean="0">
                <a:solidFill>
                  <a:srgbClr val="663300"/>
                </a:solidFill>
                <a:latin typeface="Arial Black" pitchFamily="34" charset="0"/>
              </a:rPr>
              <a:t>II</a:t>
            </a:r>
            <a:r>
              <a:rPr lang="cs-CZ" sz="3200" b="1" dirty="0" smtClean="0">
                <a:solidFill>
                  <a:srgbClr val="663300"/>
                </a:solidFill>
              </a:rPr>
              <a:t> </a:t>
            </a:r>
            <a:r>
              <a:rPr lang="cs-CZ" sz="3200" b="1" dirty="0" smtClean="0">
                <a:solidFill>
                  <a:srgbClr val="663300"/>
                </a:solidFill>
              </a:rPr>
              <a:t>v</a:t>
            </a:r>
            <a:endParaRPr lang="cs-CZ" sz="3200" b="1" dirty="0">
              <a:solidFill>
                <a:srgbClr val="6633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99720" y="3914770"/>
            <a:ext cx="145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663300"/>
                </a:solidFill>
              </a:rPr>
              <a:t>t</a:t>
            </a:r>
            <a:r>
              <a:rPr lang="cs-CZ" sz="3200" b="1" dirty="0" smtClean="0">
                <a:solidFill>
                  <a:srgbClr val="663300"/>
                </a:solidFill>
              </a:rPr>
              <a:t> </a:t>
            </a:r>
            <a:r>
              <a:rPr lang="cs-CZ" sz="3200" b="1" dirty="0" smtClean="0">
                <a:solidFill>
                  <a:srgbClr val="663300"/>
                </a:solidFill>
                <a:latin typeface="Arial Black" pitchFamily="34" charset="0"/>
              </a:rPr>
              <a:t>II</a:t>
            </a:r>
            <a:r>
              <a:rPr lang="cs-CZ" sz="3200" b="1" dirty="0" smtClean="0">
                <a:solidFill>
                  <a:srgbClr val="663300"/>
                </a:solidFill>
              </a:rPr>
              <a:t> z</a:t>
            </a:r>
            <a:endParaRPr lang="cs-CZ" sz="3200" b="1" dirty="0">
              <a:solidFill>
                <a:srgbClr val="66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6890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1" grpId="0"/>
      <p:bldP spid="12" grpId="0"/>
      <p:bldP spid="1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1412776"/>
            <a:ext cx="64087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sz="4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835696" y="2780928"/>
            <a:ext cx="52565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tvorba</a:t>
            </a:r>
            <a:endParaRPr lang="cs-CZ" sz="3200" b="1" dirty="0">
              <a:solidFill>
                <a:srgbClr val="A5002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19132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Infinity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Infinity">
      <a:fillStyleLst>
        <a:solidFill>
          <a:schemeClr val="phClr">
            <a:shade val="95000"/>
            <a:satMod val="115000"/>
          </a:schemeClr>
        </a:solidFill>
        <a:gradFill rotWithShape="1">
          <a:gsLst>
            <a:gs pos="0">
              <a:schemeClr val="phClr">
                <a:tint val="90000"/>
                <a:alpha val="50000"/>
                <a:satMod val="150000"/>
              </a:schemeClr>
            </a:gs>
            <a:gs pos="35000">
              <a:schemeClr val="phClr">
                <a:tint val="100000"/>
                <a:alpha val="80000"/>
                <a:satMod val="130000"/>
              </a:schemeClr>
            </a:gs>
            <a:gs pos="100000">
              <a:schemeClr val="phClr">
                <a:tint val="100000"/>
                <a:shade val="90000"/>
                <a:alpha val="95000"/>
                <a:satMod val="11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51000"/>
                <a:alpha val="90000"/>
                <a:satMod val="130000"/>
              </a:schemeClr>
            </a:gs>
            <a:gs pos="50000">
              <a:schemeClr val="phClr">
                <a:shade val="93000"/>
                <a:alpha val="70000"/>
                <a:satMod val="130000"/>
              </a:schemeClr>
            </a:gs>
            <a:gs pos="75000">
              <a:schemeClr val="phClr">
                <a:shade val="94000"/>
                <a:alpha val="50000"/>
                <a:satMod val="135000"/>
              </a:schemeClr>
            </a:gs>
            <a:gs pos="100000">
              <a:schemeClr val="phClr">
                <a:shade val="94000"/>
                <a:alpha val="50000"/>
                <a:satMod val="135000"/>
              </a:schemeClr>
            </a:gs>
          </a:gsLst>
          <a:lin ang="0" scaled="0"/>
        </a:gradFill>
      </a:fillStyleLst>
      <a:lnStyleLst>
        <a:ln w="19050" cap="flat" cmpd="sng" algn="ctr">
          <a:solidFill>
            <a:schemeClr val="phClr">
              <a:shade val="95000"/>
            </a:schemeClr>
          </a:solidFill>
          <a:prstDash val="solid"/>
        </a:ln>
        <a:ln w="31750" cap="flat" cmpd="sng" algn="ctr">
          <a:solidFill>
            <a:schemeClr val="phClr">
              <a:shade val="95000"/>
              <a:satMod val="110000"/>
            </a:schemeClr>
          </a:solidFill>
          <a:prstDash val="solid"/>
        </a:ln>
        <a:ln w="57150" cap="flat" cmpd="dbl" algn="ctr">
          <a:solidFill>
            <a:schemeClr val="phClr">
              <a:shade val="95000"/>
              <a:satMod val="130000"/>
            </a:schemeClr>
          </a:solidFill>
          <a:prstDash val="solid"/>
        </a:ln>
      </a:lnStyleLst>
      <a:effectStyleLst>
        <a:effectStyle>
          <a:effectLst>
            <a:outerShdw blurRad="63500" dist="25400" dir="5400000" sx="101000" sy="101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63500" dist="12700" dir="5400000" sx="101000" sy="101000" algn="ctr" rotWithShape="0">
              <a:srgbClr val="000000">
                <a:alpha val="50000"/>
              </a:srgbClr>
            </a:outerShdw>
            <a:reflection blurRad="12700" stA="26000" endPos="15000" dist="19050" dir="5400000" sy="-100000" rotWithShape="0"/>
          </a:effectLst>
        </a:effectStyle>
        <a:effectStyle>
          <a:effectLst>
            <a:innerShdw blurRad="101600" dist="12700">
              <a:srgbClr val="000000">
                <a:alpha val="35000"/>
              </a:srgbClr>
            </a:innerShdw>
            <a:reflection blurRad="12700" stA="26000" endPos="25000" dist="19050" dir="5400000" sy="-100000" rotWithShape="0"/>
          </a:effectLst>
          <a:scene3d>
            <a:camera prst="orthographicFront">
              <a:rot lat="0" lon="0" rev="0"/>
            </a:camera>
            <a:lightRig rig="twoPt" dir="t">
              <a:rot lat="0" lon="0" rev="5400000"/>
            </a:lightRig>
          </a:scene3d>
          <a:sp3d>
            <a:bevelT w="381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250000"/>
              </a:schemeClr>
            </a:gs>
            <a:gs pos="40000">
              <a:schemeClr val="phClr">
                <a:tint val="90000"/>
                <a:shade val="80000"/>
                <a:satMod val="200000"/>
              </a:schemeClr>
            </a:gs>
            <a:gs pos="100000">
              <a:schemeClr val="phClr">
                <a:shade val="20000"/>
                <a:satMod val="17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Nekonečno</Template>
  <TotalTime>103</TotalTime>
  <Words>225</Words>
  <Application>Microsoft Office PowerPoint</Application>
  <PresentationFormat>Předvádění na obrazovce (4:3)</PresentationFormat>
  <Paragraphs>72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MP</cp:lastModifiedBy>
  <cp:revision>11</cp:revision>
  <dcterms:created xsi:type="dcterms:W3CDTF">2012-05-22T14:46:46Z</dcterms:created>
  <dcterms:modified xsi:type="dcterms:W3CDTF">2012-06-11T14:08:36Z</dcterms:modified>
</cp:coreProperties>
</file>