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7" r:id="rId5"/>
    <p:sldId id="259" r:id="rId6"/>
    <p:sldId id="260" r:id="rId7"/>
    <p:sldId id="261" r:id="rId8"/>
    <p:sldId id="262" r:id="rId9"/>
    <p:sldId id="263" r:id="rId10"/>
    <p:sldId id="265" r:id="rId11"/>
    <p:sldId id="266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96785-26D5-4C93-9266-B1663F2F94B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B192-9379-471E-85EE-D40A616C19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96785-26D5-4C93-9266-B1663F2F94B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B192-9379-471E-85EE-D40A616C19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96785-26D5-4C93-9266-B1663F2F94B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B192-9379-471E-85EE-D40A616C19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96785-26D5-4C93-9266-B1663F2F94B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B192-9379-471E-85EE-D40A616C19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96785-26D5-4C93-9266-B1663F2F94B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B192-9379-471E-85EE-D40A616C19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96785-26D5-4C93-9266-B1663F2F94B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B192-9379-471E-85EE-D40A616C19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96785-26D5-4C93-9266-B1663F2F94B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B192-9379-471E-85EE-D40A616C19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96785-26D5-4C93-9266-B1663F2F94B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B192-9379-471E-85EE-D40A616C198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96785-26D5-4C93-9266-B1663F2F94B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EACB192-9379-471E-85EE-D40A616C198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96785-26D5-4C93-9266-B1663F2F94B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B192-9379-471E-85EE-D40A616C19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96785-26D5-4C93-9266-B1663F2F94B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CB192-9379-471E-85EE-D40A616C19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4EACB192-9379-471E-85EE-D40A616C1983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BD096785-26D5-4C93-9266-B1663F2F94B7}" type="datetimeFigureOut">
              <a:rPr lang="cs-CZ" smtClean="0"/>
              <a:t>10.12.2013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513384"/>
            <a:ext cx="48120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2029870"/>
              </p:ext>
            </p:extLst>
          </p:nvPr>
        </p:nvGraphicFramePr>
        <p:xfrm>
          <a:off x="1397406" y="3501008"/>
          <a:ext cx="6696743" cy="186939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24658"/>
                <a:gridCol w="5072085"/>
              </a:tblGrid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Mgr.</a:t>
                      </a:r>
                      <a:r>
                        <a:rPr lang="cs-CZ" sz="1100" baseline="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 Petra Pláničková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VY_32_INOVACE_395_SOUHRN</a:t>
                      </a:r>
                      <a:r>
                        <a:rPr lang="cs-CZ" sz="1100" baseline="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 UČIVA - </a:t>
                      </a:r>
                      <a:r>
                        <a:rPr lang="cs-CZ" sz="1100" baseline="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TROJÚHELNÍK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8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DRUHY</a:t>
                      </a:r>
                      <a:r>
                        <a:rPr lang="cs-CZ" sz="1100" baseline="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TROJÚHELNÍKU, TROJÚHELNÍKOVÁ NEROVNOST, OBVOD TROJÚHELNÍKU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96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 2975</a:t>
                      </a:r>
                      <a:endParaRPr lang="cs-CZ" sz="1100" dirty="0" smtClean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74669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4. tříd jako opakování, procvičování v hodinách geometrie.</a:t>
            </a:r>
          </a:p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si procvičí učivo o trojúhelníku.</a:t>
            </a:r>
          </a:p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Dokáží vysvětlit termín trojúhelníková nerovnost.</a:t>
            </a:r>
          </a:p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Vyjmenují a narýsují všechny druhy trojúhelníků.</a:t>
            </a:r>
          </a:p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Vypočítají samostatně obvod trojúhelníku.</a:t>
            </a:r>
          </a:p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Každý druh trojúhelníku samostatně rýsují </a:t>
            </a:r>
            <a:r>
              <a:rPr lang="cs-CZ" sz="32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</a:t>
            </a:r>
            <a:r>
              <a:rPr lang="cs-CZ" sz="32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sešitu.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02636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340768"/>
            <a:ext cx="8291264" cy="3226370"/>
          </a:xfrm>
        </p:spPr>
        <p:txBody>
          <a:bodyPr/>
          <a:lstStyle/>
          <a:p>
            <a:r>
              <a:rPr lang="cs-CZ" sz="96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TROJÚHELNÍK</a:t>
            </a:r>
            <a:endParaRPr lang="cs-CZ" sz="96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ubTriangle"/>
          <p:cNvSpPr>
            <a:spLocks noEditPoints="1" noChangeArrowheads="1"/>
          </p:cNvSpPr>
          <p:nvPr/>
        </p:nvSpPr>
        <p:spPr bwMode="auto">
          <a:xfrm rot="4277933">
            <a:off x="5061755" y="433548"/>
            <a:ext cx="1828800" cy="1828800"/>
          </a:xfrm>
          <a:custGeom>
            <a:avLst/>
            <a:gdLst>
              <a:gd name="G0" fmla="+- 0 0 0"/>
              <a:gd name="G1" fmla="*/ 10800 1 2"/>
              <a:gd name="G2" fmla="*/ G1 10800 21600"/>
              <a:gd name="G3" fmla="+- 10800 0 G2"/>
              <a:gd name="G4" fmla="+- 10800 0 0"/>
              <a:gd name="G5" fmla="+- G1 10800 0"/>
              <a:gd name="G6" fmla="*/ 10800 1 2"/>
              <a:gd name="G7" fmla="+- 10800 0 0"/>
              <a:gd name="G8" fmla="+- G2 G6 G1"/>
              <a:gd name="G9" fmla="+- G8 10800 0"/>
              <a:gd name="G10" fmla="+- G6 10800 0"/>
              <a:gd name="T0" fmla="*/ 10800 w 21600"/>
              <a:gd name="T1" fmla="*/ 0 h 21600"/>
              <a:gd name="T2" fmla="*/ 5400 w 21600"/>
              <a:gd name="T3" fmla="*/ 10800 h 21600"/>
              <a:gd name="T4" fmla="*/ 0 w 21600"/>
              <a:gd name="T5" fmla="*/ 21600 h 21600"/>
              <a:gd name="T6" fmla="*/ 10800 w 21600"/>
              <a:gd name="T7" fmla="*/ 16200 h 21600"/>
              <a:gd name="T8" fmla="*/ 21600 w 21600"/>
              <a:gd name="T9" fmla="*/ 10800 h 21600"/>
              <a:gd name="T10" fmla="*/ 16200 w 21600"/>
              <a:gd name="T11" fmla="*/ 5400 h 21600"/>
              <a:gd name="T12" fmla="*/ G3 w 21600"/>
              <a:gd name="T13" fmla="*/ G6 h 21600"/>
              <a:gd name="T14" fmla="*/ G5 w 21600"/>
              <a:gd name="T15" fmla="*/ G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T12" t="T13" r="T14" b="T15"/>
            <a:pathLst>
              <a:path w="21600" h="21600">
                <a:moveTo>
                  <a:pt x="10800" y="0"/>
                </a:moveTo>
                <a:lnTo>
                  <a:pt x="0" y="21600"/>
                </a:lnTo>
                <a:lnTo>
                  <a:pt x="21600" y="10800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7" name="Picture 3" descr="C:\Documents and Settings\profesor\Local Settings\Temporary Internet Files\Content.IE5\BLCGVPEH\MC9003046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097395">
            <a:off x="1547664" y="4355570"/>
            <a:ext cx="1849831" cy="1526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profesor\Local Settings\Temporary Internet Files\Content.IE5\PUJ36ZP9\MC9002339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036562"/>
            <a:ext cx="2808312" cy="2286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profesor\Local Settings\Temporary Internet Files\Content.IE5\BLCGVPEH\MC9003519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6478" y="476672"/>
            <a:ext cx="1812202" cy="1525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146652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544" y="620688"/>
            <a:ext cx="5524128" cy="1584176"/>
          </a:xfrm>
        </p:spPr>
        <p:txBody>
          <a:bodyPr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TROJÚHELNÍKOVÁ NEROVNOST</a:t>
            </a:r>
            <a:br>
              <a:rPr lang="cs-CZ" sz="4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4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4725144"/>
            <a:ext cx="7200800" cy="1800200"/>
          </a:xfrm>
        </p:spPr>
        <p:txBody>
          <a:bodyPr>
            <a:normAutofit/>
          </a:bodyPr>
          <a:lstStyle/>
          <a:p>
            <a:r>
              <a:rPr lang="cs-CZ" sz="32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Trojúhelník můžeme sestrojit, pokud je součet délek dvou stran větší, než délka jeho třetí strany.</a:t>
            </a:r>
            <a:endParaRPr lang="cs-CZ" sz="3200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827584" y="4005064"/>
            <a:ext cx="2880320" cy="0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683568" y="3736562"/>
            <a:ext cx="4320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</a:rPr>
              <a:t>+</a:t>
            </a:r>
          </a:p>
          <a:p>
            <a:r>
              <a:rPr lang="cs-CZ" sz="2400" b="1" dirty="0">
                <a:solidFill>
                  <a:srgbClr val="140F00"/>
                </a:solidFill>
              </a:rPr>
              <a:t>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504208" y="3736562"/>
            <a:ext cx="4320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</a:rPr>
              <a:t>+</a:t>
            </a:r>
          </a:p>
          <a:p>
            <a:r>
              <a:rPr lang="cs-CZ" sz="2400" b="1" dirty="0" smtClean="0">
                <a:solidFill>
                  <a:srgbClr val="140F00"/>
                </a:solidFill>
              </a:rPr>
              <a:t>B</a:t>
            </a:r>
            <a:endParaRPr lang="cs-CZ" sz="2400" b="1" dirty="0">
              <a:solidFill>
                <a:srgbClr val="140F00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H="1" flipV="1">
            <a:off x="2843808" y="3573016"/>
            <a:ext cx="864096" cy="432048"/>
          </a:xfrm>
          <a:prstGeom prst="line">
            <a:avLst/>
          </a:prstGeom>
          <a:ln w="190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louk 12"/>
          <p:cNvSpPr/>
          <p:nvPr/>
        </p:nvSpPr>
        <p:spPr>
          <a:xfrm rot="14065194">
            <a:off x="2687344" y="3159165"/>
            <a:ext cx="1800200" cy="169180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5" name="Přímá spojnice 14"/>
          <p:cNvCxnSpPr/>
          <p:nvPr/>
        </p:nvCxnSpPr>
        <p:spPr>
          <a:xfrm flipV="1">
            <a:off x="827584" y="3573016"/>
            <a:ext cx="1296144" cy="432048"/>
          </a:xfrm>
          <a:prstGeom prst="line">
            <a:avLst/>
          </a:prstGeom>
          <a:ln w="1905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louk 16"/>
          <p:cNvSpPr/>
          <p:nvPr/>
        </p:nvSpPr>
        <p:spPr>
          <a:xfrm rot="2007401">
            <a:off x="254370" y="2934866"/>
            <a:ext cx="1872208" cy="2140398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80112" y="836712"/>
            <a:ext cx="25819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Délky stran:</a:t>
            </a:r>
          </a:p>
          <a:p>
            <a:r>
              <a:rPr lang="cs-CZ" sz="2400" b="1" dirty="0" smtClean="0">
                <a:solidFill>
                  <a:srgbClr val="140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IABI = </a:t>
            </a:r>
            <a:r>
              <a:rPr lang="cs-CZ" sz="2400" b="1" dirty="0">
                <a:solidFill>
                  <a:srgbClr val="140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  <a:r>
              <a:rPr lang="cs-CZ" sz="2400" b="1" dirty="0" smtClean="0">
                <a:solidFill>
                  <a:srgbClr val="140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cm</a:t>
            </a:r>
          </a:p>
          <a:p>
            <a:r>
              <a:rPr lang="cs-CZ" sz="2400" b="1" dirty="0" smtClean="0">
                <a:solidFill>
                  <a:srgbClr val="140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IBCI = 2cm</a:t>
            </a:r>
          </a:p>
          <a:p>
            <a:r>
              <a:rPr lang="cs-CZ" sz="2400" b="1" dirty="0" smtClean="0">
                <a:solidFill>
                  <a:srgbClr val="140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IACI = </a:t>
            </a:r>
            <a:r>
              <a:rPr lang="cs-CZ" sz="2400" b="1" dirty="0">
                <a:solidFill>
                  <a:srgbClr val="140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2400" b="1" dirty="0" smtClean="0">
                <a:solidFill>
                  <a:srgbClr val="140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cm</a:t>
            </a:r>
          </a:p>
          <a:p>
            <a:r>
              <a:rPr lang="cs-CZ" sz="2400" b="1" dirty="0">
                <a:solidFill>
                  <a:srgbClr val="140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400" b="1" dirty="0" smtClean="0">
                <a:solidFill>
                  <a:srgbClr val="140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cm + 3cm = 5cm</a:t>
            </a:r>
          </a:p>
          <a:p>
            <a:endParaRPr lang="cs-CZ" sz="2400" b="1" dirty="0">
              <a:solidFill>
                <a:srgbClr val="140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36256" y="3128765"/>
            <a:ext cx="44644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Trojúhelník nelze sestrojit: součet 5cm je menší než </a:t>
            </a:r>
            <a:r>
              <a:rPr lang="cs-CZ" sz="2400" b="1" dirty="0">
                <a:solidFill>
                  <a:srgbClr val="140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cs-CZ" sz="2400" b="1" dirty="0" smtClean="0">
                <a:solidFill>
                  <a:srgbClr val="140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cm.</a:t>
            </a:r>
            <a:endParaRPr lang="cs-CZ" sz="2400" b="1" dirty="0">
              <a:solidFill>
                <a:srgbClr val="140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5656" y="2132856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Vysvětli: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3870638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7" grpId="0" animBg="1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2146250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</a:t>
            </a:r>
            <a:br>
              <a:rPr lang="cs-CZ" sz="5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5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TROJÚHELNÍKU</a:t>
            </a:r>
            <a:endParaRPr lang="cs-CZ" sz="5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564904"/>
            <a:ext cx="7620000" cy="405192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OBECNÝ (RŮZNOSTRANNÝ)</a:t>
            </a:r>
          </a:p>
          <a:p>
            <a:pPr>
              <a:buFont typeface="Wingdings" pitchFamily="2" charset="2"/>
              <a:buChar char="ü"/>
            </a:pP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ROVNORAMENNÝ</a:t>
            </a:r>
          </a:p>
          <a:p>
            <a:pPr>
              <a:buFont typeface="Wingdings" pitchFamily="2" charset="2"/>
              <a:buChar char="ü"/>
            </a:pP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ROVNOSTRANNÝ</a:t>
            </a:r>
          </a:p>
          <a:p>
            <a:pPr>
              <a:buFont typeface="Wingdings" pitchFamily="2" charset="2"/>
              <a:buChar char="ü"/>
            </a:pP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PRAVOÚHLÝ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6029576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706562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RŮZNOSTRANNÝ TROJÚHELNÍK</a:t>
            </a:r>
            <a:endParaRPr lang="cs-CZ" sz="54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7620000" cy="412392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Žádné dvě strany nejsou shodné.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47764" y="4079911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</a:t>
            </a:r>
            <a:endParaRPr lang="cs-CZ" sz="32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06900" y="5229200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</a:t>
            </a:r>
            <a:endParaRPr lang="cs-CZ" sz="32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16724" y="3343925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</a:t>
            </a:r>
            <a:endParaRPr lang="cs-CZ" sz="32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67744" y="4497040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023000" y="3492297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406900" y="5661248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</p:txBody>
      </p:sp>
      <p:cxnSp>
        <p:nvCxnSpPr>
          <p:cNvPr id="11" name="Přímá spojnice 10"/>
          <p:cNvCxnSpPr/>
          <p:nvPr/>
        </p:nvCxnSpPr>
        <p:spPr>
          <a:xfrm>
            <a:off x="2627784" y="4372298"/>
            <a:ext cx="1959136" cy="1149289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4586920" y="3636312"/>
            <a:ext cx="2309824" cy="1885275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2627784" y="3636312"/>
            <a:ext cx="4268960" cy="735986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611769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7620000" cy="2016224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ROVNORAMENNÝ TROJÚHELNÍK</a:t>
            </a:r>
            <a:endParaRPr lang="cs-CZ" sz="54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7620000" cy="439248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 dvě ramena stejně dlouhá.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2123728" y="5949280"/>
            <a:ext cx="4140460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200660" y="5699523"/>
            <a:ext cx="0" cy="36004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156176" y="5747771"/>
            <a:ext cx="0" cy="36004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959932" y="3060249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904148" y="6107811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060104" y="6093296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endParaRPr lang="cs-CZ" sz="32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Oblouk 14"/>
          <p:cNvSpPr/>
          <p:nvPr/>
        </p:nvSpPr>
        <p:spPr>
          <a:xfrm>
            <a:off x="3089437" y="3645024"/>
            <a:ext cx="1296144" cy="1152128"/>
          </a:xfrm>
          <a:prstGeom prst="arc">
            <a:avLst/>
          </a:prstGeom>
          <a:ln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louk 15"/>
          <p:cNvSpPr/>
          <p:nvPr/>
        </p:nvSpPr>
        <p:spPr>
          <a:xfrm rot="17372219">
            <a:off x="3747447" y="3789039"/>
            <a:ext cx="1296144" cy="1152128"/>
          </a:xfrm>
          <a:prstGeom prst="arc">
            <a:avLst/>
          </a:prstGeom>
          <a:ln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/>
          <p:nvPr/>
        </p:nvCxnSpPr>
        <p:spPr>
          <a:xfrm flipV="1">
            <a:off x="2195736" y="3815197"/>
            <a:ext cx="1944216" cy="2134083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 flipV="1">
            <a:off x="4139952" y="3789046"/>
            <a:ext cx="2016224" cy="2160234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724306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2002234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ROVNOSTRANNÝ TROJÚHELNÍK</a:t>
            </a:r>
            <a:endParaRPr lang="cs-CZ" sz="54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7620000" cy="439248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 všechny strany stejně dlouhé.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2699792" y="5589240"/>
            <a:ext cx="3024336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>
            <a:off x="2843808" y="3356992"/>
            <a:ext cx="1368152" cy="2220788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211960" y="3356992"/>
            <a:ext cx="1368152" cy="2232248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843808" y="5445224"/>
            <a:ext cx="0" cy="288032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580112" y="5445224"/>
            <a:ext cx="0" cy="288032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2519772" y="5730552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</a:t>
            </a:r>
            <a:endParaRPr lang="cs-CZ" sz="32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580112" y="5670917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endParaRPr lang="cs-CZ" sz="32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065706" y="2637125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endParaRPr lang="cs-CZ" sz="32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Oblouk 31"/>
          <p:cNvSpPr/>
          <p:nvPr/>
        </p:nvSpPr>
        <p:spPr>
          <a:xfrm rot="17372219">
            <a:off x="3819455" y="3326593"/>
            <a:ext cx="1296144" cy="1152128"/>
          </a:xfrm>
          <a:prstGeom prst="arc">
            <a:avLst/>
          </a:prstGeom>
          <a:ln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louk 32"/>
          <p:cNvSpPr/>
          <p:nvPr/>
        </p:nvSpPr>
        <p:spPr>
          <a:xfrm rot="842204">
            <a:off x="3024805" y="3056346"/>
            <a:ext cx="1296144" cy="1152128"/>
          </a:xfrm>
          <a:prstGeom prst="arc">
            <a:avLst/>
          </a:prstGeom>
          <a:ln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241066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570186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PRAVOÚHLÝ TROJÚHELNÍK</a:t>
            </a:r>
            <a:endParaRPr lang="cs-CZ" sz="54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7620000" cy="433995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Jeden jeho vnitřní úhel je pravý.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835696" y="5877272"/>
            <a:ext cx="4896544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937148" y="5757924"/>
            <a:ext cx="0" cy="216024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516216" y="5769260"/>
            <a:ext cx="0" cy="216024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1937148" y="3573016"/>
            <a:ext cx="0" cy="229292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835696" y="3717032"/>
            <a:ext cx="216024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943708" y="3717032"/>
            <a:ext cx="4572508" cy="2148904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548768" y="3132257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6552220" y="5865936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1583668" y="5882952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</a:p>
        </p:txBody>
      </p:sp>
      <p:sp>
        <p:nvSpPr>
          <p:cNvPr id="24" name="Oblouk 23"/>
          <p:cNvSpPr/>
          <p:nvPr/>
        </p:nvSpPr>
        <p:spPr>
          <a:xfrm>
            <a:off x="1649116" y="5569232"/>
            <a:ext cx="576064" cy="584775"/>
          </a:xfrm>
          <a:prstGeom prst="arc">
            <a:avLst/>
          </a:prstGeom>
          <a:ln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1908808" y="5379612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3049844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250629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Obvod trojúhelníku</a:t>
            </a:r>
            <a:endParaRPr lang="cs-CZ" sz="60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294967295"/>
          </p:nvPr>
        </p:nvSpPr>
        <p:spPr>
          <a:xfrm>
            <a:off x="4283968" y="2708920"/>
            <a:ext cx="3240360" cy="3024336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Součet délek všech jeho stran</a:t>
            </a:r>
          </a:p>
          <a:p>
            <a:pPr marL="68580" indent="0">
              <a:buNone/>
            </a:pPr>
            <a:r>
              <a:rPr lang="cs-CZ" sz="3200" b="1" dirty="0">
                <a:solidFill>
                  <a:srgbClr val="F996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996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</a:p>
          <a:p>
            <a:pPr marL="68580" indent="0">
              <a:buNone/>
            </a:pPr>
            <a:r>
              <a:rPr lang="cs-CZ" sz="3200" b="1" dirty="0">
                <a:solidFill>
                  <a:srgbClr val="F996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996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= a + b + c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713784" y="2684567"/>
            <a:ext cx="752208" cy="1800141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61050" y="4484708"/>
            <a:ext cx="3199366" cy="1304532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426156" y="2704666"/>
            <a:ext cx="2534260" cy="3084574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4860032" y="4687912"/>
            <a:ext cx="2448272" cy="86409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465992" y="5085184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20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Pravoúhlý trojúhelník 6"/>
          <p:cNvSpPr/>
          <p:nvPr/>
        </p:nvSpPr>
        <p:spPr>
          <a:xfrm rot="1302309">
            <a:off x="992898" y="3312361"/>
            <a:ext cx="3278181" cy="1824559"/>
          </a:xfrm>
          <a:prstGeom prst="rt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55698" y="3384582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2693286" y="3824530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139369419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/>
      <p:bldP spid="15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476672"/>
            <a:ext cx="8064896" cy="2160240"/>
          </a:xfrm>
        </p:spPr>
        <p:txBody>
          <a:bodyPr>
            <a:normAutofit fontScale="92500" lnSpcReduction="20000"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40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 </a:t>
            </a:r>
            <a:r>
              <a:rPr lang="cs-CZ" sz="40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ačrtni trojúhelník ABC. Strany: </a:t>
            </a:r>
          </a:p>
          <a:p>
            <a:r>
              <a:rPr lang="cs-CZ" sz="40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a = 14cm, b = 17cm, c = 19cm</a:t>
            </a:r>
          </a:p>
          <a:p>
            <a:pPr marL="571500" indent="-571500">
              <a:buFont typeface="Wingdings" pitchFamily="2" charset="2"/>
              <a:buChar char="Ø"/>
            </a:pP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 jeho obvod.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3"/>
          <p:cNvSpPr txBox="1">
            <a:spLocks/>
          </p:cNvSpPr>
          <p:nvPr/>
        </p:nvSpPr>
        <p:spPr>
          <a:xfrm>
            <a:off x="1115616" y="2780928"/>
            <a:ext cx="6408712" cy="280831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= a + b + c </a:t>
            </a:r>
          </a:p>
          <a:p>
            <a:pPr algn="ctr"/>
            <a:r>
              <a:rPr lang="cs-CZ" sz="32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= 14 + 17 + 19 </a:t>
            </a:r>
          </a:p>
          <a:p>
            <a:pPr algn="ctr"/>
            <a:r>
              <a:rPr lang="cs-CZ" sz="32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= 50 cm</a:t>
            </a:r>
          </a:p>
          <a:p>
            <a:pPr algn="ctr"/>
            <a:r>
              <a:rPr lang="cs-CZ" sz="32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Obvod trojúhelníku je 50 cm. </a:t>
            </a:r>
            <a:endParaRPr lang="cs-CZ" sz="32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3552275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rgbClr val="140F00"/>
                </a:solidFill>
              </a:rPr>
              <a:t>Program Microsoft Office 2010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440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Vlastní 1">
      <a:dk1>
        <a:srgbClr val="693400"/>
      </a:dk1>
      <a:lt1>
        <a:srgbClr val="FFC000"/>
      </a:lt1>
      <a:dk2>
        <a:srgbClr val="86714C"/>
      </a:dk2>
      <a:lt2>
        <a:srgbClr val="EFD3B3"/>
      </a:lt2>
      <a:accent1>
        <a:srgbClr val="FFA54B"/>
      </a:accent1>
      <a:accent2>
        <a:srgbClr val="FE7979"/>
      </a:accent2>
      <a:accent3>
        <a:srgbClr val="FFA54B"/>
      </a:accent3>
      <a:accent4>
        <a:srgbClr val="AF6E24"/>
      </a:accent4>
      <a:accent5>
        <a:srgbClr val="FE7979"/>
      </a:accent5>
      <a:accent6>
        <a:srgbClr val="730E00"/>
      </a:accent6>
      <a:hlink>
        <a:srgbClr val="FF7461"/>
      </a:hlink>
      <a:folHlink>
        <a:srgbClr val="D89243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93</TotalTime>
  <Words>265</Words>
  <Application>Microsoft Office PowerPoint</Application>
  <PresentationFormat>Předvádění na obrazovce (4:3)</PresentationFormat>
  <Paragraphs>79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Sousedství</vt:lpstr>
      <vt:lpstr>Prezentace aplikace PowerPoint</vt:lpstr>
      <vt:lpstr>ANOTACE</vt:lpstr>
      <vt:lpstr>TROJÚHELNÍK</vt:lpstr>
      <vt:lpstr>TROJÚHELNÍKOVÁ NEROVNOST </vt:lpstr>
      <vt:lpstr>DRUHY  TROJÚHELNÍKU</vt:lpstr>
      <vt:lpstr>RŮZNOSTRANNÝ TROJÚHELNÍK</vt:lpstr>
      <vt:lpstr>ROVNORAMENNÝ TROJÚHELNÍK</vt:lpstr>
      <vt:lpstr>ROVNOSTRANNÝ TROJÚHELNÍK</vt:lpstr>
      <vt:lpstr>PRAVOÚHLÝ TROJÚHELNÍK</vt:lpstr>
      <vt:lpstr>Obvod trojúhelníku</vt:lpstr>
      <vt:lpstr>Prezentace aplikace PowerPoint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profesor</cp:lastModifiedBy>
  <cp:revision>12</cp:revision>
  <dcterms:created xsi:type="dcterms:W3CDTF">2012-05-16T16:47:17Z</dcterms:created>
  <dcterms:modified xsi:type="dcterms:W3CDTF">2013-12-10T18:55:38Z</dcterms:modified>
</cp:coreProperties>
</file>